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theme/themeOverride2.xml" ContentType="application/vnd.openxmlformats-officedocument.themeOverr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6" r:id="rId2"/>
    <p:sldId id="884" r:id="rId3"/>
    <p:sldId id="885" r:id="rId4"/>
    <p:sldId id="886" r:id="rId5"/>
    <p:sldId id="887" r:id="rId6"/>
    <p:sldId id="888" r:id="rId7"/>
    <p:sldId id="889" r:id="rId8"/>
    <p:sldId id="890" r:id="rId9"/>
    <p:sldId id="891" r:id="rId10"/>
    <p:sldId id="892" r:id="rId11"/>
    <p:sldId id="893" r:id="rId12"/>
    <p:sldId id="903" r:id="rId13"/>
    <p:sldId id="904" r:id="rId14"/>
    <p:sldId id="905" r:id="rId15"/>
    <p:sldId id="906" r:id="rId16"/>
    <p:sldId id="907" r:id="rId17"/>
    <p:sldId id="908" r:id="rId18"/>
    <p:sldId id="909" r:id="rId19"/>
    <p:sldId id="910" r:id="rId20"/>
    <p:sldId id="996" r:id="rId21"/>
    <p:sldId id="912" r:id="rId22"/>
    <p:sldId id="913" r:id="rId23"/>
    <p:sldId id="914" r:id="rId24"/>
    <p:sldId id="915" r:id="rId25"/>
    <p:sldId id="916" r:id="rId26"/>
    <p:sldId id="917" r:id="rId27"/>
    <p:sldId id="918" r:id="rId28"/>
    <p:sldId id="919" r:id="rId29"/>
    <p:sldId id="920" r:id="rId30"/>
    <p:sldId id="921" r:id="rId31"/>
    <p:sldId id="922" r:id="rId32"/>
    <p:sldId id="923" r:id="rId33"/>
    <p:sldId id="924" r:id="rId34"/>
    <p:sldId id="925" r:id="rId35"/>
    <p:sldId id="926" r:id="rId36"/>
    <p:sldId id="927" r:id="rId37"/>
    <p:sldId id="928" r:id="rId38"/>
    <p:sldId id="929" r:id="rId39"/>
    <p:sldId id="930" r:id="rId40"/>
    <p:sldId id="931" r:id="rId41"/>
    <p:sldId id="932" r:id="rId42"/>
    <p:sldId id="933" r:id="rId43"/>
    <p:sldId id="934" r:id="rId44"/>
    <p:sldId id="935" r:id="rId45"/>
    <p:sldId id="936" r:id="rId46"/>
    <p:sldId id="937" r:id="rId47"/>
    <p:sldId id="938" r:id="rId48"/>
    <p:sldId id="959" r:id="rId49"/>
    <p:sldId id="956" r:id="rId50"/>
    <p:sldId id="958" r:id="rId51"/>
    <p:sldId id="957" r:id="rId52"/>
    <p:sldId id="962" r:id="rId53"/>
    <p:sldId id="943" r:id="rId54"/>
    <p:sldId id="961" r:id="rId55"/>
    <p:sldId id="963" r:id="rId56"/>
    <p:sldId id="964" r:id="rId57"/>
    <p:sldId id="965" r:id="rId58"/>
    <p:sldId id="946" r:id="rId59"/>
    <p:sldId id="966" r:id="rId60"/>
    <p:sldId id="947" r:id="rId61"/>
    <p:sldId id="948" r:id="rId62"/>
    <p:sldId id="949" r:id="rId63"/>
    <p:sldId id="950" r:id="rId64"/>
    <p:sldId id="951" r:id="rId65"/>
    <p:sldId id="952" r:id="rId66"/>
    <p:sldId id="953" r:id="rId67"/>
    <p:sldId id="954" r:id="rId68"/>
    <p:sldId id="955" r:id="rId69"/>
    <p:sldId id="985" r:id="rId70"/>
    <p:sldId id="986" r:id="rId71"/>
    <p:sldId id="987" r:id="rId72"/>
    <p:sldId id="988" r:id="rId73"/>
    <p:sldId id="968" r:id="rId74"/>
    <p:sldId id="969" r:id="rId75"/>
    <p:sldId id="970" r:id="rId76"/>
    <p:sldId id="971" r:id="rId77"/>
    <p:sldId id="972" r:id="rId78"/>
    <p:sldId id="973" r:id="rId79"/>
    <p:sldId id="993" r:id="rId80"/>
    <p:sldId id="994" r:id="rId81"/>
    <p:sldId id="995" r:id="rId82"/>
    <p:sldId id="976" r:id="rId83"/>
    <p:sldId id="977" r:id="rId84"/>
    <p:sldId id="974" r:id="rId85"/>
    <p:sldId id="984" r:id="rId86"/>
    <p:sldId id="989" r:id="rId87"/>
    <p:sldId id="990" r:id="rId88"/>
    <p:sldId id="991" r:id="rId89"/>
    <p:sldId id="992" r:id="rId90"/>
    <p:sldId id="983" r:id="rId91"/>
    <p:sldId id="978" r:id="rId92"/>
    <p:sldId id="981" r:id="rId93"/>
    <p:sldId id="979" r:id="rId94"/>
    <p:sldId id="980" r:id="rId95"/>
    <p:sldId id="982" r:id="rId96"/>
    <p:sldId id="911" r:id="rId97"/>
  </p:sldIdLst>
  <p:sldSz cx="12192000" cy="6858000"/>
  <p:notesSz cx="6797675" cy="9926638"/>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Pablo González Cañas" initials="JPGC" lastIdx="1" clrIdx="0"/>
  <p:cmAuthor id="2" name="sebastian leon chujfi" initials="slc" lastIdx="1" clrIdx="1">
    <p:extLst>
      <p:ext uri="{19B8F6BF-5375-455C-9EA6-DF929625EA0E}">
        <p15:presenceInfo xmlns:p15="http://schemas.microsoft.com/office/powerpoint/2012/main" userId="ac4c8c0efa64687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C00000"/>
    <a:srgbClr val="002060"/>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79" autoAdjust="0"/>
    <p:restoredTop sz="94660"/>
  </p:normalViewPr>
  <p:slideViewPr>
    <p:cSldViewPr snapToGrid="0">
      <p:cViewPr varScale="1">
        <p:scale>
          <a:sx n="112" d="100"/>
          <a:sy n="112" d="100"/>
        </p:scale>
        <p:origin x="42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ropbox\INSTITUTO%20DE%20MOVILIDAD%20DE%20PEREIRA\FINANCIERO\PRESENTACIONES\DICIEMBRE%202022\DIAPOSITIVA%20EN%20EXCEL%20DICIEMBRE.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Users\andresfeliperamirezcorredor\Library\CloudStorage\Dropbox\INSTITUTO%20DE%20MOVILIDAD%20DE%20PEREIRA\PAGO%20CONTRATISTAS\ANDRES%20FELIPE%20RAMIREZ%20CORREDOR\2023\ACTA%204\DIAPOSITIVA%20EN%20EXCEL%20MARZO%202023.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Users\andresfeliperamirezcorredor\Library\CloudStorage\Dropbox\INSTITUTO%20DE%20MOVILIDAD%20DE%20PEREIRA\PAGO%20CONTRATISTAS\ANDRES%20FELIPE%20RAMIREZ%20CORREDOR\2023\ACTA%204\DIAPOSITIVA%20EN%20EXCEL%20MARZO%202023.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Users\andresfeliperamirezcorredor\Library\CloudStorage\Dropbox\INSTITUTO%20DE%20MOVILIDAD%20DE%20PEREIRA\PAGO%20CONTRATISTAS\ANDRES%20FELIPE%20RAMIREZ%20CORREDOR\2023\ACTA%204\DIAPOSITIVA%20EN%20EXCEL%20MARZO%202023.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Users\andresfeliperamirezcorredor\Library\CloudStorage\Dropbox\INSTITUTO%20DE%20MOVILIDAD%20DE%20PEREIRA\PAGO%20CONTRATISTAS\ANDRES%20FELIPE%20RAMIREZ%20CORREDOR\2023\ACTA%204\DIAPOSITIVA%20EN%20EXCEL%20MARZO%202023.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file:///\\Users\andresfeliperamirezcorredor\Library\CloudStorage\Dropbox\INSTITUTO%20DE%20MOVILIDAD%20DE%20PEREIRA\PAGO%20CONTRATISTAS\ANDRES%20FELIPE%20RAMIREZ%20CORREDOR\2023\ACTA%204\DIAPOSITIVA%20EN%20EXCEL%20MARZO%202023.xlsx" TargetMode="External"/><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1" Type="http://schemas.openxmlformats.org/officeDocument/2006/relationships/oleObject" Target="file:///C:\Users\Adriana-PC\Documents\MEDICINA-LEGAL\MEDICINA_LEGAL_2022\GEOREFRENCIACION_TOTAL_2022.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Adriana-PC\Documents\MEDICINA-LEGAL\MEDICINA_LEGAL_2022\GEOREFRENCIACION_TOTAL_2022.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Adriana-PC\Documents\PARQUE%20AUTOMOTOR\PARQUE_AUTOMOTOR_2022.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Adriana-PC\Documents\MEDICINA-LEGAL\MEDICINA_LEGAL_2023\MEDICINA_LEGAL_2023.xls"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Adriana-PC\Documents\MEDICINA-LEGAL\MEDICINA_LEGAL_2023\MEDICINA_LEGAL_2023.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Dropbox\INSTITUTO%20DE%20MOVILIDAD%20DE%20PEREIRA\FINANCIERO\PRESENTACIONES\DICIEMBRE%202022\DIAPOSITIVA%20EN%20EXCEL%20DICIEMBRE.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Adriana-PC\Documents\MEDICINA-LEGAL\MEDICINA_LEGAL_2023\MEDICINA_LEGAL_2023.xls"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Adriana-PC\Documents\MEDICINA-LEGAL\MEDICINA_LEGAL_2023\MEDICINA_LEGAL_2023.xls"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Adriana-PC\Documents\PARQUE%20AUTOMOTOR\PARQUE_AUTOMOTOR_202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Dropbox\INSTITUTO%20DE%20MOVILIDAD%20DE%20PEREIRA\FINANCIERO\PRESENTACIONES\DICIEMBRE%202022\DIAPOSITIVA%20EN%20EXCEL%20DICIEMBR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er\Dropbox\INSTITUTO%20DE%20MOVILIDAD%20DE%20PEREIRA\FINANCIERO\PRESENTACIONES\DICIEMBRE%202022\DIAPOSITIVA%20EN%20EXCEL%20DICIEMBR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User\Dropbox\INSTITUTO%20DE%20MOVILIDAD%20DE%20PEREIRA\FINANCIERO\PRESENTACIONES\DICIEMBRE%202022\DIAPOSITIVA%20EN%20EXCEL%20DICIEMBRE.xlsx"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Hoja_de_c_lculo_de_Microsoft_Excel.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8.xml.rels><?xml version="1.0" encoding="UTF-8" standalone="yes"?>
<Relationships xmlns="http://schemas.openxmlformats.org/package/2006/relationships"><Relationship Id="rId1" Type="http://schemas.openxmlformats.org/officeDocument/2006/relationships/oleObject" Target="file:///\\Users\andresfeliperamirezcorredor\Library\CloudStorage\Dropbox\INSTITUTO%20DE%20MOVILIDAD%20DE%20PEREIRA\PAGO%20CONTRATISTAS\ANDRES%20FELIPE%20RAMIREZ%20CORREDOR\2023\ACTA%204\DIAPOSITIVA%20EN%20EXCEL%20MARZO%202023.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Users\andresfeliperamirezcorredor\Library\CloudStorage\Dropbox\INSTITUTO%20DE%20MOVILIDAD%20DE%20PEREIRA\PAGO%20CONTRATISTAS\ANDRES%20FELIPE%20RAMIREZ%20CORREDOR\2023\ACTA%204\DIAPOSITIVA%20EN%20EXCEL%20MARZO%20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600" b="1" i="0" u="none" strike="noStrike" kern="1200" baseline="0">
                <a:solidFill>
                  <a:schemeClr val="tx1">
                    <a:lumMod val="65000"/>
                    <a:lumOff val="35000"/>
                  </a:schemeClr>
                </a:solidFill>
                <a:latin typeface="+mn-lt"/>
                <a:ea typeface="+mn-ea"/>
                <a:cs typeface="+mn-cs"/>
              </a:defRPr>
            </a:pPr>
            <a:r>
              <a:rPr lang="es-CO" sz="2400" dirty="0">
                <a:solidFill>
                  <a:sysClr val="windowText" lastClr="000000"/>
                </a:solidFill>
              </a:rPr>
              <a:t>PRESUPUESTO DE INGRESOS</a:t>
            </a:r>
          </a:p>
        </c:rich>
      </c:tx>
      <c:overlay val="0"/>
      <c:spPr>
        <a:noFill/>
        <a:ln>
          <a:noFill/>
        </a:ln>
        <a:effectLst/>
      </c:spPr>
    </c:title>
    <c:autoTitleDeleted val="0"/>
    <c:plotArea>
      <c:layout/>
      <c:barChart>
        <c:barDir val="col"/>
        <c:grouping val="clustered"/>
        <c:varyColors val="0"/>
        <c:ser>
          <c:idx val="0"/>
          <c:order val="0"/>
          <c:tx>
            <c:strRef>
              <c:f>'[DIAPOSITIVA EN EXCEL DICIEMBRE.xlsx]Hoja1'!$D$6</c:f>
              <c:strCache>
                <c:ptCount val="1"/>
                <c:pt idx="0">
                  <c:v>PRESUPUESTO</c:v>
                </c:pt>
              </c:strCache>
            </c:strRef>
          </c:tx>
          <c:spPr>
            <a:solidFill>
              <a:srgbClr val="002060"/>
            </a:solidFill>
            <a:ln>
              <a:noFill/>
            </a:ln>
            <a:effectLst>
              <a:outerShdw blurRad="57150" dist="19050" dir="5400000" algn="ctr" rotWithShape="0">
                <a:srgbClr val="000000">
                  <a:alpha val="63000"/>
                </a:srgbClr>
              </a:outerShdw>
            </a:effectLst>
          </c:spPr>
          <c:invertIfNegative val="0"/>
          <c:cat>
            <c:strRef>
              <c:f>'[DIAPOSITIVA EN EXCEL DICIEMBRE.xlsx]Hoja1'!$E$5:$G$5</c:f>
              <c:strCache>
                <c:ptCount val="3"/>
                <c:pt idx="0">
                  <c:v>INGRESOS TOTALES</c:v>
                </c:pt>
                <c:pt idx="1">
                  <c:v>INGRESOS CORRIENTES</c:v>
                </c:pt>
                <c:pt idx="2">
                  <c:v>INGRESOS DE CAPITAL</c:v>
                </c:pt>
              </c:strCache>
            </c:strRef>
          </c:cat>
          <c:val>
            <c:numRef>
              <c:f>'[DIAPOSITIVA EN EXCEL DICIEMBRE.xlsx]Hoja1'!$E$6:$G$6</c:f>
              <c:numCache>
                <c:formatCode>#,##0</c:formatCode>
                <c:ptCount val="3"/>
                <c:pt idx="0">
                  <c:v>22999</c:v>
                </c:pt>
                <c:pt idx="1">
                  <c:v>20723</c:v>
                </c:pt>
                <c:pt idx="2">
                  <c:v>2276</c:v>
                </c:pt>
              </c:numCache>
            </c:numRef>
          </c:val>
          <c:extLst>
            <c:ext xmlns:c16="http://schemas.microsoft.com/office/drawing/2014/chart" uri="{C3380CC4-5D6E-409C-BE32-E72D297353CC}">
              <c16:uniqueId val="{00000000-FB5E-4ABC-A97D-E903959E7415}"/>
            </c:ext>
          </c:extLst>
        </c:ser>
        <c:ser>
          <c:idx val="1"/>
          <c:order val="1"/>
          <c:tx>
            <c:strRef>
              <c:f>'[DIAPOSITIVA EN EXCEL DICIEMBRE.xlsx]Hoja1'!$D$7</c:f>
              <c:strCache>
                <c:ptCount val="1"/>
                <c:pt idx="0">
                  <c:v>EJECUCIÓN</c:v>
                </c:pt>
              </c:strCache>
            </c:strRef>
          </c:tx>
          <c:spPr>
            <a:solidFill>
              <a:srgbClr val="C00000"/>
            </a:solidFill>
            <a:ln>
              <a:noFill/>
            </a:ln>
            <a:effectLst>
              <a:outerShdw blurRad="57150" dist="19050" dir="5400000" algn="ctr" rotWithShape="0">
                <a:srgbClr val="000000">
                  <a:alpha val="63000"/>
                </a:srgbClr>
              </a:outerShdw>
            </a:effectLst>
          </c:spPr>
          <c:invertIfNegative val="0"/>
          <c:cat>
            <c:strRef>
              <c:f>'[DIAPOSITIVA EN EXCEL DICIEMBRE.xlsx]Hoja1'!$E$5:$G$5</c:f>
              <c:strCache>
                <c:ptCount val="3"/>
                <c:pt idx="0">
                  <c:v>INGRESOS TOTALES</c:v>
                </c:pt>
                <c:pt idx="1">
                  <c:v>INGRESOS CORRIENTES</c:v>
                </c:pt>
                <c:pt idx="2">
                  <c:v>INGRESOS DE CAPITAL</c:v>
                </c:pt>
              </c:strCache>
            </c:strRef>
          </c:cat>
          <c:val>
            <c:numRef>
              <c:f>'[DIAPOSITIVA EN EXCEL DICIEMBRE.xlsx]Hoja1'!$E$7:$G$7</c:f>
              <c:numCache>
                <c:formatCode>#,##0</c:formatCode>
                <c:ptCount val="3"/>
                <c:pt idx="0">
                  <c:v>21607</c:v>
                </c:pt>
                <c:pt idx="1">
                  <c:v>19454</c:v>
                </c:pt>
                <c:pt idx="2">
                  <c:v>2153</c:v>
                </c:pt>
              </c:numCache>
            </c:numRef>
          </c:val>
          <c:extLst>
            <c:ext xmlns:c16="http://schemas.microsoft.com/office/drawing/2014/chart" uri="{C3380CC4-5D6E-409C-BE32-E72D297353CC}">
              <c16:uniqueId val="{00000001-FB5E-4ABC-A97D-E903959E7415}"/>
            </c:ext>
          </c:extLst>
        </c:ser>
        <c:dLbls>
          <c:showLegendKey val="0"/>
          <c:showVal val="0"/>
          <c:showCatName val="0"/>
          <c:showSerName val="0"/>
          <c:showPercent val="0"/>
          <c:showBubbleSize val="0"/>
        </c:dLbls>
        <c:gapWidth val="150"/>
        <c:axId val="230624640"/>
        <c:axId val="239162496"/>
      </c:barChart>
      <c:catAx>
        <c:axId val="2306246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crossAx val="239162496"/>
        <c:crosses val="autoZero"/>
        <c:auto val="1"/>
        <c:lblAlgn val="ctr"/>
        <c:lblOffset val="100"/>
        <c:noMultiLvlLbl val="0"/>
      </c:catAx>
      <c:valAx>
        <c:axId val="239162496"/>
        <c:scaling>
          <c:orientation val="minMax"/>
        </c:scaling>
        <c:delete val="0"/>
        <c:axPos val="l"/>
        <c:title>
          <c:tx>
            <c:rich>
              <a:bodyPr rot="-54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r>
                  <a:rPr lang="es-CO" sz="2000" b="1" dirty="0">
                    <a:solidFill>
                      <a:sysClr val="windowText" lastClr="000000"/>
                    </a:solidFill>
                  </a:rPr>
                  <a:t>CIFRAS EN MILLONES DE PESOS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400" b="1" i="0" u="none" strike="noStrike" kern="1200" baseline="0">
                <a:solidFill>
                  <a:sysClr val="windowText" lastClr="000000"/>
                </a:solidFill>
                <a:latin typeface="+mn-lt"/>
                <a:ea typeface="+mn-ea"/>
                <a:cs typeface="+mn-cs"/>
              </a:defRPr>
            </a:pPr>
            <a:endParaRPr lang="es-CO"/>
          </a:p>
        </c:txPr>
        <c:crossAx val="2306246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es-ES" sz="1400" b="1" i="0" u="none" strike="noStrike" kern="1200" baseline="0">
                <a:solidFill>
                  <a:sysClr val="windowText" lastClr="000000"/>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400" b="1" i="0" u="none" strike="noStrike" kern="1200" baseline="0">
                <a:solidFill>
                  <a:schemeClr val="tx1">
                    <a:lumMod val="65000"/>
                    <a:lumOff val="35000"/>
                  </a:schemeClr>
                </a:solidFill>
                <a:latin typeface="+mn-lt"/>
                <a:ea typeface="+mn-ea"/>
                <a:cs typeface="+mn-cs"/>
              </a:defRPr>
            </a:pPr>
            <a:r>
              <a:rPr lang="es-CO" sz="2400" b="1" i="0" baseline="0">
                <a:solidFill>
                  <a:sysClr val="windowText" lastClr="000000"/>
                </a:solidFill>
                <a:effectLst/>
              </a:rPr>
              <a:t>INGRESOS 2023 VS INGRESOS 2022</a:t>
            </a:r>
            <a:endParaRPr lang="es-CO" sz="2400" b="1">
              <a:solidFill>
                <a:sysClr val="windowText" lastClr="000000"/>
              </a:solidFill>
              <a:effectLst/>
            </a:endParaRPr>
          </a:p>
        </c:rich>
      </c:tx>
      <c:overlay val="0"/>
      <c:spPr>
        <a:noFill/>
        <a:ln>
          <a:noFill/>
        </a:ln>
        <a:effectLst/>
      </c:spPr>
    </c:title>
    <c:autoTitleDeleted val="0"/>
    <c:plotArea>
      <c:layout/>
      <c:lineChart>
        <c:grouping val="standard"/>
        <c:varyColors val="0"/>
        <c:ser>
          <c:idx val="0"/>
          <c:order val="0"/>
          <c:tx>
            <c:strRef>
              <c:f>Hoja3!$B$6</c:f>
              <c:strCache>
                <c:ptCount val="1"/>
                <c:pt idx="0">
                  <c:v>INGRESOS 2022</c:v>
                </c:pt>
              </c:strCache>
            </c:strRef>
          </c:tx>
          <c:spPr>
            <a:ln w="63500" cap="rnd">
              <a:solidFill>
                <a:srgbClr val="002060"/>
              </a:solidFill>
              <a:round/>
            </a:ln>
            <a:effectLst>
              <a:outerShdw blurRad="57150" dist="19050" dir="5400000" algn="ctr" rotWithShape="0">
                <a:srgbClr val="000000">
                  <a:alpha val="63000"/>
                </a:srgbClr>
              </a:outerShdw>
            </a:effectLst>
          </c:spPr>
          <c:marker>
            <c:symbol val="none"/>
          </c:marker>
          <c:cat>
            <c:strRef>
              <c:f>Hoja3!$C$5:$E$5</c:f>
              <c:strCache>
                <c:ptCount val="3"/>
                <c:pt idx="0">
                  <c:v>ENERO</c:v>
                </c:pt>
                <c:pt idx="1">
                  <c:v>FEBRERO</c:v>
                </c:pt>
                <c:pt idx="2">
                  <c:v>MARZO</c:v>
                </c:pt>
              </c:strCache>
            </c:strRef>
          </c:cat>
          <c:val>
            <c:numRef>
              <c:f>Hoja3!$C$6:$E$6</c:f>
              <c:numCache>
                <c:formatCode>#,##0</c:formatCode>
                <c:ptCount val="3"/>
                <c:pt idx="0">
                  <c:v>1232</c:v>
                </c:pt>
                <c:pt idx="1">
                  <c:v>1705</c:v>
                </c:pt>
                <c:pt idx="2">
                  <c:v>1881</c:v>
                </c:pt>
              </c:numCache>
            </c:numRef>
          </c:val>
          <c:smooth val="0"/>
          <c:extLst>
            <c:ext xmlns:c16="http://schemas.microsoft.com/office/drawing/2014/chart" uri="{C3380CC4-5D6E-409C-BE32-E72D297353CC}">
              <c16:uniqueId val="{00000000-0F90-0448-96C9-FC78A78F9C3D}"/>
            </c:ext>
          </c:extLst>
        </c:ser>
        <c:ser>
          <c:idx val="1"/>
          <c:order val="1"/>
          <c:tx>
            <c:strRef>
              <c:f>Hoja3!$B$7</c:f>
              <c:strCache>
                <c:ptCount val="1"/>
                <c:pt idx="0">
                  <c:v>INGRESOS 2023</c:v>
                </c:pt>
              </c:strCache>
            </c:strRef>
          </c:tx>
          <c:spPr>
            <a:ln w="63500" cap="rnd">
              <a:solidFill>
                <a:srgbClr val="C00000"/>
              </a:solidFill>
              <a:round/>
            </a:ln>
            <a:effectLst>
              <a:outerShdw blurRad="57150" dist="19050" dir="5400000" algn="ctr" rotWithShape="0">
                <a:srgbClr val="000000">
                  <a:alpha val="63000"/>
                </a:srgbClr>
              </a:outerShdw>
            </a:effectLst>
          </c:spPr>
          <c:marker>
            <c:symbol val="none"/>
          </c:marker>
          <c:cat>
            <c:strRef>
              <c:f>Hoja3!$C$5:$E$5</c:f>
              <c:strCache>
                <c:ptCount val="3"/>
                <c:pt idx="0">
                  <c:v>ENERO</c:v>
                </c:pt>
                <c:pt idx="1">
                  <c:v>FEBRERO</c:v>
                </c:pt>
                <c:pt idx="2">
                  <c:v>MARZO</c:v>
                </c:pt>
              </c:strCache>
            </c:strRef>
          </c:cat>
          <c:val>
            <c:numRef>
              <c:f>Hoja3!$C$7:$E$7</c:f>
              <c:numCache>
                <c:formatCode>#,##0</c:formatCode>
                <c:ptCount val="3"/>
                <c:pt idx="0">
                  <c:v>1288</c:v>
                </c:pt>
                <c:pt idx="1">
                  <c:v>1622</c:v>
                </c:pt>
                <c:pt idx="2">
                  <c:v>2305</c:v>
                </c:pt>
              </c:numCache>
            </c:numRef>
          </c:val>
          <c:smooth val="0"/>
          <c:extLst>
            <c:ext xmlns:c16="http://schemas.microsoft.com/office/drawing/2014/chart" uri="{C3380CC4-5D6E-409C-BE32-E72D297353CC}">
              <c16:uniqueId val="{00000001-0F90-0448-96C9-FC78A78F9C3D}"/>
            </c:ext>
          </c:extLst>
        </c:ser>
        <c:dLbls>
          <c:showLegendKey val="0"/>
          <c:showVal val="0"/>
          <c:showCatName val="0"/>
          <c:showSerName val="0"/>
          <c:showPercent val="0"/>
          <c:showBubbleSize val="0"/>
        </c:dLbls>
        <c:smooth val="0"/>
        <c:axId val="242915968"/>
        <c:axId val="242934144"/>
      </c:lineChart>
      <c:catAx>
        <c:axId val="2429159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crossAx val="242934144"/>
        <c:crosses val="autoZero"/>
        <c:auto val="1"/>
        <c:lblAlgn val="ctr"/>
        <c:lblOffset val="100"/>
        <c:noMultiLvlLbl val="0"/>
      </c:catAx>
      <c:valAx>
        <c:axId val="242934144"/>
        <c:scaling>
          <c:orientation val="minMax"/>
        </c:scaling>
        <c:delete val="0"/>
        <c:axPos val="l"/>
        <c:title>
          <c:tx>
            <c:rich>
              <a:bodyPr rot="-5400000" spcFirstLastPara="1" vertOverflow="ellipsis" vert="horz" wrap="square" anchor="ctr" anchorCtr="1"/>
              <a:lstStyle/>
              <a:p>
                <a:pPr>
                  <a:defRPr lang="es-ES" sz="2000" b="0" i="0" u="none" strike="noStrike" kern="1200" baseline="0">
                    <a:solidFill>
                      <a:schemeClr val="tx1">
                        <a:lumMod val="65000"/>
                        <a:lumOff val="35000"/>
                      </a:schemeClr>
                    </a:solidFill>
                    <a:latin typeface="+mn-lt"/>
                    <a:ea typeface="+mn-ea"/>
                    <a:cs typeface="+mn-cs"/>
                  </a:defRPr>
                </a:pPr>
                <a:r>
                  <a:rPr lang="es-CO" sz="2000" b="1" i="0" baseline="0">
                    <a:solidFill>
                      <a:sysClr val="windowText" lastClr="000000"/>
                    </a:solidFill>
                    <a:effectLst/>
                  </a:rPr>
                  <a:t>CIFRAS EN MILLONES DE PESOS</a:t>
                </a:r>
                <a:endParaRPr lang="es-CO" sz="2000">
                  <a:solidFill>
                    <a:sysClr val="windowText" lastClr="000000"/>
                  </a:solidFill>
                  <a:effectLst/>
                </a:endParaRP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600" b="1" i="0" u="none" strike="noStrike" kern="1200" baseline="0">
                <a:solidFill>
                  <a:sysClr val="windowText" lastClr="000000"/>
                </a:solidFill>
                <a:latin typeface="+mn-lt"/>
                <a:ea typeface="+mn-ea"/>
                <a:cs typeface="+mn-cs"/>
              </a:defRPr>
            </a:pPr>
            <a:endParaRPr lang="es-CO"/>
          </a:p>
        </c:txPr>
        <c:crossAx val="2429159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es-ES" sz="1600" b="1" i="0" u="none" strike="noStrike" kern="1200" baseline="0">
                <a:solidFill>
                  <a:sysClr val="windowText" lastClr="000000"/>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400" b="1" i="0" u="none" strike="noStrike" kern="1200" baseline="0">
                <a:solidFill>
                  <a:schemeClr val="tx1"/>
                </a:solidFill>
                <a:latin typeface="+mn-lt"/>
                <a:ea typeface="+mn-ea"/>
                <a:cs typeface="+mn-cs"/>
              </a:defRPr>
            </a:pPr>
            <a:r>
              <a:rPr lang="es-CO" sz="2400">
                <a:solidFill>
                  <a:schemeClr val="tx1"/>
                </a:solidFill>
              </a:rPr>
              <a:t>PARTICIPACIÓN</a:t>
            </a:r>
            <a:r>
              <a:rPr lang="es-CO" sz="2400" baseline="0">
                <a:solidFill>
                  <a:schemeClr val="tx1"/>
                </a:solidFill>
              </a:rPr>
              <a:t> DEL INGRESO</a:t>
            </a:r>
            <a:endParaRPr lang="es-CO" sz="2400">
              <a:solidFill>
                <a:schemeClr val="tx1"/>
              </a:solidFill>
            </a:endParaRPr>
          </a:p>
        </c:rich>
      </c:tx>
      <c:layout/>
      <c:overlay val="0"/>
      <c:spPr>
        <a:noFill/>
        <a:ln>
          <a:noFill/>
        </a:ln>
        <a:effectLst/>
      </c:spPr>
    </c:title>
    <c:autoTitleDeleted val="0"/>
    <c:plotArea>
      <c:layout>
        <c:manualLayout>
          <c:layoutTarget val="inner"/>
          <c:xMode val="edge"/>
          <c:yMode val="edge"/>
          <c:x val="6.501529498938842E-2"/>
          <c:y val="9.2986619710374682E-2"/>
          <c:w val="0.40641510615792431"/>
          <c:h val="0.59123286230616057"/>
        </c:manualLayout>
      </c:layout>
      <c:pieChart>
        <c:varyColors val="1"/>
        <c:ser>
          <c:idx val="0"/>
          <c:order val="0"/>
          <c:dPt>
            <c:idx val="0"/>
            <c:bubble3D val="0"/>
            <c:spPr>
              <a:solidFill>
                <a:srgbClr val="C0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C76-A844-91DF-C173CFC47A7A}"/>
              </c:ext>
            </c:extLst>
          </c:dPt>
          <c:dPt>
            <c:idx val="1"/>
            <c:bubble3D val="0"/>
            <c:spPr>
              <a:solidFill>
                <a:srgbClr val="00206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C76-A844-91DF-C173CFC47A7A}"/>
              </c:ext>
            </c:extLst>
          </c:dPt>
          <c:dPt>
            <c:idx val="2"/>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C76-A844-91DF-C173CFC47A7A}"/>
              </c:ext>
            </c:extLst>
          </c:dPt>
          <c:dPt>
            <c:idx val="3"/>
            <c:bubble3D val="0"/>
            <c:spPr>
              <a:solidFill>
                <a:schemeClr val="tx1">
                  <a:lumMod val="65000"/>
                  <a:lumOff val="3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C76-A844-91DF-C173CFC47A7A}"/>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FC76-A844-91DF-C173CFC47A7A}"/>
              </c:ext>
            </c:extLst>
          </c:dPt>
          <c:dLbls>
            <c:dLbl>
              <c:idx val="1"/>
              <c:spPr>
                <a:noFill/>
                <a:ln>
                  <a:noFill/>
                </a:ln>
                <a:effectLst/>
              </c:spPr>
              <c:txPr>
                <a:bodyPr rot="0" spcFirstLastPara="1" vertOverflow="ellipsis" vert="horz" wrap="square" lIns="38100" tIns="19050" rIns="38100" bIns="19050" anchor="ctr" anchorCtr="1">
                  <a:spAutoFit/>
                </a:bodyPr>
                <a:lstStyle/>
                <a:p>
                  <a:pPr>
                    <a:defRPr lang="es-ES" sz="1800" b="1" i="0" u="none" strike="noStrike" kern="1200" baseline="0">
                      <a:solidFill>
                        <a:schemeClr val="bg1"/>
                      </a:solidFill>
                      <a:latin typeface="+mn-lt"/>
                      <a:ea typeface="+mn-ea"/>
                      <a:cs typeface="+mn-cs"/>
                    </a:defRPr>
                  </a:pPr>
                  <a:endParaRPr lang="es-CO"/>
                </a:p>
              </c:txPr>
              <c:showLegendKey val="0"/>
              <c:showVal val="0"/>
              <c:showCatName val="0"/>
              <c:showSerName val="0"/>
              <c:showPercent val="1"/>
              <c:showBubbleSize val="0"/>
              <c:extLst>
                <c:ext xmlns:c16="http://schemas.microsoft.com/office/drawing/2014/chart" uri="{C3380CC4-5D6E-409C-BE32-E72D297353CC}">
                  <c16:uniqueId val="{00000003-FC76-A844-91DF-C173CFC47A7A}"/>
                </c:ext>
              </c:extLst>
            </c:dLbl>
            <c:spPr>
              <a:noFill/>
              <a:ln>
                <a:noFill/>
              </a:ln>
              <a:effectLst/>
            </c:spPr>
            <c:txPr>
              <a:bodyPr rot="0" spcFirstLastPara="1" vertOverflow="ellipsis" vert="horz" wrap="square" lIns="38100" tIns="19050" rIns="38100" bIns="19050" anchor="ctr" anchorCtr="1">
                <a:spAutoFit/>
              </a:bodyPr>
              <a:lstStyle/>
              <a:p>
                <a:pPr>
                  <a:defRPr lang="es-ES" sz="1800" b="1" i="0" u="none" strike="noStrike" kern="1200" baseline="0">
                    <a:solidFill>
                      <a:schemeClr val="tx1"/>
                    </a:solidFill>
                    <a:latin typeface="+mn-lt"/>
                    <a:ea typeface="+mn-ea"/>
                    <a:cs typeface="+mn-cs"/>
                  </a:defRPr>
                </a:pPr>
                <a:endParaRPr lang="es-CO"/>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Hoja4!$D$12:$D$16</c:f>
              <c:strCache>
                <c:ptCount val="5"/>
                <c:pt idx="0">
                  <c:v>Derechos de tránsito</c:v>
                </c:pt>
                <c:pt idx="1">
                  <c:v>Multas y Sanciones</c:v>
                </c:pt>
                <c:pt idx="2">
                  <c:v>Venta de Bienes y Servicios</c:v>
                </c:pt>
                <c:pt idx="3">
                  <c:v>Impuesto de Circulación y Tránsito</c:v>
                </c:pt>
                <c:pt idx="4">
                  <c:v>Ingresos de Capital</c:v>
                </c:pt>
              </c:strCache>
            </c:strRef>
          </c:cat>
          <c:val>
            <c:numRef>
              <c:f>Hoja4!$E$12:$E$16</c:f>
              <c:numCache>
                <c:formatCode>0%</c:formatCode>
                <c:ptCount val="5"/>
                <c:pt idx="0">
                  <c:v>0.48783167473614386</c:v>
                </c:pt>
                <c:pt idx="1">
                  <c:v>0.28721722342374095</c:v>
                </c:pt>
                <c:pt idx="2">
                  <c:v>0.11022739032561703</c:v>
                </c:pt>
                <c:pt idx="3">
                  <c:v>3.9442826303854546E-2</c:v>
                </c:pt>
                <c:pt idx="4">
                  <c:v>7.5280885210643703E-2</c:v>
                </c:pt>
              </c:numCache>
            </c:numRef>
          </c:val>
          <c:extLst>
            <c:ext xmlns:c16="http://schemas.microsoft.com/office/drawing/2014/chart" uri="{C3380CC4-5D6E-409C-BE32-E72D297353CC}">
              <c16:uniqueId val="{0000000A-FC76-A844-91DF-C173CFC47A7A}"/>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1.6100290139511003E-2"/>
          <c:y val="0.72992609544313891"/>
          <c:w val="0.74557446601679211"/>
          <c:h val="0.20741172525762694"/>
        </c:manualLayout>
      </c:layout>
      <c:overlay val="0"/>
      <c:spPr>
        <a:noFill/>
        <a:ln>
          <a:noFill/>
        </a:ln>
        <a:effectLst/>
      </c:spPr>
      <c:txPr>
        <a:bodyPr rot="0" spcFirstLastPara="1" vertOverflow="ellipsis" vert="horz" wrap="square" anchor="ctr" anchorCtr="1"/>
        <a:lstStyle/>
        <a:p>
          <a:pPr>
            <a:defRPr lang="es-ES" sz="1600" b="0" i="0" u="none" strike="noStrike" kern="1200" baseline="0">
              <a:solidFill>
                <a:schemeClr val="tx1"/>
              </a:solidFill>
              <a:latin typeface="+mn-lt"/>
              <a:ea typeface="+mn-ea"/>
              <a:cs typeface="+mn-cs"/>
            </a:defRPr>
          </a:pPr>
          <a:endParaRPr lang="es-CO"/>
        </a:p>
      </c:txPr>
    </c:legend>
    <c:plotVisOnly val="1"/>
    <c:dispBlanksAs val="zero"/>
    <c:showDLblsOverMax val="0"/>
  </c:chart>
  <c:spPr>
    <a:noFill/>
    <a:ln>
      <a:noFill/>
    </a:ln>
    <a:effectLst/>
  </c:spPr>
  <c:txPr>
    <a:bodyPr/>
    <a:lstStyle/>
    <a:p>
      <a:pPr>
        <a:defRPr/>
      </a:pPr>
      <a:endParaRPr lang="es-CO"/>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400" b="1" i="0" u="none" strike="noStrike" kern="1200" baseline="0">
                <a:solidFill>
                  <a:schemeClr val="tx1"/>
                </a:solidFill>
                <a:latin typeface="+mn-lt"/>
                <a:ea typeface="+mn-ea"/>
                <a:cs typeface="+mn-cs"/>
              </a:defRPr>
            </a:pPr>
            <a:r>
              <a:rPr lang="es-CO" sz="2400">
                <a:solidFill>
                  <a:schemeClr val="tx1"/>
                </a:solidFill>
              </a:rPr>
              <a:t>EJECUCIÓN PRESUPUESTAL DE GASTOS 2023</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Hoja5!$G$3</c:f>
              <c:strCache>
                <c:ptCount val="1"/>
                <c:pt idx="0">
                  <c:v>PRESUPUESTO</c:v>
                </c:pt>
              </c:strCache>
            </c:strRef>
          </c:tx>
          <c:spPr>
            <a:solidFill>
              <a:srgbClr val="002060"/>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6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Hoja5!$G$4</c:f>
              <c:numCache>
                <c:formatCode>#,##0</c:formatCode>
                <c:ptCount val="1"/>
                <c:pt idx="0">
                  <c:v>24396</c:v>
                </c:pt>
              </c:numCache>
            </c:numRef>
          </c:val>
          <c:extLst>
            <c:ext xmlns:c16="http://schemas.microsoft.com/office/drawing/2014/chart" uri="{C3380CC4-5D6E-409C-BE32-E72D297353CC}">
              <c16:uniqueId val="{00000000-9183-714F-9088-E3E128E1E138}"/>
            </c:ext>
          </c:extLst>
        </c:ser>
        <c:ser>
          <c:idx val="1"/>
          <c:order val="1"/>
          <c:tx>
            <c:strRef>
              <c:f>Hoja5!$H$3</c:f>
              <c:strCache>
                <c:ptCount val="1"/>
                <c:pt idx="0">
                  <c:v>COMPROMISOS</c:v>
                </c:pt>
              </c:strCache>
            </c:strRef>
          </c:tx>
          <c:spPr>
            <a:solidFill>
              <a:srgbClr val="C00000"/>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6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Hoja5!$H$4</c:f>
              <c:numCache>
                <c:formatCode>#,##0</c:formatCode>
                <c:ptCount val="1"/>
                <c:pt idx="0">
                  <c:v>7391</c:v>
                </c:pt>
              </c:numCache>
            </c:numRef>
          </c:val>
          <c:extLst>
            <c:ext xmlns:c16="http://schemas.microsoft.com/office/drawing/2014/chart" uri="{C3380CC4-5D6E-409C-BE32-E72D297353CC}">
              <c16:uniqueId val="{00000001-9183-714F-9088-E3E128E1E138}"/>
            </c:ext>
          </c:extLst>
        </c:ser>
        <c:ser>
          <c:idx val="2"/>
          <c:order val="2"/>
          <c:tx>
            <c:strRef>
              <c:f>Hoja5!$I$3</c:f>
              <c:strCache>
                <c:ptCount val="1"/>
                <c:pt idx="0">
                  <c:v>OBLIGACIONES</c:v>
                </c:pt>
              </c:strCache>
            </c:strRef>
          </c:tx>
          <c:spPr>
            <a:solidFill>
              <a:srgbClr val="00B050"/>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6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Hoja5!$I$4</c:f>
              <c:numCache>
                <c:formatCode>#,##0</c:formatCode>
                <c:ptCount val="1"/>
                <c:pt idx="0">
                  <c:v>3700</c:v>
                </c:pt>
              </c:numCache>
            </c:numRef>
          </c:val>
          <c:extLst>
            <c:ext xmlns:c16="http://schemas.microsoft.com/office/drawing/2014/chart" uri="{C3380CC4-5D6E-409C-BE32-E72D297353CC}">
              <c16:uniqueId val="{00000002-9183-714F-9088-E3E128E1E138}"/>
            </c:ext>
          </c:extLst>
        </c:ser>
        <c:ser>
          <c:idx val="3"/>
          <c:order val="3"/>
          <c:tx>
            <c:strRef>
              <c:f>Hoja5!$J$3</c:f>
              <c:strCache>
                <c:ptCount val="1"/>
                <c:pt idx="0">
                  <c:v>PAGOS</c:v>
                </c:pt>
              </c:strCache>
            </c:strRef>
          </c:tx>
          <c:spPr>
            <a:solidFill>
              <a:schemeClr val="bg1">
                <a:lumMod val="50000"/>
              </a:schemeClr>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6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Hoja5!$J$4</c:f>
              <c:numCache>
                <c:formatCode>#,##0</c:formatCode>
                <c:ptCount val="1"/>
                <c:pt idx="0">
                  <c:v>3480</c:v>
                </c:pt>
              </c:numCache>
            </c:numRef>
          </c:val>
          <c:extLst>
            <c:ext xmlns:c16="http://schemas.microsoft.com/office/drawing/2014/chart" uri="{C3380CC4-5D6E-409C-BE32-E72D297353CC}">
              <c16:uniqueId val="{00000003-9183-714F-9088-E3E128E1E138}"/>
            </c:ext>
          </c:extLst>
        </c:ser>
        <c:dLbls>
          <c:showLegendKey val="0"/>
          <c:showVal val="0"/>
          <c:showCatName val="0"/>
          <c:showSerName val="0"/>
          <c:showPercent val="0"/>
          <c:showBubbleSize val="0"/>
        </c:dLbls>
        <c:gapWidth val="150"/>
        <c:shape val="box"/>
        <c:axId val="243390720"/>
        <c:axId val="243212288"/>
        <c:axId val="0"/>
      </c:bar3DChart>
      <c:catAx>
        <c:axId val="243390720"/>
        <c:scaling>
          <c:orientation val="minMax"/>
        </c:scaling>
        <c:delete val="1"/>
        <c:axPos val="b"/>
        <c:numFmt formatCode="General" sourceLinked="1"/>
        <c:majorTickMark val="none"/>
        <c:minorTickMark val="none"/>
        <c:tickLblPos val="nextTo"/>
        <c:crossAx val="243212288"/>
        <c:crosses val="autoZero"/>
        <c:auto val="1"/>
        <c:lblAlgn val="ctr"/>
        <c:lblOffset val="100"/>
        <c:noMultiLvlLbl val="0"/>
      </c:catAx>
      <c:valAx>
        <c:axId val="243212288"/>
        <c:scaling>
          <c:orientation val="minMax"/>
        </c:scaling>
        <c:delete val="0"/>
        <c:axPos val="l"/>
        <c:title>
          <c:tx>
            <c:rich>
              <a:bodyPr rot="-54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r>
                  <a:rPr lang="es-CO" sz="2000" b="1" dirty="0">
                    <a:solidFill>
                      <a:schemeClr val="tx1"/>
                    </a:solidFill>
                  </a:rPr>
                  <a:t>CIFRAS EN MILLONES DE PESOS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600" b="1" i="0" u="none" strike="noStrike" kern="1200" baseline="0">
                <a:solidFill>
                  <a:schemeClr val="tx1"/>
                </a:solidFill>
                <a:latin typeface="+mn-lt"/>
                <a:ea typeface="+mn-ea"/>
                <a:cs typeface="+mn-cs"/>
              </a:defRPr>
            </a:pPr>
            <a:endParaRPr lang="es-CO"/>
          </a:p>
        </c:txPr>
        <c:crossAx val="243390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6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400" b="1" i="0" u="none" strike="noStrike" kern="1200" baseline="0">
                <a:solidFill>
                  <a:schemeClr val="tx1">
                    <a:lumMod val="65000"/>
                    <a:lumOff val="35000"/>
                  </a:schemeClr>
                </a:solidFill>
                <a:latin typeface="+mn-lt"/>
                <a:ea typeface="+mn-ea"/>
                <a:cs typeface="+mn-cs"/>
              </a:defRPr>
            </a:pPr>
            <a:r>
              <a:rPr lang="es-CO" sz="2400">
                <a:solidFill>
                  <a:sysClr val="windowText" lastClr="000000"/>
                </a:solidFill>
              </a:rPr>
              <a:t>GASTOS ACUMULADOS 2023 VS 2022</a:t>
            </a:r>
          </a:p>
        </c:rich>
      </c:tx>
      <c:overlay val="0"/>
      <c:spPr>
        <a:noFill/>
        <a:ln>
          <a:noFill/>
        </a:ln>
        <a:effectLst/>
      </c:spPr>
    </c:title>
    <c:autoTitleDeleted val="0"/>
    <c:plotArea>
      <c:layout/>
      <c:barChart>
        <c:barDir val="col"/>
        <c:grouping val="clustered"/>
        <c:varyColors val="0"/>
        <c:ser>
          <c:idx val="0"/>
          <c:order val="0"/>
          <c:tx>
            <c:strRef>
              <c:f>Hoja6!$B$5</c:f>
              <c:strCache>
                <c:ptCount val="1"/>
                <c:pt idx="0">
                  <c:v>2022</c:v>
                </c:pt>
              </c:strCache>
            </c:strRef>
          </c:tx>
          <c:spPr>
            <a:solidFill>
              <a:srgbClr val="002060"/>
            </a:solidFill>
            <a:ln>
              <a:noFill/>
            </a:ln>
            <a:effectLst>
              <a:outerShdw blurRad="57150" dist="19050" dir="5400000" algn="ctr" rotWithShape="0">
                <a:srgbClr val="000000">
                  <a:alpha val="63000"/>
                </a:srgbClr>
              </a:outerShdw>
            </a:effectLst>
          </c:spPr>
          <c:invertIfNegative val="0"/>
          <c:cat>
            <c:strRef>
              <c:f>Hoja6!$C$4:$F$4</c:f>
              <c:strCache>
                <c:ptCount val="4"/>
                <c:pt idx="0">
                  <c:v>GASTOS TOTALES</c:v>
                </c:pt>
                <c:pt idx="1">
                  <c:v>GASTOS DE FUNCIONAMIENTO</c:v>
                </c:pt>
                <c:pt idx="2">
                  <c:v>SERVICIO DE LA DEUDA</c:v>
                </c:pt>
                <c:pt idx="3">
                  <c:v>INVERSIÓN</c:v>
                </c:pt>
              </c:strCache>
            </c:strRef>
          </c:cat>
          <c:val>
            <c:numRef>
              <c:f>Hoja6!$C$5:$F$5</c:f>
              <c:numCache>
                <c:formatCode>#,##0</c:formatCode>
                <c:ptCount val="4"/>
                <c:pt idx="0">
                  <c:v>3575</c:v>
                </c:pt>
                <c:pt idx="1">
                  <c:v>3039</c:v>
                </c:pt>
                <c:pt idx="2">
                  <c:v>0</c:v>
                </c:pt>
                <c:pt idx="3">
                  <c:v>536</c:v>
                </c:pt>
              </c:numCache>
            </c:numRef>
          </c:val>
          <c:extLst>
            <c:ext xmlns:c16="http://schemas.microsoft.com/office/drawing/2014/chart" uri="{C3380CC4-5D6E-409C-BE32-E72D297353CC}">
              <c16:uniqueId val="{00000000-EC9D-FF45-A919-55255B3899EA}"/>
            </c:ext>
          </c:extLst>
        </c:ser>
        <c:ser>
          <c:idx val="1"/>
          <c:order val="1"/>
          <c:tx>
            <c:strRef>
              <c:f>Hoja6!$B$6</c:f>
              <c:strCache>
                <c:ptCount val="1"/>
                <c:pt idx="0">
                  <c:v>2023</c:v>
                </c:pt>
              </c:strCache>
            </c:strRef>
          </c:tx>
          <c:spPr>
            <a:solidFill>
              <a:srgbClr val="C00000"/>
            </a:solidFill>
            <a:ln>
              <a:noFill/>
            </a:ln>
            <a:effectLst>
              <a:outerShdw blurRad="57150" dist="19050" dir="5400000" algn="ctr" rotWithShape="0">
                <a:srgbClr val="000000">
                  <a:alpha val="63000"/>
                </a:srgbClr>
              </a:outerShdw>
            </a:effectLst>
          </c:spPr>
          <c:invertIfNegative val="0"/>
          <c:cat>
            <c:strRef>
              <c:f>Hoja6!$C$4:$F$4</c:f>
              <c:strCache>
                <c:ptCount val="4"/>
                <c:pt idx="0">
                  <c:v>GASTOS TOTALES</c:v>
                </c:pt>
                <c:pt idx="1">
                  <c:v>GASTOS DE FUNCIONAMIENTO</c:v>
                </c:pt>
                <c:pt idx="2">
                  <c:v>SERVICIO DE LA DEUDA</c:v>
                </c:pt>
                <c:pt idx="3">
                  <c:v>INVERSIÓN</c:v>
                </c:pt>
              </c:strCache>
            </c:strRef>
          </c:cat>
          <c:val>
            <c:numRef>
              <c:f>Hoja6!$C$6:$F$6</c:f>
              <c:numCache>
                <c:formatCode>#,##0</c:formatCode>
                <c:ptCount val="4"/>
                <c:pt idx="0">
                  <c:v>3700</c:v>
                </c:pt>
                <c:pt idx="1">
                  <c:v>3207</c:v>
                </c:pt>
                <c:pt idx="2">
                  <c:v>0</c:v>
                </c:pt>
                <c:pt idx="3">
                  <c:v>493</c:v>
                </c:pt>
              </c:numCache>
            </c:numRef>
          </c:val>
          <c:extLst>
            <c:ext xmlns:c16="http://schemas.microsoft.com/office/drawing/2014/chart" uri="{C3380CC4-5D6E-409C-BE32-E72D297353CC}">
              <c16:uniqueId val="{00000001-EC9D-FF45-A919-55255B3899EA}"/>
            </c:ext>
          </c:extLst>
        </c:ser>
        <c:dLbls>
          <c:showLegendKey val="0"/>
          <c:showVal val="0"/>
          <c:showCatName val="0"/>
          <c:showSerName val="0"/>
          <c:showPercent val="0"/>
          <c:showBubbleSize val="0"/>
        </c:dLbls>
        <c:gapWidth val="150"/>
        <c:axId val="243260416"/>
        <c:axId val="243307264"/>
      </c:barChart>
      <c:catAx>
        <c:axId val="2432604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crossAx val="243307264"/>
        <c:crosses val="autoZero"/>
        <c:auto val="1"/>
        <c:lblAlgn val="ctr"/>
        <c:lblOffset val="100"/>
        <c:noMultiLvlLbl val="0"/>
      </c:catAx>
      <c:valAx>
        <c:axId val="243307264"/>
        <c:scaling>
          <c:orientation val="minMax"/>
        </c:scaling>
        <c:delete val="0"/>
        <c:axPos val="l"/>
        <c:title>
          <c:tx>
            <c:rich>
              <a:bodyPr rot="-5400000" spcFirstLastPara="1" vertOverflow="ellipsis" vert="horz" wrap="square" anchor="ctr" anchorCtr="1"/>
              <a:lstStyle/>
              <a:p>
                <a:pPr>
                  <a:defRPr lang="es-ES" sz="2400" b="0" i="0" u="none" strike="noStrike" kern="1200" baseline="0">
                    <a:solidFill>
                      <a:schemeClr val="tx1">
                        <a:lumMod val="65000"/>
                        <a:lumOff val="35000"/>
                      </a:schemeClr>
                    </a:solidFill>
                    <a:latin typeface="+mn-lt"/>
                    <a:ea typeface="+mn-ea"/>
                    <a:cs typeface="+mn-cs"/>
                  </a:defRPr>
                </a:pPr>
                <a:r>
                  <a:rPr lang="es-CO" sz="2400" b="1">
                    <a:solidFill>
                      <a:sysClr val="windowText" lastClr="000000"/>
                    </a:solidFill>
                  </a:rPr>
                  <a:t>CIFRAS EN MILLONES DE PESOS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600" b="1" i="0" u="none" strike="noStrike" kern="1200" baseline="0">
                <a:solidFill>
                  <a:sysClr val="windowText" lastClr="000000"/>
                </a:solidFill>
                <a:latin typeface="+mn-lt"/>
                <a:ea typeface="+mn-ea"/>
                <a:cs typeface="+mn-cs"/>
              </a:defRPr>
            </a:pPr>
            <a:endParaRPr lang="es-CO"/>
          </a:p>
        </c:txPr>
        <c:crossAx val="2432604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es-ES" sz="1600" b="1" i="0" u="none" strike="noStrike" kern="1200" baseline="0">
                <a:solidFill>
                  <a:sysClr val="windowText" lastClr="000000"/>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s-ES" sz="2400" b="1" i="0" u="none" strike="noStrike" kern="1200" spc="0" baseline="0">
                <a:solidFill>
                  <a:schemeClr val="tx1"/>
                </a:solidFill>
                <a:latin typeface="+mn-lt"/>
                <a:ea typeface="+mn-ea"/>
                <a:cs typeface="+mn-cs"/>
              </a:defRPr>
            </a:pPr>
            <a:r>
              <a:rPr lang="es-CO" sz="2400" b="1">
                <a:solidFill>
                  <a:schemeClr val="tx1"/>
                </a:solidFill>
              </a:rPr>
              <a:t>SUPERAVIT DE CAJA</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tx>
            <c:strRef>
              <c:f>'Hoja7 (2)'!$C$6</c:f>
              <c:strCache>
                <c:ptCount val="1"/>
                <c:pt idx="0">
                  <c:v>RECAUDO EFECTIVO</c:v>
                </c:pt>
              </c:strCache>
            </c:strRef>
          </c:tx>
          <c:spPr>
            <a:solidFill>
              <a:srgbClr val="002060"/>
            </a:solidFill>
            <a:ln>
              <a:noFill/>
            </a:ln>
            <a:effectLst/>
            <a:sp3d/>
          </c:spPr>
          <c:invertIfNegative val="0"/>
          <c:cat>
            <c:numRef>
              <c:f>'Hoja7 (2)'!$D$5</c:f>
              <c:numCache>
                <c:formatCode>General</c:formatCode>
                <c:ptCount val="1"/>
                <c:pt idx="0">
                  <c:v>2023</c:v>
                </c:pt>
              </c:numCache>
            </c:numRef>
          </c:cat>
          <c:val>
            <c:numRef>
              <c:f>'Hoja7 (2)'!$D$6</c:f>
              <c:numCache>
                <c:formatCode>#,##0</c:formatCode>
                <c:ptCount val="1"/>
                <c:pt idx="0">
                  <c:v>5215.7211406500091</c:v>
                </c:pt>
              </c:numCache>
            </c:numRef>
          </c:val>
          <c:extLst>
            <c:ext xmlns:c16="http://schemas.microsoft.com/office/drawing/2014/chart" uri="{C3380CC4-5D6E-409C-BE32-E72D297353CC}">
              <c16:uniqueId val="{00000000-3F3D-DA4F-9B51-75E231F54376}"/>
            </c:ext>
          </c:extLst>
        </c:ser>
        <c:ser>
          <c:idx val="1"/>
          <c:order val="1"/>
          <c:tx>
            <c:strRef>
              <c:f>'Hoja7 (2)'!$C$7</c:f>
              <c:strCache>
                <c:ptCount val="1"/>
                <c:pt idx="0">
                  <c:v>PAGOS ACUMULADOS</c:v>
                </c:pt>
              </c:strCache>
            </c:strRef>
          </c:tx>
          <c:spPr>
            <a:solidFill>
              <a:srgbClr val="C00000"/>
            </a:solidFill>
            <a:ln>
              <a:noFill/>
            </a:ln>
            <a:effectLst/>
            <a:sp3d/>
          </c:spPr>
          <c:invertIfNegative val="0"/>
          <c:cat>
            <c:numRef>
              <c:f>'Hoja7 (2)'!$D$5</c:f>
              <c:numCache>
                <c:formatCode>General</c:formatCode>
                <c:ptCount val="1"/>
                <c:pt idx="0">
                  <c:v>2023</c:v>
                </c:pt>
              </c:numCache>
            </c:numRef>
          </c:cat>
          <c:val>
            <c:numRef>
              <c:f>'Hoja7 (2)'!$D$7</c:f>
              <c:numCache>
                <c:formatCode>#,##0</c:formatCode>
                <c:ptCount val="1"/>
                <c:pt idx="0">
                  <c:v>3480.2691786199998</c:v>
                </c:pt>
              </c:numCache>
            </c:numRef>
          </c:val>
          <c:extLst>
            <c:ext xmlns:c16="http://schemas.microsoft.com/office/drawing/2014/chart" uri="{C3380CC4-5D6E-409C-BE32-E72D297353CC}">
              <c16:uniqueId val="{00000001-3F3D-DA4F-9B51-75E231F54376}"/>
            </c:ext>
          </c:extLst>
        </c:ser>
        <c:ser>
          <c:idx val="2"/>
          <c:order val="2"/>
          <c:tx>
            <c:strRef>
              <c:f>'Hoja7 (2)'!$C$8</c:f>
              <c:strCache>
                <c:ptCount val="1"/>
                <c:pt idx="0">
                  <c:v>SUPERÁVIT DE CAJA</c:v>
                </c:pt>
              </c:strCache>
            </c:strRef>
          </c:tx>
          <c:spPr>
            <a:solidFill>
              <a:srgbClr val="00B050"/>
            </a:solidFill>
            <a:ln>
              <a:noFill/>
            </a:ln>
            <a:effectLst/>
            <a:sp3d/>
          </c:spPr>
          <c:invertIfNegative val="0"/>
          <c:cat>
            <c:numRef>
              <c:f>'Hoja7 (2)'!$D$5</c:f>
              <c:numCache>
                <c:formatCode>General</c:formatCode>
                <c:ptCount val="1"/>
                <c:pt idx="0">
                  <c:v>2023</c:v>
                </c:pt>
              </c:numCache>
            </c:numRef>
          </c:cat>
          <c:val>
            <c:numRef>
              <c:f>'Hoja7 (2)'!$D$8</c:f>
              <c:numCache>
                <c:formatCode>#,##0</c:formatCode>
                <c:ptCount val="1"/>
                <c:pt idx="0">
                  <c:v>1735.4519620300002</c:v>
                </c:pt>
              </c:numCache>
            </c:numRef>
          </c:val>
          <c:extLst>
            <c:ext xmlns:c16="http://schemas.microsoft.com/office/drawing/2014/chart" uri="{C3380CC4-5D6E-409C-BE32-E72D297353CC}">
              <c16:uniqueId val="{00000002-3F3D-DA4F-9B51-75E231F54376}"/>
            </c:ext>
          </c:extLst>
        </c:ser>
        <c:dLbls>
          <c:showLegendKey val="0"/>
          <c:showVal val="0"/>
          <c:showCatName val="0"/>
          <c:showSerName val="0"/>
          <c:showPercent val="0"/>
          <c:showBubbleSize val="0"/>
        </c:dLbls>
        <c:gapWidth val="150"/>
        <c:shape val="box"/>
        <c:axId val="243490176"/>
        <c:axId val="243491968"/>
        <c:axId val="0"/>
      </c:bar3DChart>
      <c:catAx>
        <c:axId val="2434901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crossAx val="243491968"/>
        <c:crosses val="autoZero"/>
        <c:auto val="1"/>
        <c:lblAlgn val="ctr"/>
        <c:lblOffset val="100"/>
        <c:noMultiLvlLbl val="0"/>
      </c:catAx>
      <c:valAx>
        <c:axId val="243491968"/>
        <c:scaling>
          <c:orientation val="minMax"/>
        </c:scaling>
        <c:delete val="0"/>
        <c:axPos val="l"/>
        <c:title>
          <c:tx>
            <c:rich>
              <a:bodyPr rot="-5400000" spcFirstLastPara="1" vertOverflow="ellipsis" vert="horz" wrap="square" anchor="ctr" anchorCtr="1"/>
              <a:lstStyle/>
              <a:p>
                <a:pPr>
                  <a:defRPr lang="es-ES" sz="2000" b="1" i="0" u="none" strike="noStrike" kern="1200" baseline="0">
                    <a:solidFill>
                      <a:schemeClr val="tx1"/>
                    </a:solidFill>
                    <a:latin typeface="+mn-lt"/>
                    <a:ea typeface="+mn-ea"/>
                    <a:cs typeface="+mn-cs"/>
                  </a:defRPr>
                </a:pPr>
                <a:r>
                  <a:rPr lang="es-CO" sz="2000" b="1">
                    <a:solidFill>
                      <a:schemeClr val="tx1"/>
                    </a:solidFill>
                  </a:rPr>
                  <a:t>CIFRAS EN MILLONES DE PESOS</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600" b="1" i="0" u="none" strike="noStrike" kern="1200" baseline="0">
                <a:solidFill>
                  <a:schemeClr val="tx1"/>
                </a:solidFill>
                <a:latin typeface="+mn-lt"/>
                <a:ea typeface="+mn-ea"/>
                <a:cs typeface="+mn-cs"/>
              </a:defRPr>
            </a:pPr>
            <a:endParaRPr lang="es-CO"/>
          </a:p>
        </c:txPr>
        <c:crossAx val="2434901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es-ES" sz="1600" b="1" i="0" u="none" strike="noStrike" kern="1200" baseline="0">
                <a:solidFill>
                  <a:schemeClr val="tx1"/>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lang="es-ES"/>
          </a:pPr>
          <a:endParaRPr lang="es-CO"/>
        </a:p>
      </c:txPr>
    </c:title>
    <c:autoTitleDeleted val="0"/>
    <c:plotArea>
      <c:layout>
        <c:manualLayout>
          <c:layoutTarget val="inner"/>
          <c:xMode val="edge"/>
          <c:yMode val="edge"/>
          <c:x val="7.1134608150329029E-2"/>
          <c:y val="0.1871227785951492"/>
          <c:w val="0.61124129096172164"/>
          <c:h val="0.6860869815033015"/>
        </c:manualLayout>
      </c:layout>
      <c:pieChart>
        <c:varyColors val="1"/>
        <c:ser>
          <c:idx val="1"/>
          <c:order val="0"/>
          <c:tx>
            <c:strRef>
              <c:f>graficos!$C$147</c:f>
              <c:strCache>
                <c:ptCount val="1"/>
                <c:pt idx="0">
                  <c:v>EDAD - AÑOS - TOTAL</c:v>
                </c:pt>
              </c:strCache>
            </c:strRef>
          </c:tx>
          <c:explosion val="2"/>
          <c:dPt>
            <c:idx val="0"/>
            <c:bubble3D val="0"/>
            <c:spPr>
              <a:solidFill>
                <a:srgbClr val="00B050"/>
              </a:solidFill>
            </c:spPr>
            <c:extLst>
              <c:ext xmlns:c16="http://schemas.microsoft.com/office/drawing/2014/chart" uri="{C3380CC4-5D6E-409C-BE32-E72D297353CC}">
                <c16:uniqueId val="{00000001-EC02-7142-845C-E107E21DF3F9}"/>
              </c:ext>
            </c:extLst>
          </c:dPt>
          <c:dPt>
            <c:idx val="1"/>
            <c:bubble3D val="0"/>
            <c:spPr>
              <a:solidFill>
                <a:schemeClr val="accent6">
                  <a:lumMod val="40000"/>
                  <a:lumOff val="60000"/>
                </a:schemeClr>
              </a:solidFill>
            </c:spPr>
            <c:extLst>
              <c:ext xmlns:c16="http://schemas.microsoft.com/office/drawing/2014/chart" uri="{C3380CC4-5D6E-409C-BE32-E72D297353CC}">
                <c16:uniqueId val="{00000003-EC02-7142-845C-E107E21DF3F9}"/>
              </c:ext>
            </c:extLst>
          </c:dPt>
          <c:dLbls>
            <c:dLbl>
              <c:idx val="0"/>
              <c:layout>
                <c:manualLayout>
                  <c:x val="2.4180826085618029E-2"/>
                  <c:y val="1.191480795053848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C02-7142-845C-E107E21DF3F9}"/>
                </c:ext>
              </c:extLst>
            </c:dLbl>
            <c:dLbl>
              <c:idx val="1"/>
              <c:layout>
                <c:manualLayout>
                  <c:x val="-0.17456350395217296"/>
                  <c:y val="0.133815523764654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C02-7142-845C-E107E21DF3F9}"/>
                </c:ext>
              </c:extLst>
            </c:dLbl>
            <c:dLbl>
              <c:idx val="2"/>
              <c:layout>
                <c:manualLayout>
                  <c:x val="-0.12532390398250787"/>
                  <c:y val="-2.75344572452052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C02-7142-845C-E107E21DF3F9}"/>
                </c:ext>
              </c:extLst>
            </c:dLbl>
            <c:dLbl>
              <c:idx val="3"/>
              <c:layout>
                <c:manualLayout>
                  <c:x val="-7.6702452847616037E-2"/>
                  <c:y val="-0.1704102492793118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C02-7142-845C-E107E21DF3F9}"/>
                </c:ext>
              </c:extLst>
            </c:dLbl>
            <c:dLbl>
              <c:idx val="4"/>
              <c:layout>
                <c:manualLayout>
                  <c:x val="0.18191662180254245"/>
                  <c:y val="2.12054484059706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C02-7142-845C-E107E21DF3F9}"/>
                </c:ext>
              </c:extLst>
            </c:dLbl>
            <c:spPr>
              <a:noFill/>
              <a:ln>
                <a:noFill/>
              </a:ln>
              <a:effectLst/>
            </c:spPr>
            <c:txPr>
              <a:bodyPr/>
              <a:lstStyle/>
              <a:p>
                <a:pPr>
                  <a:defRPr lang="es-ES" sz="1800" b="1"/>
                </a:pPr>
                <a:endParaRPr lang="es-CO"/>
              </a:p>
            </c:txPr>
            <c:showLegendKey val="0"/>
            <c:showVal val="1"/>
            <c:showCatName val="0"/>
            <c:showSerName val="0"/>
            <c:showPercent val="0"/>
            <c:showBubbleSize val="0"/>
            <c:showLeaderLines val="1"/>
            <c:extLst>
              <c:ext xmlns:c15="http://schemas.microsoft.com/office/drawing/2012/chart" uri="{CE6537A1-D6FC-4f65-9D91-7224C49458BB}"/>
            </c:extLst>
          </c:dLbls>
          <c:cat>
            <c:strRef>
              <c:f>graficos!$C$148:$C$153</c:f>
              <c:strCache>
                <c:ptCount val="6"/>
                <c:pt idx="0">
                  <c:v>0-18 </c:v>
                </c:pt>
                <c:pt idx="1">
                  <c:v>19-30</c:v>
                </c:pt>
                <c:pt idx="2">
                  <c:v>31-40</c:v>
                </c:pt>
                <c:pt idx="3">
                  <c:v>41-60</c:v>
                </c:pt>
                <c:pt idx="4">
                  <c:v>MAS DE 60</c:v>
                </c:pt>
                <c:pt idx="5">
                  <c:v>TOTAL MUERTES ACCIDENTES</c:v>
                </c:pt>
              </c:strCache>
            </c:strRef>
          </c:cat>
          <c:val>
            <c:numRef>
              <c:f>graficos!$E$148:$E$152</c:f>
              <c:numCache>
                <c:formatCode>0.0%</c:formatCode>
                <c:ptCount val="5"/>
                <c:pt idx="0">
                  <c:v>5.4794520547945605E-2</c:v>
                </c:pt>
                <c:pt idx="1">
                  <c:v>0.31506849315068719</c:v>
                </c:pt>
                <c:pt idx="2">
                  <c:v>0.13698630136986359</c:v>
                </c:pt>
                <c:pt idx="3">
                  <c:v>0.19178082191780818</c:v>
                </c:pt>
                <c:pt idx="4">
                  <c:v>0.30136986301370061</c:v>
                </c:pt>
              </c:numCache>
            </c:numRef>
          </c:val>
          <c:extLst>
            <c:ext xmlns:c16="http://schemas.microsoft.com/office/drawing/2014/chart" uri="{C3380CC4-5D6E-409C-BE32-E72D297353CC}">
              <c16:uniqueId val="{00000007-EC02-7142-845C-E107E21DF3F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6686432657406722"/>
          <c:y val="0.12937680631953624"/>
          <c:w val="0.2192828759425629"/>
          <c:h val="0.63812301413894745"/>
        </c:manualLayout>
      </c:layout>
      <c:overlay val="0"/>
      <c:txPr>
        <a:bodyPr/>
        <a:lstStyle/>
        <a:p>
          <a:pPr rtl="0">
            <a:defRPr lang="es-ES" sz="1600"/>
          </a:pPr>
          <a:endParaRPr lang="es-CO"/>
        </a:p>
      </c:txPr>
    </c:legend>
    <c:plotVisOnly val="1"/>
    <c:dispBlanksAs val="zero"/>
    <c:showDLblsOverMax val="0"/>
  </c:chart>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lang="es-ES"/>
          </a:pPr>
          <a:endParaRPr lang="es-CO"/>
        </a:p>
      </c:txPr>
    </c:title>
    <c:autoTitleDeleted val="0"/>
    <c:plotArea>
      <c:layout/>
      <c:pieChart>
        <c:varyColors val="1"/>
        <c:ser>
          <c:idx val="1"/>
          <c:order val="0"/>
          <c:tx>
            <c:strRef>
              <c:f>graficos!$C$91</c:f>
              <c:strCache>
                <c:ptCount val="1"/>
                <c:pt idx="0">
                  <c:v>SEXO</c:v>
                </c:pt>
              </c:strCache>
            </c:strRef>
          </c:tx>
          <c:explosion val="2"/>
          <c:dLbls>
            <c:dLbl>
              <c:idx val="0"/>
              <c:layout>
                <c:manualLayout>
                  <c:x val="-0.10212828083989502"/>
                  <c:y val="-0.157296491784690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E0-DA4D-879A-2160EAECD51A}"/>
                </c:ext>
              </c:extLst>
            </c:dLbl>
            <c:dLbl>
              <c:idx val="1"/>
              <c:layout>
                <c:manualLayout>
                  <c:x val="4.4344891860217034E-2"/>
                  <c:y val="0.113848828406541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E0-DA4D-879A-2160EAECD51A}"/>
                </c:ext>
              </c:extLst>
            </c:dLbl>
            <c:spPr>
              <a:noFill/>
            </c:spPr>
            <c:txPr>
              <a:bodyPr/>
              <a:lstStyle/>
              <a:p>
                <a:pPr>
                  <a:defRPr lang="es-ES" sz="1800" b="1"/>
                </a:pPr>
                <a:endParaRPr lang="es-CO"/>
              </a:p>
            </c:txPr>
            <c:showLegendKey val="0"/>
            <c:showVal val="1"/>
            <c:showCatName val="0"/>
            <c:showSerName val="0"/>
            <c:showPercent val="0"/>
            <c:showBubbleSize val="0"/>
            <c:showLeaderLines val="1"/>
            <c:extLst>
              <c:ext xmlns:c15="http://schemas.microsoft.com/office/drawing/2012/chart" uri="{CE6537A1-D6FC-4f65-9D91-7224C49458BB}"/>
            </c:extLst>
          </c:dLbls>
          <c:cat>
            <c:strRef>
              <c:f>graficos!$C$92:$C$93</c:f>
              <c:strCache>
                <c:ptCount val="2"/>
                <c:pt idx="0">
                  <c:v>MASCULINO</c:v>
                </c:pt>
                <c:pt idx="1">
                  <c:v>FEMENINO</c:v>
                </c:pt>
              </c:strCache>
            </c:strRef>
          </c:cat>
          <c:val>
            <c:numRef>
              <c:f>graficos!$E$92:$E$93</c:f>
              <c:numCache>
                <c:formatCode>0.0%</c:formatCode>
                <c:ptCount val="2"/>
                <c:pt idx="0">
                  <c:v>0.83561643835616461</c:v>
                </c:pt>
                <c:pt idx="1">
                  <c:v>0.16438356164383514</c:v>
                </c:pt>
              </c:numCache>
            </c:numRef>
          </c:val>
          <c:extLst>
            <c:ext xmlns:c16="http://schemas.microsoft.com/office/drawing/2014/chart" uri="{C3380CC4-5D6E-409C-BE32-E72D297353CC}">
              <c16:uniqueId val="{00000002-7CE0-DA4D-879A-2160EAECD51A}"/>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516919255010589"/>
          <c:y val="0.28510054853721745"/>
          <c:w val="0.23480598273787745"/>
          <c:h val="0.29803090993758891"/>
        </c:manualLayout>
      </c:layout>
      <c:overlay val="0"/>
      <c:txPr>
        <a:bodyPr/>
        <a:lstStyle/>
        <a:p>
          <a:pPr rtl="0">
            <a:defRPr lang="es-ES" sz="1600"/>
          </a:pPr>
          <a:endParaRPr lang="es-CO"/>
        </a:p>
      </c:txPr>
    </c:legend>
    <c:plotVisOnly val="1"/>
    <c:dispBlanksAs val="zero"/>
    <c:showDLblsOverMax val="0"/>
  </c:chart>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S"/>
            </a:pPr>
            <a:r>
              <a:rPr lang="en-US"/>
              <a:t>CRECIMIENTO PARQUE AUTOMOTOR MATRICULADO</a:t>
            </a:r>
            <a:r>
              <a:rPr lang="en-US" baseline="0"/>
              <a:t> -</a:t>
            </a:r>
            <a:r>
              <a:rPr lang="en-US"/>
              <a:t> PEREIRA</a:t>
            </a:r>
          </a:p>
        </c:rich>
      </c:tx>
      <c:overlay val="0"/>
    </c:title>
    <c:autoTitleDeleted val="0"/>
    <c:plotArea>
      <c:layout>
        <c:manualLayout>
          <c:layoutTarget val="inner"/>
          <c:xMode val="edge"/>
          <c:yMode val="edge"/>
          <c:x val="0.13627219852496544"/>
          <c:y val="9.4532742931987268E-2"/>
          <c:w val="0.86352669908938162"/>
          <c:h val="0.79581596929407372"/>
        </c:manualLayout>
      </c:layout>
      <c:lineChart>
        <c:grouping val="standard"/>
        <c:varyColors val="0"/>
        <c:ser>
          <c:idx val="12"/>
          <c:order val="0"/>
          <c:tx>
            <c:strRef>
              <c:f>'2008-2022'!$F$23:$N$23</c:f>
              <c:strCache>
                <c:ptCount val="1"/>
                <c:pt idx="0">
                  <c:v>2014 2015 2016 2017 2018 2019 2020 2021 2022</c:v>
                </c:pt>
              </c:strCache>
            </c:strRef>
          </c:tx>
          <c:spPr>
            <a:ln w="63500">
              <a:solidFill>
                <a:srgbClr val="C00000"/>
              </a:solidFill>
            </a:ln>
          </c:spPr>
          <c:marker>
            <c:symbol val="none"/>
          </c:marker>
          <c:dLbls>
            <c:dLbl>
              <c:idx val="0"/>
              <c:layout>
                <c:manualLayout>
                  <c:x val="-3.8888884635948744E-2"/>
                  <c:y val="3.4042556233209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44-C44F-AB00-EDADD4E001EB}"/>
                </c:ext>
              </c:extLst>
            </c:dLbl>
            <c:dLbl>
              <c:idx val="1"/>
              <c:layout>
                <c:manualLayout>
                  <c:x val="-3.1944440950957873E-2"/>
                  <c:y val="3.4042556233209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44-C44F-AB00-EDADD4E001EB}"/>
                </c:ext>
              </c:extLst>
            </c:dLbl>
            <c:dLbl>
              <c:idx val="2"/>
              <c:layout>
                <c:manualLayout>
                  <c:x val="-3.0555552213959742E-2"/>
                  <c:y val="2.95035487354485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44-C44F-AB00-EDADD4E001EB}"/>
                </c:ext>
              </c:extLst>
            </c:dLbl>
            <c:dLbl>
              <c:idx val="3"/>
              <c:layout>
                <c:manualLayout>
                  <c:x val="-2.2222219791970806E-2"/>
                  <c:y val="3.4042556233209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44-C44F-AB00-EDADD4E001EB}"/>
                </c:ext>
              </c:extLst>
            </c:dLbl>
            <c:dLbl>
              <c:idx val="4"/>
              <c:layout>
                <c:manualLayout>
                  <c:x val="-4.0277773372946919E-2"/>
                  <c:y val="9.07801499552270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44-C44F-AB00-EDADD4E001EB}"/>
                </c:ext>
              </c:extLst>
            </c:dLbl>
            <c:dLbl>
              <c:idx val="5"/>
              <c:layout>
                <c:manualLayout>
                  <c:x val="-3.6111107161952441E-2"/>
                  <c:y val="2.26950374888075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B44-C44F-AB00-EDADD4E001EB}"/>
                </c:ext>
              </c:extLst>
            </c:dLbl>
            <c:dLbl>
              <c:idx val="6"/>
              <c:layout>
                <c:manualLayout>
                  <c:x val="-4.0277773372946919E-2"/>
                  <c:y val="2.95035487354485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44-C44F-AB00-EDADD4E001EB}"/>
                </c:ext>
              </c:extLst>
            </c:dLbl>
            <c:dLbl>
              <c:idx val="7"/>
              <c:layout>
                <c:manualLayout>
                  <c:x val="-5.8593876396963313E-2"/>
                  <c:y val="3.9753310617261194E-2"/>
                </c:manualLayout>
              </c:layout>
              <c:spPr>
                <a:noFill/>
                <a:ln>
                  <a:noFill/>
                </a:ln>
                <a:effectLst/>
              </c:spPr>
              <c:txPr>
                <a:bodyPr/>
                <a:lstStyle/>
                <a:p>
                  <a:pPr>
                    <a:defRPr lang="es-ES" sz="1600" b="1">
                      <a:solidFill>
                        <a:schemeClr val="tx1"/>
                      </a:solidFill>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B44-C44F-AB00-EDADD4E001EB}"/>
                </c:ext>
              </c:extLst>
            </c:dLbl>
            <c:dLbl>
              <c:idx val="8"/>
              <c:layout>
                <c:manualLayout>
                  <c:x val="-2.0294874244410989E-2"/>
                  <c:y val="-2.8983935704237285E-2"/>
                </c:manualLayout>
              </c:layout>
              <c:spPr>
                <a:noFill/>
                <a:ln>
                  <a:noFill/>
                </a:ln>
                <a:effectLst/>
              </c:spPr>
              <c:txPr>
                <a:bodyPr/>
                <a:lstStyle/>
                <a:p>
                  <a:pPr>
                    <a:defRPr lang="es-ES" sz="2000" b="1">
                      <a:solidFill>
                        <a:srgbClr val="FF0000"/>
                      </a:solidFill>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B44-C44F-AB00-EDADD4E001EB}"/>
                </c:ext>
              </c:extLst>
            </c:dLbl>
            <c:dLbl>
              <c:idx val="9"/>
              <c:layout>
                <c:manualLayout>
                  <c:x val="-6.1111104427919463E-2"/>
                  <c:y val="-2.496454123768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B44-C44F-AB00-EDADD4E001EB}"/>
                </c:ext>
              </c:extLst>
            </c:dLbl>
            <c:dLbl>
              <c:idx val="10"/>
              <c:layout>
                <c:manualLayout>
                  <c:x val="-6.1111104427919463E-2"/>
                  <c:y val="-1.8156029991045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B44-C44F-AB00-EDADD4E001EB}"/>
                </c:ext>
              </c:extLst>
            </c:dLbl>
            <c:dLbl>
              <c:idx val="11"/>
              <c:layout>
                <c:manualLayout>
                  <c:x val="-6.2095643589474801E-2"/>
                  <c:y val="-2.1360492058063802E-2"/>
                </c:manualLayout>
              </c:layout>
              <c:tx>
                <c:rich>
                  <a:bodyPr/>
                  <a:lstStyle/>
                  <a:p>
                    <a:pPr>
                      <a:defRPr lang="es-ES" sz="1600" b="1">
                        <a:solidFill>
                          <a:srgbClr val="FF0000"/>
                        </a:solidFill>
                      </a:defRPr>
                    </a:pPr>
                    <a:r>
                      <a:rPr lang="en-US">
                        <a:solidFill>
                          <a:sysClr val="windowText" lastClr="000000"/>
                        </a:solidFill>
                      </a:rPr>
                      <a:t>187.426</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B44-C44F-AB00-EDADD4E001EB}"/>
                </c:ext>
              </c:extLst>
            </c:dLbl>
            <c:dLbl>
              <c:idx val="12"/>
              <c:layout>
                <c:manualLayout>
                  <c:x val="0"/>
                  <c:y val="-4.9997191224400293E-2"/>
                </c:manualLayout>
              </c:layout>
              <c:spPr/>
              <c:txPr>
                <a:bodyPr/>
                <a:lstStyle/>
                <a:p>
                  <a:pPr>
                    <a:defRPr lang="es-ES" sz="1800" b="1">
                      <a:solidFill>
                        <a:srgbClr val="FF0000"/>
                      </a:solidFill>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B44-C44F-AB00-EDADD4E001EB}"/>
                </c:ext>
              </c:extLst>
            </c:dLbl>
            <c:spPr>
              <a:noFill/>
              <a:ln>
                <a:noFill/>
              </a:ln>
              <a:effectLst/>
            </c:spPr>
            <c:txPr>
              <a:bodyPr/>
              <a:lstStyle/>
              <a:p>
                <a:pPr>
                  <a:defRPr lang="es-ES" sz="1600"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'2008-2022'!$F$23:$N$23</c:f>
              <c:strCache>
                <c:ptCount val="9"/>
                <c:pt idx="0">
                  <c:v>2014</c:v>
                </c:pt>
                <c:pt idx="1">
                  <c:v>2015</c:v>
                </c:pt>
                <c:pt idx="2">
                  <c:v>2016</c:v>
                </c:pt>
                <c:pt idx="3">
                  <c:v>2017</c:v>
                </c:pt>
                <c:pt idx="4">
                  <c:v>2018</c:v>
                </c:pt>
                <c:pt idx="5">
                  <c:v>2019</c:v>
                </c:pt>
                <c:pt idx="6">
                  <c:v>2020</c:v>
                </c:pt>
                <c:pt idx="7">
                  <c:v>2021</c:v>
                </c:pt>
                <c:pt idx="8">
                  <c:v>2022</c:v>
                </c:pt>
              </c:strCache>
            </c:strRef>
          </c:cat>
          <c:val>
            <c:numRef>
              <c:f>'2008-2022'!$F$36:$N$36</c:f>
              <c:numCache>
                <c:formatCode>#,##0</c:formatCode>
                <c:ptCount val="9"/>
                <c:pt idx="0">
                  <c:v>135957</c:v>
                </c:pt>
                <c:pt idx="1">
                  <c:v>145601</c:v>
                </c:pt>
                <c:pt idx="2">
                  <c:v>157628</c:v>
                </c:pt>
                <c:pt idx="3">
                  <c:v>168698</c:v>
                </c:pt>
                <c:pt idx="4">
                  <c:v>178161</c:v>
                </c:pt>
                <c:pt idx="5">
                  <c:v>187426</c:v>
                </c:pt>
                <c:pt idx="6">
                  <c:v>195784</c:v>
                </c:pt>
                <c:pt idx="7">
                  <c:v>206066</c:v>
                </c:pt>
                <c:pt idx="8">
                  <c:v>216378</c:v>
                </c:pt>
              </c:numCache>
            </c:numRef>
          </c:val>
          <c:smooth val="0"/>
          <c:extLst>
            <c:ext xmlns:c16="http://schemas.microsoft.com/office/drawing/2014/chart" uri="{C3380CC4-5D6E-409C-BE32-E72D297353CC}">
              <c16:uniqueId val="{0000000D-3B44-C44F-AB00-EDADD4E001EB}"/>
            </c:ext>
          </c:extLst>
        </c:ser>
        <c:dLbls>
          <c:showLegendKey val="0"/>
          <c:showVal val="0"/>
          <c:showCatName val="0"/>
          <c:showSerName val="0"/>
          <c:showPercent val="0"/>
          <c:showBubbleSize val="0"/>
        </c:dLbls>
        <c:smooth val="0"/>
        <c:axId val="244209152"/>
        <c:axId val="244210688"/>
      </c:lineChart>
      <c:catAx>
        <c:axId val="244209152"/>
        <c:scaling>
          <c:orientation val="minMax"/>
        </c:scaling>
        <c:delete val="0"/>
        <c:axPos val="b"/>
        <c:numFmt formatCode="General" sourceLinked="0"/>
        <c:majorTickMark val="out"/>
        <c:minorTickMark val="none"/>
        <c:tickLblPos val="nextTo"/>
        <c:txPr>
          <a:bodyPr/>
          <a:lstStyle/>
          <a:p>
            <a:pPr>
              <a:defRPr lang="es-ES" sz="1800" b="1"/>
            </a:pPr>
            <a:endParaRPr lang="es-CO"/>
          </a:p>
        </c:txPr>
        <c:crossAx val="244210688"/>
        <c:crosses val="autoZero"/>
        <c:auto val="1"/>
        <c:lblAlgn val="ctr"/>
        <c:lblOffset val="100"/>
        <c:noMultiLvlLbl val="0"/>
      </c:catAx>
      <c:valAx>
        <c:axId val="244210688"/>
        <c:scaling>
          <c:orientation val="minMax"/>
          <c:max val="220000"/>
          <c:min val="100000"/>
        </c:scaling>
        <c:delete val="0"/>
        <c:axPos val="l"/>
        <c:majorGridlines/>
        <c:numFmt formatCode="#,##0" sourceLinked="1"/>
        <c:majorTickMark val="out"/>
        <c:minorTickMark val="none"/>
        <c:tickLblPos val="nextTo"/>
        <c:txPr>
          <a:bodyPr/>
          <a:lstStyle/>
          <a:p>
            <a:pPr>
              <a:defRPr lang="es-ES" sz="1800" b="1"/>
            </a:pPr>
            <a:endParaRPr lang="es-CO"/>
          </a:p>
        </c:txPr>
        <c:crossAx val="244209152"/>
        <c:crosses val="autoZero"/>
        <c:crossBetween val="between"/>
        <c:majorUnit val="40000"/>
        <c:minorUnit val="10000"/>
      </c:valAx>
      <c:spPr>
        <a:gradFill>
          <a:gsLst>
            <a:gs pos="0">
              <a:srgbClr val="5E9EFF"/>
            </a:gs>
            <a:gs pos="39999">
              <a:srgbClr val="85C2FF"/>
            </a:gs>
            <a:gs pos="70000">
              <a:srgbClr val="C4D6EB"/>
            </a:gs>
            <a:gs pos="100000">
              <a:srgbClr val="FFEBFA"/>
            </a:gs>
          </a:gsLst>
          <a:lin ang="5400000" scaled="0"/>
        </a:gradFill>
      </c:spPr>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i="0" u="none" strike="noStrike" baseline="0">
                <a:solidFill>
                  <a:srgbClr val="000000"/>
                </a:solidFill>
                <a:latin typeface="Arial"/>
                <a:ea typeface="Arial"/>
                <a:cs typeface="Arial"/>
              </a:defRPr>
            </a:pPr>
            <a:r>
              <a:rPr lang="es-CO" sz="2000"/>
              <a:t>COMPARATIVO MENSUAL- VICTIMAS 2021-2022</a:t>
            </a:r>
          </a:p>
        </c:rich>
      </c:tx>
      <c:layout>
        <c:manualLayout>
          <c:xMode val="edge"/>
          <c:yMode val="edge"/>
          <c:x val="0.13365329978082641"/>
          <c:y val="4.0991313432258314E-2"/>
        </c:manualLayout>
      </c:layout>
      <c:overlay val="0"/>
      <c:spPr>
        <a:noFill/>
        <a:ln w="25400">
          <a:noFill/>
        </a:ln>
      </c:spPr>
    </c:title>
    <c:autoTitleDeleted val="0"/>
    <c:plotArea>
      <c:layout>
        <c:manualLayout>
          <c:layoutTarget val="inner"/>
          <c:xMode val="edge"/>
          <c:yMode val="edge"/>
          <c:x val="9.8096632503660922E-2"/>
          <c:y val="0.18896319555060992"/>
          <c:w val="0.88140556368960454"/>
          <c:h val="0.58103934922171996"/>
        </c:manualLayout>
      </c:layout>
      <c:barChart>
        <c:barDir val="col"/>
        <c:grouping val="clustered"/>
        <c:varyColors val="0"/>
        <c:ser>
          <c:idx val="0"/>
          <c:order val="0"/>
          <c:tx>
            <c:v>AÑO 2023</c:v>
          </c:tx>
          <c:spPr>
            <a:solidFill>
              <a:srgbClr val="FFFF00"/>
            </a:solidFill>
            <a:ln>
              <a:solidFill>
                <a:schemeClr val="accent6">
                  <a:lumMod val="75000"/>
                </a:schemeClr>
              </a:solidFill>
            </a:ln>
          </c:spPr>
          <c:invertIfNegative val="0"/>
          <c:dLbls>
            <c:spPr>
              <a:noFill/>
            </c:spPr>
            <c:txPr>
              <a:bodyPr/>
              <a:lstStyle/>
              <a:p>
                <a:pPr>
                  <a:defRPr sz="1800" b="1" i="0" u="none" strike="noStrike" baseline="0">
                    <a:solidFill>
                      <a:srgbClr val="00B050"/>
                    </a:solidFill>
                    <a:latin typeface="Arial"/>
                    <a:ea typeface="Arial"/>
                    <a:cs typeface="Arial"/>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'muertes_2008-2023'!$B$270:$M$270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'muertes_2008-2023'!$B$289:$D$289</c:f>
              <c:numCache>
                <c:formatCode>General</c:formatCode>
                <c:ptCount val="3"/>
                <c:pt idx="0">
                  <c:v>3</c:v>
                </c:pt>
                <c:pt idx="1">
                  <c:v>8</c:v>
                </c:pt>
                <c:pt idx="2">
                  <c:v>4</c:v>
                </c:pt>
              </c:numCache>
            </c:numRef>
          </c:val>
          <c:extLst>
            <c:ext xmlns:c16="http://schemas.microsoft.com/office/drawing/2014/chart" uri="{C3380CC4-5D6E-409C-BE32-E72D297353CC}">
              <c16:uniqueId val="{00000000-6C04-4A0C-BC26-2F8B1750B75A}"/>
            </c:ext>
          </c:extLst>
        </c:ser>
        <c:ser>
          <c:idx val="1"/>
          <c:order val="1"/>
          <c:tx>
            <c:v>AÑO 2022</c:v>
          </c:tx>
          <c:spPr>
            <a:solidFill>
              <a:srgbClr val="00B0F0"/>
            </a:solidFill>
          </c:spPr>
          <c:invertIfNegative val="0"/>
          <c:dLbls>
            <c:spPr>
              <a:noFill/>
            </c:spPr>
            <c:txPr>
              <a:bodyPr/>
              <a:lstStyle/>
              <a:p>
                <a:pPr>
                  <a:defRPr sz="1800" b="1" i="0" u="none" strike="noStrike" baseline="0">
                    <a:solidFill>
                      <a:srgbClr val="FF00FF"/>
                    </a:solidFill>
                    <a:latin typeface="Arial"/>
                    <a:ea typeface="Arial"/>
                    <a:cs typeface="Arial"/>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'muertes_2008-2023'!$B$270:$M$270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'muertes_2008-2023'!$B$271:$D$271</c:f>
              <c:numCache>
                <c:formatCode>General</c:formatCode>
                <c:ptCount val="3"/>
                <c:pt idx="0">
                  <c:v>8</c:v>
                </c:pt>
                <c:pt idx="1">
                  <c:v>6</c:v>
                </c:pt>
                <c:pt idx="2">
                  <c:v>5</c:v>
                </c:pt>
              </c:numCache>
            </c:numRef>
          </c:val>
          <c:extLst>
            <c:ext xmlns:c16="http://schemas.microsoft.com/office/drawing/2014/chart" uri="{C3380CC4-5D6E-409C-BE32-E72D297353CC}">
              <c16:uniqueId val="{00000001-6C04-4A0C-BC26-2F8B1750B75A}"/>
            </c:ext>
          </c:extLst>
        </c:ser>
        <c:dLbls>
          <c:showLegendKey val="0"/>
          <c:showVal val="0"/>
          <c:showCatName val="0"/>
          <c:showSerName val="0"/>
          <c:showPercent val="0"/>
          <c:showBubbleSize val="0"/>
        </c:dLbls>
        <c:gapWidth val="150"/>
        <c:axId val="243815168"/>
        <c:axId val="243816704"/>
      </c:barChart>
      <c:catAx>
        <c:axId val="243815168"/>
        <c:scaling>
          <c:orientation val="minMax"/>
        </c:scaling>
        <c:delete val="0"/>
        <c:axPos val="b"/>
        <c:majorGridlines>
          <c:spPr>
            <a:ln w="3175">
              <a:solidFill>
                <a:schemeClr val="tx1"/>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s-CO"/>
          </a:p>
        </c:txPr>
        <c:crossAx val="243816704"/>
        <c:crosses val="autoZero"/>
        <c:auto val="1"/>
        <c:lblAlgn val="ctr"/>
        <c:lblOffset val="100"/>
        <c:tickLblSkip val="1"/>
        <c:tickMarkSkip val="1"/>
        <c:noMultiLvlLbl val="0"/>
      </c:catAx>
      <c:valAx>
        <c:axId val="243816704"/>
        <c:scaling>
          <c:orientation val="minMax"/>
        </c:scaling>
        <c:delete val="0"/>
        <c:axPos val="l"/>
        <c:majorGridlines>
          <c:spPr>
            <a:ln w="317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ln>
          </c:spPr>
        </c:majorGridlines>
        <c:title>
          <c:tx>
            <c:rich>
              <a:bodyPr/>
              <a:lstStyle/>
              <a:p>
                <a:pPr>
                  <a:defRPr sz="1600" b="1" i="0" u="none" strike="noStrike" baseline="0">
                    <a:solidFill>
                      <a:srgbClr val="000000"/>
                    </a:solidFill>
                    <a:latin typeface="Arial"/>
                    <a:ea typeface="Arial"/>
                    <a:cs typeface="Arial"/>
                  </a:defRPr>
                </a:pPr>
                <a:r>
                  <a:rPr lang="es-CO"/>
                  <a:t>VICTIMAS</a:t>
                </a:r>
              </a:p>
            </c:rich>
          </c:tx>
          <c:layout>
            <c:manualLayout>
              <c:xMode val="edge"/>
              <c:yMode val="edge"/>
              <c:x val="2.3312092431744997E-2"/>
              <c:y val="0.36983265298226026"/>
            </c:manualLayout>
          </c:layout>
          <c:overlay val="0"/>
          <c:spPr>
            <a:noFill/>
            <a:ln w="25400">
              <a:noFill/>
            </a:ln>
          </c:spPr>
        </c:title>
        <c:numFmt formatCode="General" sourceLinked="1"/>
        <c:majorTickMark val="out"/>
        <c:minorTickMark val="none"/>
        <c:tickLblPos val="nextTo"/>
        <c:spPr>
          <a:ln w="15875">
            <a:solidFill>
              <a:srgbClr val="1F497D">
                <a:lumMod val="50000"/>
              </a:srgbClr>
            </a:solidFill>
            <a:prstDash val="solid"/>
          </a:ln>
        </c:spPr>
        <c:txPr>
          <a:bodyPr rot="0" vert="horz"/>
          <a:lstStyle/>
          <a:p>
            <a:pPr>
              <a:defRPr sz="1600" b="0" i="0" u="none" strike="noStrike" baseline="0">
                <a:solidFill>
                  <a:srgbClr val="000000"/>
                </a:solidFill>
                <a:latin typeface="Arial"/>
                <a:ea typeface="Arial"/>
                <a:cs typeface="Arial"/>
              </a:defRPr>
            </a:pPr>
            <a:endParaRPr lang="es-CO"/>
          </a:p>
        </c:txPr>
        <c:crossAx val="243815168"/>
        <c:crosses val="autoZero"/>
        <c:crossBetween val="between"/>
      </c:valAx>
      <c:spPr>
        <a:noFill/>
        <a:ln w="25400">
          <a:solidFill>
            <a:srgbClr val="4F81BD"/>
          </a:solidFill>
        </a:ln>
      </c:spPr>
    </c:plotArea>
    <c:legend>
      <c:legendPos val="b"/>
      <c:layout>
        <c:manualLayout>
          <c:xMode val="edge"/>
          <c:yMode val="edge"/>
          <c:x val="0.31750913223476013"/>
          <c:y val="0.88666989107933991"/>
          <c:w val="0.43332873339286454"/>
          <c:h val="8.3579098067287458E-2"/>
        </c:manualLayout>
      </c:layout>
      <c:overlay val="0"/>
      <c:spPr>
        <a:solidFill>
          <a:srgbClr val="FFFFFF"/>
        </a:solidFill>
        <a:ln w="3175">
          <a:solidFill>
            <a:srgbClr val="000000"/>
          </a:solidFill>
          <a:prstDash val="solid"/>
        </a:ln>
      </c:spPr>
      <c:txPr>
        <a:bodyPr/>
        <a:lstStyle/>
        <a:p>
          <a:pPr>
            <a:defRPr sz="1600" b="1" i="0" u="none" strike="noStrike" baseline="0">
              <a:solidFill>
                <a:srgbClr val="000000"/>
              </a:solidFill>
              <a:latin typeface="Arial"/>
              <a:ea typeface="Arial"/>
              <a:cs typeface="Arial"/>
            </a:defRPr>
          </a:pPr>
          <a:endParaRPr lang="es-CO"/>
        </a:p>
      </c:txPr>
    </c:legend>
    <c:plotVisOnly val="1"/>
    <c:dispBlanksAs val="gap"/>
    <c:showDLblsOverMax val="0"/>
  </c:chart>
  <c:spPr>
    <a:solidFill>
      <a:srgbClr val="FFFFFF"/>
    </a:solidFill>
    <a:ln w="3175">
      <a:solidFill>
        <a:srgbClr val="000000"/>
      </a:solidFill>
      <a:prstDash val="solid"/>
    </a:ln>
  </c:spPr>
  <c:txPr>
    <a:bodyPr/>
    <a:lstStyle/>
    <a:p>
      <a:pPr>
        <a:defRPr sz="1575" b="0" i="0" u="none" strike="noStrike" baseline="0">
          <a:solidFill>
            <a:srgbClr val="000000"/>
          </a:solidFill>
          <a:latin typeface="Arial"/>
          <a:ea typeface="Arial"/>
          <a:cs typeface="Arial"/>
        </a:defRPr>
      </a:pPr>
      <a:endParaRPr lang="es-CO"/>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i="0" u="none" strike="noStrike" baseline="0">
                <a:solidFill>
                  <a:srgbClr val="000000"/>
                </a:solidFill>
                <a:latin typeface="Arial"/>
                <a:ea typeface="Arial"/>
                <a:cs typeface="Arial"/>
              </a:defRPr>
            </a:pPr>
            <a:r>
              <a:rPr lang="es-CO" sz="2000"/>
              <a:t>COMPARATIVO ACUMULADO - VICTIMAS 2020-2021</a:t>
            </a:r>
          </a:p>
        </c:rich>
      </c:tx>
      <c:layout>
        <c:manualLayout>
          <c:xMode val="edge"/>
          <c:yMode val="edge"/>
          <c:x val="0.15671045600734049"/>
          <c:y val="3.4157345716400916E-2"/>
        </c:manualLayout>
      </c:layout>
      <c:overlay val="0"/>
      <c:spPr>
        <a:noFill/>
        <a:ln w="25400">
          <a:noFill/>
        </a:ln>
      </c:spPr>
    </c:title>
    <c:autoTitleDeleted val="0"/>
    <c:plotArea>
      <c:layout>
        <c:manualLayout>
          <c:layoutTarget val="inner"/>
          <c:xMode val="edge"/>
          <c:yMode val="edge"/>
          <c:x val="9.8096577213562727E-2"/>
          <c:y val="0.15390005427791817"/>
          <c:w val="0.88140556368960454"/>
          <c:h val="0.59721651882121984"/>
        </c:manualLayout>
      </c:layout>
      <c:barChart>
        <c:barDir val="col"/>
        <c:grouping val="clustered"/>
        <c:varyColors val="0"/>
        <c:ser>
          <c:idx val="0"/>
          <c:order val="0"/>
          <c:tx>
            <c:v>AÑO 2023</c:v>
          </c:tx>
          <c:spPr>
            <a:solidFill>
              <a:srgbClr val="FFFF00"/>
            </a:solidFill>
            <a:ln>
              <a:solidFill>
                <a:srgbClr val="FF0000"/>
              </a:solidFill>
            </a:ln>
          </c:spPr>
          <c:invertIfNegative val="0"/>
          <c:dLbls>
            <c:spPr>
              <a:noFill/>
              <a:ln w="25400">
                <a:noFill/>
              </a:ln>
            </c:spPr>
            <c:txPr>
              <a:bodyPr/>
              <a:lstStyle/>
              <a:p>
                <a:pPr>
                  <a:defRPr sz="1800" b="1" i="0" u="none" strike="noStrike" baseline="0">
                    <a:solidFill>
                      <a:srgbClr val="00B050"/>
                    </a:solidFill>
                    <a:latin typeface="Arial"/>
                    <a:ea typeface="Arial"/>
                    <a:cs typeface="Arial"/>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'muertes_2008-2023'!$B$270:$M$270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'muertes_2008-2023'!$B$299:$D$299</c:f>
              <c:numCache>
                <c:formatCode>General</c:formatCode>
                <c:ptCount val="3"/>
                <c:pt idx="0">
                  <c:v>3</c:v>
                </c:pt>
                <c:pt idx="1">
                  <c:v>11</c:v>
                </c:pt>
                <c:pt idx="2">
                  <c:v>15</c:v>
                </c:pt>
              </c:numCache>
            </c:numRef>
          </c:val>
          <c:extLst>
            <c:ext xmlns:c16="http://schemas.microsoft.com/office/drawing/2014/chart" uri="{C3380CC4-5D6E-409C-BE32-E72D297353CC}">
              <c16:uniqueId val="{00000000-51D7-4D7D-9DB7-479026E4542B}"/>
            </c:ext>
          </c:extLst>
        </c:ser>
        <c:ser>
          <c:idx val="1"/>
          <c:order val="1"/>
          <c:tx>
            <c:v>AÑO 2022</c:v>
          </c:tx>
          <c:spPr>
            <a:solidFill>
              <a:srgbClr val="00B0F0"/>
            </a:solidFill>
          </c:spPr>
          <c:invertIfNegative val="0"/>
          <c:dLbls>
            <c:spPr>
              <a:noFill/>
              <a:ln w="25400">
                <a:noFill/>
              </a:ln>
            </c:spPr>
            <c:txPr>
              <a:bodyPr/>
              <a:lstStyle/>
              <a:p>
                <a:pPr>
                  <a:defRPr sz="1800" b="1" i="0" u="none" strike="noStrike" baseline="0">
                    <a:solidFill>
                      <a:srgbClr val="FF00FF"/>
                    </a:solidFill>
                    <a:latin typeface="Arial"/>
                    <a:ea typeface="Arial"/>
                    <a:cs typeface="Arial"/>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'muertes_2008-2023'!$B$270:$M$270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'muertes_2008-2023'!$B$281:$D$281</c:f>
              <c:numCache>
                <c:formatCode>General</c:formatCode>
                <c:ptCount val="3"/>
                <c:pt idx="0">
                  <c:v>8</c:v>
                </c:pt>
                <c:pt idx="1">
                  <c:v>14</c:v>
                </c:pt>
                <c:pt idx="2">
                  <c:v>19</c:v>
                </c:pt>
              </c:numCache>
            </c:numRef>
          </c:val>
          <c:extLst>
            <c:ext xmlns:c16="http://schemas.microsoft.com/office/drawing/2014/chart" uri="{C3380CC4-5D6E-409C-BE32-E72D297353CC}">
              <c16:uniqueId val="{00000001-51D7-4D7D-9DB7-479026E4542B}"/>
            </c:ext>
          </c:extLst>
        </c:ser>
        <c:dLbls>
          <c:showLegendKey val="0"/>
          <c:showVal val="0"/>
          <c:showCatName val="0"/>
          <c:showSerName val="0"/>
          <c:showPercent val="0"/>
          <c:showBubbleSize val="0"/>
        </c:dLbls>
        <c:gapWidth val="150"/>
        <c:axId val="243860608"/>
        <c:axId val="243862144"/>
      </c:barChart>
      <c:catAx>
        <c:axId val="243860608"/>
        <c:scaling>
          <c:orientation val="minMax"/>
        </c:scaling>
        <c:delete val="0"/>
        <c:axPos val="b"/>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s-CO"/>
          </a:p>
        </c:txPr>
        <c:crossAx val="243862144"/>
        <c:crosses val="autoZero"/>
        <c:auto val="1"/>
        <c:lblAlgn val="ctr"/>
        <c:lblOffset val="100"/>
        <c:tickLblSkip val="1"/>
        <c:tickMarkSkip val="1"/>
        <c:noMultiLvlLbl val="0"/>
      </c:catAx>
      <c:valAx>
        <c:axId val="243862144"/>
        <c:scaling>
          <c:orientation val="minMax"/>
        </c:scaling>
        <c:delete val="0"/>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s-CO"/>
                  <a:t>VICTIMAS</a:t>
                </a:r>
              </a:p>
            </c:rich>
          </c:tx>
          <c:layout>
            <c:manualLayout>
              <c:xMode val="edge"/>
              <c:yMode val="edge"/>
              <c:x val="2.3312060384257344E-2"/>
              <c:y val="0.3698324247930555"/>
            </c:manualLayout>
          </c:layout>
          <c:overlay val="0"/>
          <c:spPr>
            <a:noFill/>
            <a:ln w="25400">
              <a:noFill/>
            </a:ln>
          </c:spPr>
        </c:title>
        <c:numFmt formatCode="General" sourceLinked="1"/>
        <c:majorTickMark val="out"/>
        <c:minorTickMark val="none"/>
        <c:tickLblPos val="nextTo"/>
        <c:spPr>
          <a:ln w="15875">
            <a:solidFill>
              <a:srgbClr val="1F497D">
                <a:lumMod val="50000"/>
              </a:srgbClr>
            </a:solidFill>
            <a:prstDash val="solid"/>
          </a:ln>
        </c:spPr>
        <c:txPr>
          <a:bodyPr rot="0" vert="horz"/>
          <a:lstStyle/>
          <a:p>
            <a:pPr>
              <a:defRPr sz="1600" b="0" i="0" u="none" strike="noStrike" baseline="0">
                <a:solidFill>
                  <a:srgbClr val="000000"/>
                </a:solidFill>
                <a:latin typeface="Arial"/>
                <a:ea typeface="Arial"/>
                <a:cs typeface="Arial"/>
              </a:defRPr>
            </a:pPr>
            <a:endParaRPr lang="es-CO"/>
          </a:p>
        </c:txPr>
        <c:crossAx val="243860608"/>
        <c:crosses val="autoZero"/>
        <c:crossBetween val="between"/>
      </c:valAx>
      <c:spPr>
        <a:noFill/>
        <a:ln w="25400">
          <a:noFill/>
        </a:ln>
      </c:spPr>
    </c:plotArea>
    <c:legend>
      <c:legendPos val="b"/>
      <c:layout>
        <c:manualLayout>
          <c:xMode val="edge"/>
          <c:yMode val="edge"/>
          <c:x val="0.42020493277008747"/>
          <c:y val="0.88666935863786267"/>
          <c:w val="0.32109463269716132"/>
          <c:h val="9.998411736994417E-2"/>
        </c:manualLayout>
      </c:layout>
      <c:overlay val="0"/>
      <c:spPr>
        <a:solidFill>
          <a:srgbClr val="FFFFFF"/>
        </a:solidFill>
        <a:ln w="3175">
          <a:solidFill>
            <a:srgbClr val="000000"/>
          </a:solidFill>
          <a:prstDash val="solid"/>
        </a:ln>
      </c:spPr>
      <c:txPr>
        <a:bodyPr/>
        <a:lstStyle/>
        <a:p>
          <a:pPr>
            <a:defRPr sz="1600" b="1" i="0" u="none" strike="noStrike" baseline="0">
              <a:solidFill>
                <a:srgbClr val="000000"/>
              </a:solidFill>
              <a:latin typeface="Arial"/>
              <a:ea typeface="Arial"/>
              <a:cs typeface="Arial"/>
            </a:defRPr>
          </a:pPr>
          <a:endParaRPr lang="es-CO"/>
        </a:p>
      </c:txPr>
    </c:legend>
    <c:plotVisOnly val="1"/>
    <c:dispBlanksAs val="gap"/>
    <c:showDLblsOverMax val="0"/>
  </c:chart>
  <c:spPr>
    <a:solidFill>
      <a:srgbClr val="FFFFFF"/>
    </a:solidFill>
    <a:ln w="3175">
      <a:solidFill>
        <a:srgbClr val="000000"/>
      </a:solidFill>
      <a:prstDash val="solid"/>
    </a:ln>
  </c:spPr>
  <c:txPr>
    <a:bodyPr/>
    <a:lstStyle/>
    <a:p>
      <a:pPr>
        <a:defRPr sz="1575" b="0" i="0" u="none" strike="noStrike" baseline="0">
          <a:solidFill>
            <a:srgbClr val="000000"/>
          </a:solidFill>
          <a:latin typeface="Arial"/>
          <a:ea typeface="Arial"/>
          <a:cs typeface="Arial"/>
        </a:defRPr>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tx1">
                    <a:lumMod val="65000"/>
                    <a:lumOff val="35000"/>
                  </a:schemeClr>
                </a:solidFill>
                <a:latin typeface="+mn-lt"/>
                <a:ea typeface="+mn-ea"/>
                <a:cs typeface="+mn-cs"/>
              </a:defRPr>
            </a:pPr>
            <a:r>
              <a:rPr lang="es-CO" sz="2400" b="1" dirty="0">
                <a:solidFill>
                  <a:sysClr val="windowText" lastClr="000000"/>
                </a:solidFill>
              </a:rPr>
              <a:t>COMPARATIVO INGRESOS 2022 - 2021</a:t>
            </a:r>
          </a:p>
        </c:rich>
      </c:tx>
      <c:layout/>
      <c:overlay val="0"/>
      <c:spPr>
        <a:noFill/>
        <a:ln>
          <a:noFill/>
        </a:ln>
        <a:effectLst/>
      </c:spPr>
    </c:title>
    <c:autoTitleDeleted val="0"/>
    <c:plotArea>
      <c:layout/>
      <c:barChart>
        <c:barDir val="col"/>
        <c:grouping val="clustered"/>
        <c:varyColors val="0"/>
        <c:ser>
          <c:idx val="0"/>
          <c:order val="0"/>
          <c:tx>
            <c:strRef>
              <c:f>'[DIAPOSITIVA EN EXCEL DICIEMBRE.xlsx]Hoja2'!$C$5</c:f>
              <c:strCache>
                <c:ptCount val="1"/>
                <c:pt idx="0">
                  <c:v>2021</c:v>
                </c:pt>
              </c:strCache>
            </c:strRef>
          </c:tx>
          <c:spPr>
            <a:solidFill>
              <a:srgbClr val="002060"/>
            </a:solidFill>
            <a:ln>
              <a:noFill/>
            </a:ln>
            <a:effectLst/>
          </c:spPr>
          <c:invertIfNegative val="0"/>
          <c:cat>
            <c:strRef>
              <c:f>'[DIAPOSITIVA EN EXCEL DICIEMBRE.xlsx]Hoja2'!$D$4:$E$4</c:f>
              <c:strCache>
                <c:ptCount val="2"/>
                <c:pt idx="0">
                  <c:v>DICIEMBRE</c:v>
                </c:pt>
                <c:pt idx="1">
                  <c:v>ACUMULADO</c:v>
                </c:pt>
              </c:strCache>
            </c:strRef>
          </c:cat>
          <c:val>
            <c:numRef>
              <c:f>'[DIAPOSITIVA EN EXCEL DICIEMBRE.xlsx]Hoja2'!$D$5:$E$5</c:f>
              <c:numCache>
                <c:formatCode>#,##0</c:formatCode>
                <c:ptCount val="2"/>
                <c:pt idx="0">
                  <c:v>2420</c:v>
                </c:pt>
                <c:pt idx="1">
                  <c:v>20416</c:v>
                </c:pt>
              </c:numCache>
            </c:numRef>
          </c:val>
          <c:extLst>
            <c:ext xmlns:c16="http://schemas.microsoft.com/office/drawing/2014/chart" uri="{C3380CC4-5D6E-409C-BE32-E72D297353CC}">
              <c16:uniqueId val="{00000000-3B63-4B22-AE3A-B412DCBC5CB9}"/>
            </c:ext>
          </c:extLst>
        </c:ser>
        <c:ser>
          <c:idx val="1"/>
          <c:order val="1"/>
          <c:tx>
            <c:strRef>
              <c:f>'[DIAPOSITIVA EN EXCEL DICIEMBRE.xlsx]Hoja2'!$C$6</c:f>
              <c:strCache>
                <c:ptCount val="1"/>
                <c:pt idx="0">
                  <c:v>2022</c:v>
                </c:pt>
              </c:strCache>
            </c:strRef>
          </c:tx>
          <c:spPr>
            <a:solidFill>
              <a:srgbClr val="C00000"/>
            </a:solidFill>
            <a:ln>
              <a:noFill/>
            </a:ln>
            <a:effectLst/>
          </c:spPr>
          <c:invertIfNegative val="0"/>
          <c:cat>
            <c:strRef>
              <c:f>'[DIAPOSITIVA EN EXCEL DICIEMBRE.xlsx]Hoja2'!$D$4:$E$4</c:f>
              <c:strCache>
                <c:ptCount val="2"/>
                <c:pt idx="0">
                  <c:v>DICIEMBRE</c:v>
                </c:pt>
                <c:pt idx="1">
                  <c:v>ACUMULADO</c:v>
                </c:pt>
              </c:strCache>
            </c:strRef>
          </c:cat>
          <c:val>
            <c:numRef>
              <c:f>'[DIAPOSITIVA EN EXCEL DICIEMBRE.xlsx]Hoja2'!$D$6:$E$6</c:f>
              <c:numCache>
                <c:formatCode>#,##0</c:formatCode>
                <c:ptCount val="2"/>
                <c:pt idx="0">
                  <c:v>1787</c:v>
                </c:pt>
                <c:pt idx="1">
                  <c:v>21607</c:v>
                </c:pt>
              </c:numCache>
            </c:numRef>
          </c:val>
          <c:extLst>
            <c:ext xmlns:c16="http://schemas.microsoft.com/office/drawing/2014/chart" uri="{C3380CC4-5D6E-409C-BE32-E72D297353CC}">
              <c16:uniqueId val="{00000001-3B63-4B22-AE3A-B412DCBC5CB9}"/>
            </c:ext>
          </c:extLst>
        </c:ser>
        <c:dLbls>
          <c:showLegendKey val="0"/>
          <c:showVal val="0"/>
          <c:showCatName val="0"/>
          <c:showSerName val="0"/>
          <c:showPercent val="0"/>
          <c:showBubbleSize val="0"/>
        </c:dLbls>
        <c:gapWidth val="150"/>
        <c:axId val="239990272"/>
        <c:axId val="239991808"/>
      </c:barChart>
      <c:catAx>
        <c:axId val="239990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crossAx val="239991808"/>
        <c:crosses val="autoZero"/>
        <c:auto val="1"/>
        <c:lblAlgn val="ctr"/>
        <c:lblOffset val="100"/>
        <c:noMultiLvlLbl val="0"/>
      </c:catAx>
      <c:valAx>
        <c:axId val="239991808"/>
        <c:scaling>
          <c:orientation val="minMax"/>
        </c:scaling>
        <c:delete val="0"/>
        <c:axPos val="l"/>
        <c:title>
          <c:tx>
            <c:rich>
              <a:bodyPr rot="-5400000" spcFirstLastPara="1" vertOverflow="ellipsis" vert="horz" wrap="square" anchor="ctr" anchorCtr="1"/>
              <a:lstStyle/>
              <a:p>
                <a:pPr>
                  <a:defRPr lang="es-ES" sz="1000" b="0" i="0" u="none" strike="noStrike" kern="1200" baseline="0">
                    <a:solidFill>
                      <a:schemeClr val="tx1">
                        <a:lumMod val="65000"/>
                        <a:lumOff val="35000"/>
                      </a:schemeClr>
                    </a:solidFill>
                    <a:latin typeface="+mn-lt"/>
                    <a:ea typeface="+mn-ea"/>
                    <a:cs typeface="+mn-cs"/>
                  </a:defRPr>
                </a:pPr>
                <a:r>
                  <a:rPr lang="es-CO" sz="2000" b="1" dirty="0">
                    <a:solidFill>
                      <a:sysClr val="windowText" lastClr="000000"/>
                    </a:solidFill>
                  </a:rPr>
                  <a:t>CIFRAS EN MILLONES DE PESOS</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400" b="1" i="0" u="none" strike="noStrike" kern="1200" baseline="0">
                <a:solidFill>
                  <a:sysClr val="windowText" lastClr="000000"/>
                </a:solidFill>
                <a:latin typeface="+mn-lt"/>
                <a:ea typeface="+mn-ea"/>
                <a:cs typeface="+mn-cs"/>
              </a:defRPr>
            </a:pPr>
            <a:endParaRPr lang="es-CO"/>
          </a:p>
        </c:txPr>
        <c:crossAx val="2399902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es-ES" sz="1400" b="1" i="0" u="none" strike="noStrike" kern="1200" baseline="0">
                <a:solidFill>
                  <a:sysClr val="windowText" lastClr="000000"/>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a:t>VARIACION MENSUAL - VICTIMAS</a:t>
            </a:r>
          </a:p>
        </c:rich>
      </c:tx>
      <c:layout/>
      <c:overlay val="0"/>
    </c:title>
    <c:autoTitleDeleted val="0"/>
    <c:plotArea>
      <c:layout/>
      <c:lineChart>
        <c:grouping val="standard"/>
        <c:varyColors val="0"/>
        <c:ser>
          <c:idx val="0"/>
          <c:order val="0"/>
          <c:tx>
            <c:strRef>
              <c:f>'muertes_2008-2023'!$A$303</c:f>
              <c:strCache>
                <c:ptCount val="1"/>
                <c:pt idx="0">
                  <c:v>2020</c:v>
                </c:pt>
              </c:strCache>
            </c:strRef>
          </c:tx>
          <c:spPr>
            <a:ln w="50800">
              <a:solidFill>
                <a:srgbClr val="00B0F0"/>
              </a:solidFill>
            </a:ln>
          </c:spPr>
          <c:marker>
            <c:symbol val="none"/>
          </c:marker>
          <c:cat>
            <c:strRef>
              <c:f>'muertes_2008-2023'!$B$288:$M$288</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'muertes_2008-2023'!$B$232:$M$232</c:f>
              <c:numCache>
                <c:formatCode>General</c:formatCode>
                <c:ptCount val="12"/>
                <c:pt idx="0">
                  <c:v>5</c:v>
                </c:pt>
                <c:pt idx="1">
                  <c:v>4</c:v>
                </c:pt>
                <c:pt idx="2">
                  <c:v>1</c:v>
                </c:pt>
                <c:pt idx="3">
                  <c:v>1</c:v>
                </c:pt>
                <c:pt idx="4">
                  <c:v>2</c:v>
                </c:pt>
                <c:pt idx="5">
                  <c:v>4</c:v>
                </c:pt>
                <c:pt idx="6">
                  <c:v>8</c:v>
                </c:pt>
                <c:pt idx="7">
                  <c:v>4</c:v>
                </c:pt>
                <c:pt idx="8">
                  <c:v>7</c:v>
                </c:pt>
                <c:pt idx="9">
                  <c:v>10</c:v>
                </c:pt>
                <c:pt idx="10">
                  <c:v>10</c:v>
                </c:pt>
                <c:pt idx="11">
                  <c:v>6</c:v>
                </c:pt>
              </c:numCache>
            </c:numRef>
          </c:val>
          <c:smooth val="0"/>
          <c:extLst>
            <c:ext xmlns:c16="http://schemas.microsoft.com/office/drawing/2014/chart" uri="{C3380CC4-5D6E-409C-BE32-E72D297353CC}">
              <c16:uniqueId val="{00000000-FE5B-4488-8C17-18CA9A5E9471}"/>
            </c:ext>
          </c:extLst>
        </c:ser>
        <c:ser>
          <c:idx val="1"/>
          <c:order val="1"/>
          <c:tx>
            <c:strRef>
              <c:f>'muertes_2008-2023'!$A$304</c:f>
              <c:strCache>
                <c:ptCount val="1"/>
                <c:pt idx="0">
                  <c:v>2021</c:v>
                </c:pt>
              </c:strCache>
            </c:strRef>
          </c:tx>
          <c:spPr>
            <a:ln w="50800" cap="rnd">
              <a:solidFill>
                <a:srgbClr val="FF0000"/>
              </a:solidFill>
            </a:ln>
          </c:spPr>
          <c:marker>
            <c:symbol val="none"/>
          </c:marker>
          <c:cat>
            <c:strRef>
              <c:f>'muertes_2008-2023'!$B$288:$M$288</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'muertes_2008-2023'!$B$251:$M$251</c:f>
              <c:numCache>
                <c:formatCode>General</c:formatCode>
                <c:ptCount val="12"/>
                <c:pt idx="0">
                  <c:v>2</c:v>
                </c:pt>
                <c:pt idx="1">
                  <c:v>8</c:v>
                </c:pt>
                <c:pt idx="2">
                  <c:v>8</c:v>
                </c:pt>
                <c:pt idx="3">
                  <c:v>7</c:v>
                </c:pt>
                <c:pt idx="4">
                  <c:v>4</c:v>
                </c:pt>
                <c:pt idx="5">
                  <c:v>12</c:v>
                </c:pt>
                <c:pt idx="6">
                  <c:v>7</c:v>
                </c:pt>
                <c:pt idx="7">
                  <c:v>9</c:v>
                </c:pt>
                <c:pt idx="8">
                  <c:v>7</c:v>
                </c:pt>
                <c:pt idx="9">
                  <c:v>1</c:v>
                </c:pt>
                <c:pt idx="10">
                  <c:v>7</c:v>
                </c:pt>
                <c:pt idx="11">
                  <c:v>3</c:v>
                </c:pt>
              </c:numCache>
            </c:numRef>
          </c:val>
          <c:smooth val="0"/>
          <c:extLst>
            <c:ext xmlns:c16="http://schemas.microsoft.com/office/drawing/2014/chart" uri="{C3380CC4-5D6E-409C-BE32-E72D297353CC}">
              <c16:uniqueId val="{00000001-FE5B-4488-8C17-18CA9A5E9471}"/>
            </c:ext>
          </c:extLst>
        </c:ser>
        <c:ser>
          <c:idx val="2"/>
          <c:order val="2"/>
          <c:tx>
            <c:strRef>
              <c:f>'muertes_2008-2023'!$A$305</c:f>
              <c:strCache>
                <c:ptCount val="1"/>
                <c:pt idx="0">
                  <c:v>2022</c:v>
                </c:pt>
              </c:strCache>
            </c:strRef>
          </c:tx>
          <c:spPr>
            <a:ln w="50800">
              <a:solidFill>
                <a:srgbClr val="00B050"/>
              </a:solidFill>
            </a:ln>
          </c:spPr>
          <c:marker>
            <c:symbol val="none"/>
          </c:marker>
          <c:cat>
            <c:strRef>
              <c:f>'muertes_2008-2023'!$B$288:$M$288</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'muertes_2008-2023'!$B$271:$M$271</c:f>
              <c:numCache>
                <c:formatCode>General</c:formatCode>
                <c:ptCount val="12"/>
                <c:pt idx="0">
                  <c:v>8</c:v>
                </c:pt>
                <c:pt idx="1">
                  <c:v>6</c:v>
                </c:pt>
                <c:pt idx="2">
                  <c:v>5</c:v>
                </c:pt>
                <c:pt idx="3">
                  <c:v>4</c:v>
                </c:pt>
                <c:pt idx="4">
                  <c:v>3</c:v>
                </c:pt>
                <c:pt idx="5">
                  <c:v>9</c:v>
                </c:pt>
                <c:pt idx="6">
                  <c:v>9</c:v>
                </c:pt>
                <c:pt idx="7">
                  <c:v>8</c:v>
                </c:pt>
                <c:pt idx="8">
                  <c:v>5</c:v>
                </c:pt>
                <c:pt idx="9">
                  <c:v>2</c:v>
                </c:pt>
                <c:pt idx="10">
                  <c:v>9</c:v>
                </c:pt>
                <c:pt idx="11">
                  <c:v>5</c:v>
                </c:pt>
              </c:numCache>
            </c:numRef>
          </c:val>
          <c:smooth val="0"/>
          <c:extLst>
            <c:ext xmlns:c16="http://schemas.microsoft.com/office/drawing/2014/chart" uri="{C3380CC4-5D6E-409C-BE32-E72D297353CC}">
              <c16:uniqueId val="{00000002-FE5B-4488-8C17-18CA9A5E9471}"/>
            </c:ext>
          </c:extLst>
        </c:ser>
        <c:ser>
          <c:idx val="3"/>
          <c:order val="3"/>
          <c:tx>
            <c:strRef>
              <c:f>'muertes_2008-2023'!$A$306</c:f>
              <c:strCache>
                <c:ptCount val="1"/>
                <c:pt idx="0">
                  <c:v>2023</c:v>
                </c:pt>
              </c:strCache>
            </c:strRef>
          </c:tx>
          <c:spPr>
            <a:ln w="50800">
              <a:solidFill>
                <a:srgbClr val="FFFF00"/>
              </a:solidFill>
            </a:ln>
          </c:spPr>
          <c:marker>
            <c:symbol val="none"/>
          </c:marker>
          <c:cat>
            <c:strRef>
              <c:f>'muertes_2008-2023'!$B$288:$M$288</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'muertes_2008-2023'!$B$289:$D$289</c:f>
              <c:numCache>
                <c:formatCode>General</c:formatCode>
                <c:ptCount val="3"/>
                <c:pt idx="0">
                  <c:v>3</c:v>
                </c:pt>
                <c:pt idx="1">
                  <c:v>8</c:v>
                </c:pt>
                <c:pt idx="2">
                  <c:v>4</c:v>
                </c:pt>
              </c:numCache>
            </c:numRef>
          </c:val>
          <c:smooth val="0"/>
          <c:extLst>
            <c:ext xmlns:c16="http://schemas.microsoft.com/office/drawing/2014/chart" uri="{C3380CC4-5D6E-409C-BE32-E72D297353CC}">
              <c16:uniqueId val="{00000003-FE5B-4488-8C17-18CA9A5E9471}"/>
            </c:ext>
          </c:extLst>
        </c:ser>
        <c:dLbls>
          <c:showLegendKey val="0"/>
          <c:showVal val="0"/>
          <c:showCatName val="0"/>
          <c:showSerName val="0"/>
          <c:showPercent val="0"/>
          <c:showBubbleSize val="0"/>
        </c:dLbls>
        <c:smooth val="0"/>
        <c:axId val="243923200"/>
        <c:axId val="247336960"/>
      </c:lineChart>
      <c:catAx>
        <c:axId val="243923200"/>
        <c:scaling>
          <c:orientation val="minMax"/>
        </c:scaling>
        <c:delete val="0"/>
        <c:axPos val="b"/>
        <c:numFmt formatCode="General" sourceLinked="1"/>
        <c:majorTickMark val="out"/>
        <c:minorTickMark val="none"/>
        <c:tickLblPos val="low"/>
        <c:txPr>
          <a:bodyPr rot="0" vert="horz"/>
          <a:lstStyle/>
          <a:p>
            <a:pPr>
              <a:defRPr sz="1800" b="0" i="0" u="none" strike="noStrike" baseline="0">
                <a:solidFill>
                  <a:srgbClr val="000000"/>
                </a:solidFill>
                <a:latin typeface="Calibri"/>
                <a:ea typeface="Calibri"/>
                <a:cs typeface="Calibri"/>
              </a:defRPr>
            </a:pPr>
            <a:endParaRPr lang="es-CO"/>
          </a:p>
        </c:txPr>
        <c:crossAx val="247336960"/>
        <c:crosses val="autoZero"/>
        <c:auto val="1"/>
        <c:lblAlgn val="ctr"/>
        <c:lblOffset val="100"/>
        <c:noMultiLvlLbl val="0"/>
      </c:catAx>
      <c:valAx>
        <c:axId val="247336960"/>
        <c:scaling>
          <c:orientation val="minMax"/>
        </c:scaling>
        <c:delete val="0"/>
        <c:axPos val="l"/>
        <c:majorGridlines/>
        <c:numFmt formatCode="General" sourceLinked="1"/>
        <c:majorTickMark val="out"/>
        <c:minorTickMark val="none"/>
        <c:tickLblPos val="nextTo"/>
        <c:txPr>
          <a:bodyPr rot="0" vert="horz"/>
          <a:lstStyle/>
          <a:p>
            <a:pPr>
              <a:defRPr sz="1800" b="0" i="0" u="none" strike="noStrike" baseline="0">
                <a:solidFill>
                  <a:srgbClr val="000000"/>
                </a:solidFill>
                <a:latin typeface="Calibri"/>
                <a:ea typeface="Calibri"/>
                <a:cs typeface="Calibri"/>
              </a:defRPr>
            </a:pPr>
            <a:endParaRPr lang="es-CO"/>
          </a:p>
        </c:txPr>
        <c:crossAx val="243923200"/>
        <c:crosses val="autoZero"/>
        <c:crossBetween val="between"/>
      </c:valAx>
    </c:plotArea>
    <c:legend>
      <c:legendPos val="t"/>
      <c:layout/>
      <c:overlay val="0"/>
      <c:txPr>
        <a:bodyPr/>
        <a:lstStyle/>
        <a:p>
          <a:pPr>
            <a:defRPr sz="1600" b="1" i="0" u="none" strike="noStrike" baseline="0">
              <a:solidFill>
                <a:srgbClr val="000000"/>
              </a:solidFill>
              <a:latin typeface="Calibri"/>
              <a:ea typeface="Calibri"/>
              <a:cs typeface="Calibri"/>
            </a:defRPr>
          </a:pPr>
          <a:endParaRPr lang="es-CO"/>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s-CO"/>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a:t>VARIACION MENSUAL ACUMULADA - VICTIMAS</a:t>
            </a:r>
          </a:p>
        </c:rich>
      </c:tx>
      <c:overlay val="0"/>
    </c:title>
    <c:autoTitleDeleted val="0"/>
    <c:plotArea>
      <c:layout/>
      <c:lineChart>
        <c:grouping val="standard"/>
        <c:varyColors val="0"/>
        <c:ser>
          <c:idx val="0"/>
          <c:order val="0"/>
          <c:tx>
            <c:strRef>
              <c:f>'muertes_2008-2023'!$A$303</c:f>
              <c:strCache>
                <c:ptCount val="1"/>
                <c:pt idx="0">
                  <c:v>2020</c:v>
                </c:pt>
              </c:strCache>
            </c:strRef>
          </c:tx>
          <c:spPr>
            <a:ln w="50800">
              <a:solidFill>
                <a:srgbClr val="00B0F0"/>
              </a:solidFill>
            </a:ln>
          </c:spPr>
          <c:marker>
            <c:symbol val="none"/>
          </c:marker>
          <c:cat>
            <c:strRef>
              <c:f>'muertes_2008-2023'!$B$288:$M$288</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'muertes_2008-2023'!$B$242:$M$242</c:f>
              <c:numCache>
                <c:formatCode>General</c:formatCode>
                <c:ptCount val="12"/>
                <c:pt idx="0">
                  <c:v>5</c:v>
                </c:pt>
                <c:pt idx="1">
                  <c:v>9</c:v>
                </c:pt>
                <c:pt idx="2">
                  <c:v>10</c:v>
                </c:pt>
                <c:pt idx="3">
                  <c:v>11</c:v>
                </c:pt>
                <c:pt idx="4">
                  <c:v>13</c:v>
                </c:pt>
                <c:pt idx="5">
                  <c:v>17</c:v>
                </c:pt>
                <c:pt idx="6">
                  <c:v>25</c:v>
                </c:pt>
                <c:pt idx="7">
                  <c:v>29</c:v>
                </c:pt>
                <c:pt idx="8">
                  <c:v>36</c:v>
                </c:pt>
                <c:pt idx="9">
                  <c:v>46</c:v>
                </c:pt>
                <c:pt idx="10">
                  <c:v>56</c:v>
                </c:pt>
                <c:pt idx="11">
                  <c:v>62</c:v>
                </c:pt>
              </c:numCache>
            </c:numRef>
          </c:val>
          <c:smooth val="0"/>
          <c:extLst>
            <c:ext xmlns:c16="http://schemas.microsoft.com/office/drawing/2014/chart" uri="{C3380CC4-5D6E-409C-BE32-E72D297353CC}">
              <c16:uniqueId val="{00000000-62D4-48E1-909D-7F839B0C835C}"/>
            </c:ext>
          </c:extLst>
        </c:ser>
        <c:ser>
          <c:idx val="1"/>
          <c:order val="1"/>
          <c:tx>
            <c:strRef>
              <c:f>'muertes_2008-2023'!$A$304</c:f>
              <c:strCache>
                <c:ptCount val="1"/>
                <c:pt idx="0">
                  <c:v>2021</c:v>
                </c:pt>
              </c:strCache>
            </c:strRef>
          </c:tx>
          <c:spPr>
            <a:ln w="50800" cap="rnd">
              <a:solidFill>
                <a:srgbClr val="FF0000"/>
              </a:solidFill>
            </a:ln>
          </c:spPr>
          <c:marker>
            <c:symbol val="none"/>
          </c:marker>
          <c:cat>
            <c:strRef>
              <c:f>'muertes_2008-2023'!$B$288:$M$288</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'muertes_2008-2023'!$B$261:$M$261</c:f>
              <c:numCache>
                <c:formatCode>General</c:formatCode>
                <c:ptCount val="12"/>
                <c:pt idx="0">
                  <c:v>2</c:v>
                </c:pt>
                <c:pt idx="1">
                  <c:v>10</c:v>
                </c:pt>
                <c:pt idx="2">
                  <c:v>18</c:v>
                </c:pt>
                <c:pt idx="3">
                  <c:v>25</c:v>
                </c:pt>
                <c:pt idx="4">
                  <c:v>29</c:v>
                </c:pt>
                <c:pt idx="5">
                  <c:v>41</c:v>
                </c:pt>
                <c:pt idx="6">
                  <c:v>48</c:v>
                </c:pt>
                <c:pt idx="7">
                  <c:v>57</c:v>
                </c:pt>
                <c:pt idx="8">
                  <c:v>64</c:v>
                </c:pt>
                <c:pt idx="9">
                  <c:v>65</c:v>
                </c:pt>
                <c:pt idx="10">
                  <c:v>72</c:v>
                </c:pt>
                <c:pt idx="11">
                  <c:v>75</c:v>
                </c:pt>
              </c:numCache>
            </c:numRef>
          </c:val>
          <c:smooth val="0"/>
          <c:extLst>
            <c:ext xmlns:c16="http://schemas.microsoft.com/office/drawing/2014/chart" uri="{C3380CC4-5D6E-409C-BE32-E72D297353CC}">
              <c16:uniqueId val="{00000001-62D4-48E1-909D-7F839B0C835C}"/>
            </c:ext>
          </c:extLst>
        </c:ser>
        <c:ser>
          <c:idx val="2"/>
          <c:order val="2"/>
          <c:tx>
            <c:strRef>
              <c:f>'muertes_2008-2023'!$A$305</c:f>
              <c:strCache>
                <c:ptCount val="1"/>
                <c:pt idx="0">
                  <c:v>2022</c:v>
                </c:pt>
              </c:strCache>
            </c:strRef>
          </c:tx>
          <c:spPr>
            <a:ln w="50800">
              <a:solidFill>
                <a:srgbClr val="00B050"/>
              </a:solidFill>
            </a:ln>
          </c:spPr>
          <c:marker>
            <c:symbol val="none"/>
          </c:marker>
          <c:cat>
            <c:strRef>
              <c:f>'muertes_2008-2023'!$B$288:$M$288</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'muertes_2008-2023'!$B$281:$M$281</c:f>
              <c:numCache>
                <c:formatCode>General</c:formatCode>
                <c:ptCount val="12"/>
                <c:pt idx="0">
                  <c:v>8</c:v>
                </c:pt>
                <c:pt idx="1">
                  <c:v>14</c:v>
                </c:pt>
                <c:pt idx="2">
                  <c:v>19</c:v>
                </c:pt>
                <c:pt idx="3">
                  <c:v>23</c:v>
                </c:pt>
                <c:pt idx="4">
                  <c:v>26</c:v>
                </c:pt>
                <c:pt idx="5">
                  <c:v>35</c:v>
                </c:pt>
                <c:pt idx="6">
                  <c:v>44</c:v>
                </c:pt>
                <c:pt idx="7">
                  <c:v>52</c:v>
                </c:pt>
                <c:pt idx="8">
                  <c:v>57</c:v>
                </c:pt>
                <c:pt idx="9">
                  <c:v>59</c:v>
                </c:pt>
                <c:pt idx="10">
                  <c:v>68</c:v>
                </c:pt>
                <c:pt idx="11">
                  <c:v>73</c:v>
                </c:pt>
              </c:numCache>
            </c:numRef>
          </c:val>
          <c:smooth val="0"/>
          <c:extLst>
            <c:ext xmlns:c16="http://schemas.microsoft.com/office/drawing/2014/chart" uri="{C3380CC4-5D6E-409C-BE32-E72D297353CC}">
              <c16:uniqueId val="{00000002-62D4-48E1-909D-7F839B0C835C}"/>
            </c:ext>
          </c:extLst>
        </c:ser>
        <c:ser>
          <c:idx val="3"/>
          <c:order val="3"/>
          <c:tx>
            <c:strRef>
              <c:f>'muertes_2008-2023'!$A$306</c:f>
              <c:strCache>
                <c:ptCount val="1"/>
                <c:pt idx="0">
                  <c:v>2023</c:v>
                </c:pt>
              </c:strCache>
            </c:strRef>
          </c:tx>
          <c:spPr>
            <a:ln w="50800">
              <a:solidFill>
                <a:srgbClr val="FFFF00"/>
              </a:solidFill>
            </a:ln>
          </c:spPr>
          <c:marker>
            <c:symbol val="none"/>
          </c:marker>
          <c:cat>
            <c:strRef>
              <c:f>'muertes_2008-2023'!$B$288:$M$288</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'muertes_2008-2023'!$B$299:$D$299</c:f>
              <c:numCache>
                <c:formatCode>General</c:formatCode>
                <c:ptCount val="3"/>
                <c:pt idx="0">
                  <c:v>3</c:v>
                </c:pt>
                <c:pt idx="1">
                  <c:v>11</c:v>
                </c:pt>
                <c:pt idx="2">
                  <c:v>15</c:v>
                </c:pt>
              </c:numCache>
            </c:numRef>
          </c:val>
          <c:smooth val="0"/>
          <c:extLst>
            <c:ext xmlns:c16="http://schemas.microsoft.com/office/drawing/2014/chart" uri="{C3380CC4-5D6E-409C-BE32-E72D297353CC}">
              <c16:uniqueId val="{00000003-62D4-48E1-909D-7F839B0C835C}"/>
            </c:ext>
          </c:extLst>
        </c:ser>
        <c:dLbls>
          <c:showLegendKey val="0"/>
          <c:showVal val="0"/>
          <c:showCatName val="0"/>
          <c:showSerName val="0"/>
          <c:showPercent val="0"/>
          <c:showBubbleSize val="0"/>
        </c:dLbls>
        <c:smooth val="0"/>
        <c:axId val="247372800"/>
        <c:axId val="247390976"/>
      </c:lineChart>
      <c:catAx>
        <c:axId val="247372800"/>
        <c:scaling>
          <c:orientation val="minMax"/>
        </c:scaling>
        <c:delete val="0"/>
        <c:axPos val="b"/>
        <c:numFmt formatCode="General" sourceLinked="1"/>
        <c:majorTickMark val="out"/>
        <c:minorTickMark val="none"/>
        <c:tickLblPos val="low"/>
        <c:txPr>
          <a:bodyPr rot="0" vert="horz"/>
          <a:lstStyle/>
          <a:p>
            <a:pPr>
              <a:defRPr sz="1800" b="0" i="0" u="none" strike="noStrike" baseline="0">
                <a:solidFill>
                  <a:srgbClr val="000000"/>
                </a:solidFill>
                <a:latin typeface="Calibri"/>
                <a:ea typeface="Calibri"/>
                <a:cs typeface="Calibri"/>
              </a:defRPr>
            </a:pPr>
            <a:endParaRPr lang="es-CO"/>
          </a:p>
        </c:txPr>
        <c:crossAx val="247390976"/>
        <c:crosses val="autoZero"/>
        <c:auto val="1"/>
        <c:lblAlgn val="ctr"/>
        <c:lblOffset val="100"/>
        <c:noMultiLvlLbl val="0"/>
      </c:catAx>
      <c:valAx>
        <c:axId val="247390976"/>
        <c:scaling>
          <c:orientation val="minMax"/>
        </c:scaling>
        <c:delete val="0"/>
        <c:axPos val="l"/>
        <c:majorGridlines/>
        <c:numFmt formatCode="General" sourceLinked="1"/>
        <c:majorTickMark val="out"/>
        <c:minorTickMark val="none"/>
        <c:tickLblPos val="nextTo"/>
        <c:txPr>
          <a:bodyPr rot="0" vert="horz"/>
          <a:lstStyle/>
          <a:p>
            <a:pPr>
              <a:defRPr sz="1800" b="0" i="0" u="none" strike="noStrike" baseline="0">
                <a:solidFill>
                  <a:srgbClr val="000000"/>
                </a:solidFill>
                <a:latin typeface="Calibri"/>
                <a:ea typeface="Calibri"/>
                <a:cs typeface="Calibri"/>
              </a:defRPr>
            </a:pPr>
            <a:endParaRPr lang="es-CO"/>
          </a:p>
        </c:txPr>
        <c:crossAx val="247372800"/>
        <c:crosses val="autoZero"/>
        <c:crossBetween val="between"/>
      </c:valAx>
    </c:plotArea>
    <c:legend>
      <c:legendPos val="t"/>
      <c:overlay val="0"/>
      <c:txPr>
        <a:bodyPr/>
        <a:lstStyle/>
        <a:p>
          <a:pPr>
            <a:defRPr sz="1600" b="1" i="0" u="none" strike="noStrike" baseline="0">
              <a:solidFill>
                <a:srgbClr val="000000"/>
              </a:solidFill>
              <a:latin typeface="Calibri"/>
              <a:ea typeface="Calibri"/>
              <a:cs typeface="Calibri"/>
            </a:defRPr>
          </a:pPr>
          <a:endParaRPr lang="es-CO"/>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s-CO"/>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S"/>
            </a:pPr>
            <a:r>
              <a:rPr lang="en-US"/>
              <a:t>CRECIMIENTO PARQUE AUTOMOTOR MATRICULADO</a:t>
            </a:r>
            <a:r>
              <a:rPr lang="en-US" baseline="0"/>
              <a:t> -</a:t>
            </a:r>
            <a:r>
              <a:rPr lang="en-US"/>
              <a:t> PEREIRA</a:t>
            </a:r>
          </a:p>
        </c:rich>
      </c:tx>
      <c:overlay val="0"/>
    </c:title>
    <c:autoTitleDeleted val="0"/>
    <c:plotArea>
      <c:layout>
        <c:manualLayout>
          <c:layoutTarget val="inner"/>
          <c:xMode val="edge"/>
          <c:yMode val="edge"/>
          <c:x val="0.13627219852496544"/>
          <c:y val="0.1394650743374907"/>
          <c:w val="0.86352669908938162"/>
          <c:h val="0.75905664160275488"/>
        </c:manualLayout>
      </c:layout>
      <c:lineChart>
        <c:grouping val="standard"/>
        <c:varyColors val="0"/>
        <c:ser>
          <c:idx val="12"/>
          <c:order val="0"/>
          <c:tx>
            <c:strRef>
              <c:f>'2008-2023'!$F$23:$O$23</c:f>
              <c:strCache>
                <c:ptCount val="1"/>
                <c:pt idx="0">
                  <c:v>2014 2015 2016 2017 2018 2019 2020 2021 2022 MAR. 2023</c:v>
                </c:pt>
              </c:strCache>
            </c:strRef>
          </c:tx>
          <c:spPr>
            <a:ln w="63500">
              <a:solidFill>
                <a:srgbClr val="C00000"/>
              </a:solidFill>
            </a:ln>
          </c:spPr>
          <c:marker>
            <c:symbol val="none"/>
          </c:marker>
          <c:dLbls>
            <c:dLbl>
              <c:idx val="0"/>
              <c:layout>
                <c:manualLayout>
                  <c:x val="-3.8888884635948744E-2"/>
                  <c:y val="3.4042556233209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D5-4581-9FF7-AD42C99048EC}"/>
                </c:ext>
              </c:extLst>
            </c:dLbl>
            <c:dLbl>
              <c:idx val="1"/>
              <c:layout>
                <c:manualLayout>
                  <c:x val="-3.1944440950957873E-2"/>
                  <c:y val="3.4042556233209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D5-4581-9FF7-AD42C99048EC}"/>
                </c:ext>
              </c:extLst>
            </c:dLbl>
            <c:dLbl>
              <c:idx val="2"/>
              <c:layout>
                <c:manualLayout>
                  <c:x val="-3.0555552213959742E-2"/>
                  <c:y val="2.95035487354485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6D5-4581-9FF7-AD42C99048EC}"/>
                </c:ext>
              </c:extLst>
            </c:dLbl>
            <c:dLbl>
              <c:idx val="3"/>
              <c:layout>
                <c:manualLayout>
                  <c:x val="-2.2222219791970806E-2"/>
                  <c:y val="3.4042556233209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D5-4581-9FF7-AD42C99048EC}"/>
                </c:ext>
              </c:extLst>
            </c:dLbl>
            <c:dLbl>
              <c:idx val="4"/>
              <c:layout>
                <c:manualLayout>
                  <c:x val="-4.0277773372946919E-2"/>
                  <c:y val="9.07801499552270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D5-4581-9FF7-AD42C99048EC}"/>
                </c:ext>
              </c:extLst>
            </c:dLbl>
            <c:dLbl>
              <c:idx val="5"/>
              <c:layout>
                <c:manualLayout>
                  <c:x val="-3.6111107161952441E-2"/>
                  <c:y val="2.26950374888074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D5-4581-9FF7-AD42C99048EC}"/>
                </c:ext>
              </c:extLst>
            </c:dLbl>
            <c:dLbl>
              <c:idx val="6"/>
              <c:layout>
                <c:manualLayout>
                  <c:x val="-4.0277773372946919E-2"/>
                  <c:y val="2.95035487354485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6D5-4581-9FF7-AD42C99048EC}"/>
                </c:ext>
              </c:extLst>
            </c:dLbl>
            <c:dLbl>
              <c:idx val="7"/>
              <c:layout>
                <c:manualLayout>
                  <c:x val="-5.8593876396963313E-2"/>
                  <c:y val="3.9753310617261117E-2"/>
                </c:manualLayout>
              </c:layout>
              <c:spPr>
                <a:noFill/>
                <a:ln>
                  <a:noFill/>
                </a:ln>
                <a:effectLst/>
              </c:spPr>
              <c:txPr>
                <a:bodyPr/>
                <a:lstStyle/>
                <a:p>
                  <a:pPr>
                    <a:defRPr lang="es-ES" sz="1600" b="1">
                      <a:solidFill>
                        <a:schemeClr val="tx1"/>
                      </a:solidFill>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5F-4B32-96C7-EA4062E00925}"/>
                </c:ext>
              </c:extLst>
            </c:dLbl>
            <c:dLbl>
              <c:idx val="8"/>
              <c:layout>
                <c:manualLayout>
                  <c:x val="-7.9000846691124907E-2"/>
                  <c:y val="-1.6734892962105126E-2"/>
                </c:manualLayout>
              </c:layout>
              <c:spPr>
                <a:noFill/>
                <a:ln>
                  <a:noFill/>
                </a:ln>
                <a:effectLst/>
              </c:spPr>
              <c:txPr>
                <a:bodyPr/>
                <a:lstStyle/>
                <a:p>
                  <a:pPr>
                    <a:defRPr lang="es-ES" sz="1600" b="1">
                      <a:solidFill>
                        <a:sysClr val="windowText" lastClr="000000"/>
                      </a:solidFill>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5F-4B32-96C7-EA4062E00925}"/>
                </c:ext>
              </c:extLst>
            </c:dLbl>
            <c:dLbl>
              <c:idx val="9"/>
              <c:layout>
                <c:manualLayout>
                  <c:x val="-4.1502624671916141E-4"/>
                  <c:y val="-4.2463074491392534E-2"/>
                </c:manualLayout>
              </c:layout>
              <c:spPr>
                <a:noFill/>
                <a:ln>
                  <a:noFill/>
                </a:ln>
                <a:effectLst/>
              </c:spPr>
              <c:txPr>
                <a:bodyPr/>
                <a:lstStyle/>
                <a:p>
                  <a:pPr>
                    <a:defRPr lang="es-ES" sz="2000" b="1">
                      <a:solidFill>
                        <a:srgbClr val="FF0000"/>
                      </a:solidFill>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5F-4B32-96C7-EA4062E00925}"/>
                </c:ext>
              </c:extLst>
            </c:dLbl>
            <c:dLbl>
              <c:idx val="10"/>
              <c:layout>
                <c:manualLayout>
                  <c:x val="-6.1111104427919463E-2"/>
                  <c:y val="-1.8156029991045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6D5-4581-9FF7-AD42C99048EC}"/>
                </c:ext>
              </c:extLst>
            </c:dLbl>
            <c:dLbl>
              <c:idx val="11"/>
              <c:layout>
                <c:manualLayout>
                  <c:x val="-6.2095643589474801E-2"/>
                  <c:y val="-2.1360492058063802E-2"/>
                </c:manualLayout>
              </c:layout>
              <c:tx>
                <c:rich>
                  <a:bodyPr/>
                  <a:lstStyle/>
                  <a:p>
                    <a:pPr>
                      <a:defRPr lang="es-ES" sz="1600" b="1">
                        <a:solidFill>
                          <a:srgbClr val="FF0000"/>
                        </a:solidFill>
                      </a:defRPr>
                    </a:pPr>
                    <a:r>
                      <a:rPr lang="en-US">
                        <a:solidFill>
                          <a:sysClr val="windowText" lastClr="000000"/>
                        </a:solidFill>
                      </a:rPr>
                      <a:t>187.426</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6D5-4581-9FF7-AD42C99048EC}"/>
                </c:ext>
              </c:extLst>
            </c:dLbl>
            <c:dLbl>
              <c:idx val="12"/>
              <c:layout>
                <c:manualLayout>
                  <c:x val="0"/>
                  <c:y val="-4.9997191224400162E-2"/>
                </c:manualLayout>
              </c:layout>
              <c:spPr/>
              <c:txPr>
                <a:bodyPr/>
                <a:lstStyle/>
                <a:p>
                  <a:pPr>
                    <a:defRPr lang="es-ES" sz="1800" b="1">
                      <a:solidFill>
                        <a:srgbClr val="FF0000"/>
                      </a:solidFill>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6D5-4581-9FF7-AD42C99048EC}"/>
                </c:ext>
              </c:extLst>
            </c:dLbl>
            <c:spPr>
              <a:noFill/>
              <a:ln>
                <a:noFill/>
              </a:ln>
              <a:effectLst/>
            </c:spPr>
            <c:txPr>
              <a:bodyPr/>
              <a:lstStyle/>
              <a:p>
                <a:pPr>
                  <a:defRPr lang="es-ES" sz="1600"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'2008-2023'!$F$23:$O$23</c:f>
              <c:strCache>
                <c:ptCount val="10"/>
                <c:pt idx="0">
                  <c:v>2014</c:v>
                </c:pt>
                <c:pt idx="1">
                  <c:v>2015</c:v>
                </c:pt>
                <c:pt idx="2">
                  <c:v>2016</c:v>
                </c:pt>
                <c:pt idx="3">
                  <c:v>2017</c:v>
                </c:pt>
                <c:pt idx="4">
                  <c:v>2018</c:v>
                </c:pt>
                <c:pt idx="5">
                  <c:v>2019</c:v>
                </c:pt>
                <c:pt idx="6">
                  <c:v>2020</c:v>
                </c:pt>
                <c:pt idx="7">
                  <c:v>2021</c:v>
                </c:pt>
                <c:pt idx="8">
                  <c:v>2022</c:v>
                </c:pt>
                <c:pt idx="9">
                  <c:v>MAR. 2023</c:v>
                </c:pt>
              </c:strCache>
            </c:strRef>
          </c:cat>
          <c:val>
            <c:numRef>
              <c:f>'2008-2023'!$F$36:$O$36</c:f>
              <c:numCache>
                <c:formatCode>#,##0</c:formatCode>
                <c:ptCount val="10"/>
                <c:pt idx="0">
                  <c:v>135957</c:v>
                </c:pt>
                <c:pt idx="1">
                  <c:v>145601</c:v>
                </c:pt>
                <c:pt idx="2">
                  <c:v>157628</c:v>
                </c:pt>
                <c:pt idx="3">
                  <c:v>168698</c:v>
                </c:pt>
                <c:pt idx="4">
                  <c:v>178161</c:v>
                </c:pt>
                <c:pt idx="5">
                  <c:v>187426</c:v>
                </c:pt>
                <c:pt idx="6">
                  <c:v>195784</c:v>
                </c:pt>
                <c:pt idx="7">
                  <c:v>206066</c:v>
                </c:pt>
                <c:pt idx="8">
                  <c:v>216378</c:v>
                </c:pt>
                <c:pt idx="9">
                  <c:v>218170</c:v>
                </c:pt>
              </c:numCache>
            </c:numRef>
          </c:val>
          <c:smooth val="0"/>
          <c:extLst>
            <c:ext xmlns:c16="http://schemas.microsoft.com/office/drawing/2014/chart" uri="{C3380CC4-5D6E-409C-BE32-E72D297353CC}">
              <c16:uniqueId val="{0000000D-B6D5-4581-9FF7-AD42C99048EC}"/>
            </c:ext>
          </c:extLst>
        </c:ser>
        <c:dLbls>
          <c:showLegendKey val="0"/>
          <c:showVal val="0"/>
          <c:showCatName val="0"/>
          <c:showSerName val="0"/>
          <c:showPercent val="0"/>
          <c:showBubbleSize val="0"/>
        </c:dLbls>
        <c:smooth val="0"/>
        <c:axId val="247456128"/>
        <c:axId val="247457664"/>
      </c:lineChart>
      <c:catAx>
        <c:axId val="247456128"/>
        <c:scaling>
          <c:orientation val="minMax"/>
        </c:scaling>
        <c:delete val="0"/>
        <c:axPos val="b"/>
        <c:numFmt formatCode="General" sourceLinked="0"/>
        <c:majorTickMark val="out"/>
        <c:minorTickMark val="none"/>
        <c:tickLblPos val="nextTo"/>
        <c:txPr>
          <a:bodyPr/>
          <a:lstStyle/>
          <a:p>
            <a:pPr>
              <a:defRPr lang="es-ES" sz="1800" b="1"/>
            </a:pPr>
            <a:endParaRPr lang="es-CO"/>
          </a:p>
        </c:txPr>
        <c:crossAx val="247457664"/>
        <c:crosses val="autoZero"/>
        <c:auto val="1"/>
        <c:lblAlgn val="ctr"/>
        <c:lblOffset val="100"/>
        <c:noMultiLvlLbl val="0"/>
      </c:catAx>
      <c:valAx>
        <c:axId val="247457664"/>
        <c:scaling>
          <c:orientation val="minMax"/>
          <c:max val="220000"/>
          <c:min val="100000"/>
        </c:scaling>
        <c:delete val="0"/>
        <c:axPos val="l"/>
        <c:majorGridlines/>
        <c:numFmt formatCode="#,##0" sourceLinked="1"/>
        <c:majorTickMark val="out"/>
        <c:minorTickMark val="none"/>
        <c:tickLblPos val="nextTo"/>
        <c:txPr>
          <a:bodyPr/>
          <a:lstStyle/>
          <a:p>
            <a:pPr>
              <a:defRPr lang="es-ES" sz="1800" b="1"/>
            </a:pPr>
            <a:endParaRPr lang="es-CO"/>
          </a:p>
        </c:txPr>
        <c:crossAx val="247456128"/>
        <c:crosses val="autoZero"/>
        <c:crossBetween val="between"/>
        <c:majorUnit val="40000"/>
        <c:minorUnit val="10000"/>
      </c:valAx>
      <c:spPr>
        <a:gradFill>
          <a:gsLst>
            <a:gs pos="0">
              <a:srgbClr val="5E9EFF"/>
            </a:gs>
            <a:gs pos="39999">
              <a:srgbClr val="85C2FF"/>
            </a:gs>
            <a:gs pos="70000">
              <a:srgbClr val="C4D6EB"/>
            </a:gs>
            <a:gs pos="100000">
              <a:srgbClr val="FFEBFA"/>
            </a:gs>
          </a:gsLst>
          <a:lin ang="5400000" scaled="0"/>
        </a:gradFill>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600" b="1" i="0" u="none" strike="noStrike" kern="1200" baseline="0">
                <a:solidFill>
                  <a:schemeClr val="tx1">
                    <a:lumMod val="65000"/>
                    <a:lumOff val="35000"/>
                  </a:schemeClr>
                </a:solidFill>
                <a:latin typeface="+mn-lt"/>
                <a:ea typeface="+mn-ea"/>
                <a:cs typeface="+mn-cs"/>
              </a:defRPr>
            </a:pPr>
            <a:r>
              <a:rPr lang="es-CO" sz="2400" b="1" i="0" baseline="0" dirty="0">
                <a:solidFill>
                  <a:sysClr val="windowText" lastClr="000000"/>
                </a:solidFill>
                <a:effectLst/>
              </a:rPr>
              <a:t>INGRESOS 2022 VS INGRESOS 2021</a:t>
            </a:r>
            <a:endParaRPr lang="es-CO" sz="2000" b="1" dirty="0">
              <a:solidFill>
                <a:sysClr val="windowText" lastClr="000000"/>
              </a:solidFill>
              <a:effectLst/>
            </a:endParaRPr>
          </a:p>
        </c:rich>
      </c:tx>
      <c:overlay val="0"/>
      <c:spPr>
        <a:noFill/>
        <a:ln>
          <a:noFill/>
        </a:ln>
        <a:effectLst/>
      </c:spPr>
    </c:title>
    <c:autoTitleDeleted val="0"/>
    <c:plotArea>
      <c:layout/>
      <c:lineChart>
        <c:grouping val="standard"/>
        <c:varyColors val="0"/>
        <c:ser>
          <c:idx val="0"/>
          <c:order val="0"/>
          <c:tx>
            <c:strRef>
              <c:f>'[DIAPOSITIVA EN EXCEL DICIEMBRE.xlsx]Hoja3'!$B$6</c:f>
              <c:strCache>
                <c:ptCount val="1"/>
                <c:pt idx="0">
                  <c:v>INGRESOS 2021</c:v>
                </c:pt>
              </c:strCache>
            </c:strRef>
          </c:tx>
          <c:spPr>
            <a:ln w="63500" cap="rnd">
              <a:solidFill>
                <a:srgbClr val="002060"/>
              </a:solidFill>
              <a:round/>
            </a:ln>
            <a:effectLst>
              <a:outerShdw blurRad="57150" dist="19050" dir="5400000" algn="ctr" rotWithShape="0">
                <a:srgbClr val="000000">
                  <a:alpha val="63000"/>
                </a:srgbClr>
              </a:outerShdw>
            </a:effectLst>
          </c:spPr>
          <c:marker>
            <c:symbol val="none"/>
          </c:marker>
          <c:cat>
            <c:strRef>
              <c:f>'[DIAPOSITIVA EN EXCEL DICIEMBRE.xlsx]Hoja3'!$C$5:$N$5</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'[DIAPOSITIVA EN EXCEL DICIEMBRE.xlsx]Hoja3'!$C$6:$N$6</c:f>
              <c:numCache>
                <c:formatCode>#,##0</c:formatCode>
                <c:ptCount val="12"/>
                <c:pt idx="0">
                  <c:v>959</c:v>
                </c:pt>
                <c:pt idx="1">
                  <c:v>1581</c:v>
                </c:pt>
                <c:pt idx="2">
                  <c:v>1477</c:v>
                </c:pt>
                <c:pt idx="3">
                  <c:v>1412</c:v>
                </c:pt>
                <c:pt idx="4">
                  <c:v>801</c:v>
                </c:pt>
                <c:pt idx="5">
                  <c:v>2809</c:v>
                </c:pt>
                <c:pt idx="6">
                  <c:v>1630</c:v>
                </c:pt>
                <c:pt idx="7">
                  <c:v>1909</c:v>
                </c:pt>
                <c:pt idx="8">
                  <c:v>2007</c:v>
                </c:pt>
                <c:pt idx="9">
                  <c:v>1681</c:v>
                </c:pt>
                <c:pt idx="10">
                  <c:v>1730</c:v>
                </c:pt>
                <c:pt idx="11">
                  <c:v>2420</c:v>
                </c:pt>
              </c:numCache>
            </c:numRef>
          </c:val>
          <c:smooth val="0"/>
          <c:extLst>
            <c:ext xmlns:c16="http://schemas.microsoft.com/office/drawing/2014/chart" uri="{C3380CC4-5D6E-409C-BE32-E72D297353CC}">
              <c16:uniqueId val="{00000000-3237-4852-BFC1-BB505909B918}"/>
            </c:ext>
          </c:extLst>
        </c:ser>
        <c:ser>
          <c:idx val="1"/>
          <c:order val="1"/>
          <c:tx>
            <c:strRef>
              <c:f>'[DIAPOSITIVA EN EXCEL DICIEMBRE.xlsx]Hoja3'!$B$7</c:f>
              <c:strCache>
                <c:ptCount val="1"/>
                <c:pt idx="0">
                  <c:v>INGRESOS 2022</c:v>
                </c:pt>
              </c:strCache>
            </c:strRef>
          </c:tx>
          <c:spPr>
            <a:ln w="63500" cap="rnd">
              <a:solidFill>
                <a:srgbClr val="C00000"/>
              </a:solidFill>
              <a:round/>
            </a:ln>
            <a:effectLst>
              <a:outerShdw blurRad="57150" dist="19050" dir="5400000" algn="ctr" rotWithShape="0">
                <a:srgbClr val="000000">
                  <a:alpha val="63000"/>
                </a:srgbClr>
              </a:outerShdw>
            </a:effectLst>
          </c:spPr>
          <c:marker>
            <c:symbol val="none"/>
          </c:marker>
          <c:cat>
            <c:strRef>
              <c:f>'[DIAPOSITIVA EN EXCEL DICIEMBRE.xlsx]Hoja3'!$C$5:$N$5</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'[DIAPOSITIVA EN EXCEL DICIEMBRE.xlsx]Hoja3'!$C$7:$N$7</c:f>
              <c:numCache>
                <c:formatCode>#,##0</c:formatCode>
                <c:ptCount val="12"/>
                <c:pt idx="0">
                  <c:v>1232</c:v>
                </c:pt>
                <c:pt idx="1">
                  <c:v>1705</c:v>
                </c:pt>
                <c:pt idx="2">
                  <c:v>1881</c:v>
                </c:pt>
                <c:pt idx="3">
                  <c:v>1573</c:v>
                </c:pt>
                <c:pt idx="4">
                  <c:v>1723</c:v>
                </c:pt>
                <c:pt idx="5">
                  <c:v>3233</c:v>
                </c:pt>
                <c:pt idx="6">
                  <c:v>1889</c:v>
                </c:pt>
                <c:pt idx="7">
                  <c:v>1808</c:v>
                </c:pt>
                <c:pt idx="8">
                  <c:v>1590</c:v>
                </c:pt>
                <c:pt idx="9">
                  <c:v>1532</c:v>
                </c:pt>
                <c:pt idx="10">
                  <c:v>1654</c:v>
                </c:pt>
                <c:pt idx="11">
                  <c:v>1787</c:v>
                </c:pt>
              </c:numCache>
            </c:numRef>
          </c:val>
          <c:smooth val="0"/>
          <c:extLst>
            <c:ext xmlns:c16="http://schemas.microsoft.com/office/drawing/2014/chart" uri="{C3380CC4-5D6E-409C-BE32-E72D297353CC}">
              <c16:uniqueId val="{00000001-3237-4852-BFC1-BB505909B918}"/>
            </c:ext>
          </c:extLst>
        </c:ser>
        <c:dLbls>
          <c:showLegendKey val="0"/>
          <c:showVal val="0"/>
          <c:showCatName val="0"/>
          <c:showSerName val="0"/>
          <c:showPercent val="0"/>
          <c:showBubbleSize val="0"/>
        </c:dLbls>
        <c:smooth val="0"/>
        <c:axId val="240082304"/>
        <c:axId val="240112768"/>
      </c:lineChart>
      <c:catAx>
        <c:axId val="2400823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crossAx val="240112768"/>
        <c:crosses val="autoZero"/>
        <c:auto val="1"/>
        <c:lblAlgn val="ctr"/>
        <c:lblOffset val="100"/>
        <c:noMultiLvlLbl val="0"/>
      </c:catAx>
      <c:valAx>
        <c:axId val="240112768"/>
        <c:scaling>
          <c:orientation val="minMax"/>
        </c:scaling>
        <c:delete val="0"/>
        <c:axPos val="l"/>
        <c:title>
          <c:tx>
            <c:rich>
              <a:bodyPr rot="-54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r>
                  <a:rPr lang="es-CO" sz="2000" b="1" i="0" baseline="0" dirty="0">
                    <a:solidFill>
                      <a:sysClr val="windowText" lastClr="000000"/>
                    </a:solidFill>
                    <a:effectLst/>
                  </a:rPr>
                  <a:t>CIFRAS EN MILLONES DE PESOS</a:t>
                </a:r>
                <a:endParaRPr lang="es-CO" sz="1000" dirty="0">
                  <a:solidFill>
                    <a:sysClr val="windowText" lastClr="000000"/>
                  </a:solidFill>
                  <a:effectLst/>
                </a:endParaRP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400" b="1" i="0" u="none" strike="noStrike" kern="1200" baseline="0">
                <a:solidFill>
                  <a:sysClr val="windowText" lastClr="000000"/>
                </a:solidFill>
                <a:latin typeface="+mn-lt"/>
                <a:ea typeface="+mn-ea"/>
                <a:cs typeface="+mn-cs"/>
              </a:defRPr>
            </a:pPr>
            <a:endParaRPr lang="es-CO"/>
          </a:p>
        </c:txPr>
        <c:crossAx val="2400823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es-ES" sz="1400" b="1" i="0" u="none" strike="noStrike" kern="1200" baseline="0">
                <a:solidFill>
                  <a:sysClr val="windowText" lastClr="000000"/>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600" b="1" i="0" u="none" strike="noStrike" kern="1200" baseline="0">
                <a:solidFill>
                  <a:schemeClr val="tx1">
                    <a:lumMod val="65000"/>
                    <a:lumOff val="35000"/>
                  </a:schemeClr>
                </a:solidFill>
                <a:latin typeface="+mn-lt"/>
                <a:ea typeface="+mn-ea"/>
                <a:cs typeface="+mn-cs"/>
              </a:defRPr>
            </a:pPr>
            <a:r>
              <a:rPr lang="es-CO" sz="2400" dirty="0">
                <a:solidFill>
                  <a:schemeClr val="tx1"/>
                </a:solidFill>
              </a:rPr>
              <a:t>PARTICIPACIÓN</a:t>
            </a:r>
            <a:r>
              <a:rPr lang="es-CO" sz="2400" baseline="0" dirty="0">
                <a:solidFill>
                  <a:schemeClr val="tx1"/>
                </a:solidFill>
              </a:rPr>
              <a:t> DEL INGRESO</a:t>
            </a:r>
            <a:endParaRPr lang="es-CO" sz="2400" dirty="0">
              <a:solidFill>
                <a:schemeClr val="tx1"/>
              </a:solidFill>
            </a:endParaRPr>
          </a:p>
        </c:rich>
      </c:tx>
      <c:overlay val="0"/>
      <c:spPr>
        <a:noFill/>
        <a:ln>
          <a:noFill/>
        </a:ln>
        <a:effectLst/>
      </c:spPr>
    </c:title>
    <c:autoTitleDeleted val="0"/>
    <c:plotArea>
      <c:layout>
        <c:manualLayout>
          <c:layoutTarget val="inner"/>
          <c:xMode val="edge"/>
          <c:yMode val="edge"/>
          <c:x val="3.2298877261425385E-2"/>
          <c:y val="0.14924519897377231"/>
          <c:w val="0.5894205902034797"/>
          <c:h val="0.69373540262002953"/>
        </c:manualLayout>
      </c:layout>
      <c:pieChart>
        <c:varyColors val="1"/>
        <c:ser>
          <c:idx val="0"/>
          <c:order val="0"/>
          <c:dPt>
            <c:idx val="0"/>
            <c:bubble3D val="0"/>
            <c:spPr>
              <a:solidFill>
                <a:srgbClr val="C0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FF4-47AE-A00A-FE7A9817DC5B}"/>
              </c:ext>
            </c:extLst>
          </c:dPt>
          <c:dPt>
            <c:idx val="1"/>
            <c:bubble3D val="0"/>
            <c:spPr>
              <a:solidFill>
                <a:srgbClr val="00206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FF4-47AE-A00A-FE7A9817DC5B}"/>
              </c:ext>
            </c:extLst>
          </c:dPt>
          <c:dPt>
            <c:idx val="2"/>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FF4-47AE-A00A-FE7A9817DC5B}"/>
              </c:ext>
            </c:extLst>
          </c:dPt>
          <c:dPt>
            <c:idx val="3"/>
            <c:bubble3D val="0"/>
            <c:spPr>
              <a:solidFill>
                <a:schemeClr val="tx1">
                  <a:lumMod val="65000"/>
                  <a:lumOff val="3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2FF4-47AE-A00A-FE7A9817DC5B}"/>
              </c:ext>
            </c:extLst>
          </c:dPt>
          <c:dLbls>
            <c:spPr>
              <a:noFill/>
              <a:ln>
                <a:noFill/>
              </a:ln>
              <a:effectLst/>
            </c:spPr>
            <c:txPr>
              <a:bodyPr rot="0" spcFirstLastPara="1" vertOverflow="ellipsis" vert="horz" wrap="square" lIns="38100" tIns="19050" rIns="38100" bIns="19050" anchor="ctr" anchorCtr="1">
                <a:spAutoFit/>
              </a:bodyPr>
              <a:lstStyle/>
              <a:p>
                <a:pPr>
                  <a:defRPr lang="es-ES" sz="2000" b="1" i="0" u="none" strike="noStrike" kern="1200" baseline="0">
                    <a:solidFill>
                      <a:schemeClr val="bg1"/>
                    </a:solidFill>
                    <a:latin typeface="+mn-lt"/>
                    <a:ea typeface="+mn-ea"/>
                    <a:cs typeface="+mn-cs"/>
                  </a:defRPr>
                </a:pPr>
                <a:endParaRPr lang="es-CO"/>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'[DIAPOSITIVA EN EXCEL DICIEMBRE.xlsx]Hoja4'!$D$11:$D$14</c:f>
              <c:strCache>
                <c:ptCount val="4"/>
                <c:pt idx="0">
                  <c:v>Derechos de tránsito</c:v>
                </c:pt>
                <c:pt idx="1">
                  <c:v>Multas y Sanciones</c:v>
                </c:pt>
                <c:pt idx="2">
                  <c:v>Ingresos de Capital</c:v>
                </c:pt>
                <c:pt idx="3">
                  <c:v>Impuesto de Circulación y Tránsito</c:v>
                </c:pt>
              </c:strCache>
            </c:strRef>
          </c:cat>
          <c:val>
            <c:numRef>
              <c:f>'[DIAPOSITIVA EN EXCEL DICIEMBRE.xlsx]Hoja4'!$E$11:$E$14</c:f>
              <c:numCache>
                <c:formatCode>0%</c:formatCode>
                <c:ptCount val="4"/>
                <c:pt idx="0">
                  <c:v>0.57469849383650573</c:v>
                </c:pt>
                <c:pt idx="1">
                  <c:v>0.28442007090722926</c:v>
                </c:pt>
                <c:pt idx="2">
                  <c:v>9.9637741831205398E-2</c:v>
                </c:pt>
                <c:pt idx="3">
                  <c:v>4.1243693425062677E-2</c:v>
                </c:pt>
              </c:numCache>
            </c:numRef>
          </c:val>
          <c:extLst>
            <c:ext xmlns:c16="http://schemas.microsoft.com/office/drawing/2014/chart" uri="{C3380CC4-5D6E-409C-BE32-E72D297353CC}">
              <c16:uniqueId val="{00000008-2FF4-47AE-A00A-FE7A9817DC5B}"/>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21278323591827"/>
          <c:y val="0.31004223739916587"/>
          <c:w val="0.30508487900308001"/>
          <c:h val="0.40151766489504515"/>
        </c:manualLayout>
      </c:layout>
      <c:overlay val="0"/>
      <c:spPr>
        <a:noFill/>
        <a:ln>
          <a:noFill/>
        </a:ln>
        <a:effectLst/>
      </c:spPr>
      <c:txPr>
        <a:bodyPr rot="0" spcFirstLastPara="1" vertOverflow="ellipsis" vert="horz" wrap="square" anchor="ctr" anchorCtr="1"/>
        <a:lstStyle/>
        <a:p>
          <a:pPr>
            <a:defRPr lang="es-ES" sz="1800" b="1" i="0" u="none" strike="noStrike" kern="1200" baseline="0">
              <a:solidFill>
                <a:schemeClr val="tx1"/>
              </a:solidFill>
              <a:latin typeface="+mn-lt"/>
              <a:ea typeface="+mn-ea"/>
              <a:cs typeface="+mn-cs"/>
            </a:defRPr>
          </a:pPr>
          <a:endParaRPr lang="es-CO"/>
        </a:p>
      </c:txPr>
    </c:legend>
    <c:plotVisOnly val="1"/>
    <c:dispBlanksAs val="zero"/>
    <c:showDLblsOverMax val="0"/>
  </c:chart>
  <c:spPr>
    <a:noFill/>
    <a:ln>
      <a:noFill/>
    </a:ln>
    <a:effectLst/>
  </c:spPr>
  <c:txPr>
    <a:bodyPr/>
    <a:lstStyle/>
    <a:p>
      <a:pPr>
        <a:defRPr/>
      </a:pPr>
      <a:endParaRPr lang="es-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400" b="1" i="0" u="none" strike="noStrike" kern="1200" baseline="0">
                <a:solidFill>
                  <a:schemeClr val="tx1"/>
                </a:solidFill>
                <a:latin typeface="+mn-lt"/>
                <a:ea typeface="+mn-ea"/>
                <a:cs typeface="+mn-cs"/>
              </a:defRPr>
            </a:pPr>
            <a:r>
              <a:rPr lang="es-CO" sz="2400" dirty="0">
                <a:solidFill>
                  <a:schemeClr val="tx1"/>
                </a:solidFill>
              </a:rPr>
              <a:t>EJECUCIÓN PRESUPUESTAL DE GASTOS 2022</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'[DIAPOSITIVA EN EXCEL DICIEMBRE.xlsx]Hoja5'!$G$3</c:f>
              <c:strCache>
                <c:ptCount val="1"/>
                <c:pt idx="0">
                  <c:v>PRESUPUESTO</c:v>
                </c:pt>
              </c:strCache>
            </c:strRef>
          </c:tx>
          <c:spPr>
            <a:solidFill>
              <a:srgbClr val="002060"/>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8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'[DIAPOSITIVA EN EXCEL DICIEMBRE.xlsx]Hoja5'!$G$4</c:f>
              <c:numCache>
                <c:formatCode>#,##0</c:formatCode>
                <c:ptCount val="1"/>
                <c:pt idx="0">
                  <c:v>22998</c:v>
                </c:pt>
              </c:numCache>
            </c:numRef>
          </c:val>
          <c:extLst>
            <c:ext xmlns:c16="http://schemas.microsoft.com/office/drawing/2014/chart" uri="{C3380CC4-5D6E-409C-BE32-E72D297353CC}">
              <c16:uniqueId val="{00000000-34F3-44BA-B6FA-93661DBC2799}"/>
            </c:ext>
          </c:extLst>
        </c:ser>
        <c:ser>
          <c:idx val="1"/>
          <c:order val="1"/>
          <c:tx>
            <c:strRef>
              <c:f>'[DIAPOSITIVA EN EXCEL DICIEMBRE.xlsx]Hoja5'!$H$3</c:f>
              <c:strCache>
                <c:ptCount val="1"/>
                <c:pt idx="0">
                  <c:v>COMPROMISOS</c:v>
                </c:pt>
              </c:strCache>
            </c:strRef>
          </c:tx>
          <c:spPr>
            <a:solidFill>
              <a:srgbClr val="C00000"/>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8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'[DIAPOSITIVA EN EXCEL DICIEMBRE.xlsx]Hoja5'!$H$4</c:f>
              <c:numCache>
                <c:formatCode>#,##0</c:formatCode>
                <c:ptCount val="1"/>
                <c:pt idx="0">
                  <c:v>19332</c:v>
                </c:pt>
              </c:numCache>
            </c:numRef>
          </c:val>
          <c:extLst>
            <c:ext xmlns:c16="http://schemas.microsoft.com/office/drawing/2014/chart" uri="{C3380CC4-5D6E-409C-BE32-E72D297353CC}">
              <c16:uniqueId val="{00000001-34F3-44BA-B6FA-93661DBC2799}"/>
            </c:ext>
          </c:extLst>
        </c:ser>
        <c:ser>
          <c:idx val="2"/>
          <c:order val="2"/>
          <c:tx>
            <c:strRef>
              <c:f>'[DIAPOSITIVA EN EXCEL DICIEMBRE.xlsx]Hoja5'!$I$3</c:f>
              <c:strCache>
                <c:ptCount val="1"/>
                <c:pt idx="0">
                  <c:v>OBLIGACIONES</c:v>
                </c:pt>
              </c:strCache>
            </c:strRef>
          </c:tx>
          <c:spPr>
            <a:solidFill>
              <a:srgbClr val="00B050"/>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8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'[DIAPOSITIVA EN EXCEL DICIEMBRE.xlsx]Hoja5'!$I$4</c:f>
              <c:numCache>
                <c:formatCode>#,##0</c:formatCode>
                <c:ptCount val="1"/>
                <c:pt idx="0">
                  <c:v>19063</c:v>
                </c:pt>
              </c:numCache>
            </c:numRef>
          </c:val>
          <c:extLst>
            <c:ext xmlns:c16="http://schemas.microsoft.com/office/drawing/2014/chart" uri="{C3380CC4-5D6E-409C-BE32-E72D297353CC}">
              <c16:uniqueId val="{00000002-34F3-44BA-B6FA-93661DBC2799}"/>
            </c:ext>
          </c:extLst>
        </c:ser>
        <c:ser>
          <c:idx val="3"/>
          <c:order val="3"/>
          <c:tx>
            <c:strRef>
              <c:f>'[DIAPOSITIVA EN EXCEL DICIEMBRE.xlsx]Hoja5'!$J$3</c:f>
              <c:strCache>
                <c:ptCount val="1"/>
                <c:pt idx="0">
                  <c:v>PAGOS</c:v>
                </c:pt>
              </c:strCache>
            </c:strRef>
          </c:tx>
          <c:spPr>
            <a:solidFill>
              <a:schemeClr val="bg1">
                <a:lumMod val="50000"/>
              </a:schemeClr>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8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'[DIAPOSITIVA EN EXCEL DICIEMBRE.xlsx]Hoja5'!$J$4</c:f>
              <c:numCache>
                <c:formatCode>#,##0</c:formatCode>
                <c:ptCount val="1"/>
                <c:pt idx="0">
                  <c:v>19063</c:v>
                </c:pt>
              </c:numCache>
            </c:numRef>
          </c:val>
          <c:extLst>
            <c:ext xmlns:c16="http://schemas.microsoft.com/office/drawing/2014/chart" uri="{C3380CC4-5D6E-409C-BE32-E72D297353CC}">
              <c16:uniqueId val="{00000003-34F3-44BA-B6FA-93661DBC2799}"/>
            </c:ext>
          </c:extLst>
        </c:ser>
        <c:dLbls>
          <c:showLegendKey val="0"/>
          <c:showVal val="0"/>
          <c:showCatName val="0"/>
          <c:showSerName val="0"/>
          <c:showPercent val="0"/>
          <c:showBubbleSize val="0"/>
        </c:dLbls>
        <c:gapWidth val="150"/>
        <c:shape val="box"/>
        <c:axId val="242718592"/>
        <c:axId val="242720128"/>
        <c:axId val="0"/>
      </c:bar3DChart>
      <c:catAx>
        <c:axId val="242718592"/>
        <c:scaling>
          <c:orientation val="minMax"/>
        </c:scaling>
        <c:delete val="1"/>
        <c:axPos val="b"/>
        <c:numFmt formatCode="General" sourceLinked="1"/>
        <c:majorTickMark val="none"/>
        <c:minorTickMark val="none"/>
        <c:tickLblPos val="nextTo"/>
        <c:crossAx val="242720128"/>
        <c:crosses val="autoZero"/>
        <c:auto val="1"/>
        <c:lblAlgn val="ctr"/>
        <c:lblOffset val="100"/>
        <c:noMultiLvlLbl val="0"/>
      </c:catAx>
      <c:valAx>
        <c:axId val="242720128"/>
        <c:scaling>
          <c:orientation val="minMax"/>
        </c:scaling>
        <c:delete val="0"/>
        <c:axPos val="l"/>
        <c:title>
          <c:tx>
            <c:rich>
              <a:bodyPr rot="-5400000" spcFirstLastPara="1" vertOverflow="ellipsis" vert="horz" wrap="square" anchor="ctr" anchorCtr="1"/>
              <a:lstStyle/>
              <a:p>
                <a:pPr>
                  <a:defRPr lang="es-ES" sz="2400" b="1" i="0" u="none" strike="noStrike" kern="1200" baseline="0">
                    <a:solidFill>
                      <a:schemeClr val="tx1"/>
                    </a:solidFill>
                    <a:latin typeface="+mn-lt"/>
                    <a:ea typeface="+mn-ea"/>
                    <a:cs typeface="+mn-cs"/>
                  </a:defRPr>
                </a:pPr>
                <a:r>
                  <a:rPr lang="es-CO" sz="2400" b="1" dirty="0">
                    <a:solidFill>
                      <a:schemeClr val="tx1"/>
                    </a:solidFill>
                  </a:rPr>
                  <a:t>CIFRAS EN MILLONES DE PESOS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400" b="1" i="0" u="none" strike="noStrike" kern="1200" baseline="0">
                <a:solidFill>
                  <a:schemeClr val="tx1"/>
                </a:solidFill>
                <a:latin typeface="+mn-lt"/>
                <a:ea typeface="+mn-ea"/>
                <a:cs typeface="+mn-cs"/>
              </a:defRPr>
            </a:pPr>
            <a:endParaRPr lang="es-CO"/>
          </a:p>
        </c:txPr>
        <c:crossAx val="242718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800" b="1" i="0" u="none" strike="noStrike" kern="1200" baseline="0">
              <a:solidFill>
                <a:schemeClr val="tx1"/>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s-ES" sz="1600" b="1" i="0" u="none" strike="noStrike" kern="1200" baseline="0">
                <a:solidFill>
                  <a:schemeClr val="tx1">
                    <a:lumMod val="65000"/>
                    <a:lumOff val="35000"/>
                  </a:schemeClr>
                </a:solidFill>
                <a:latin typeface="+mn-lt"/>
                <a:ea typeface="+mn-ea"/>
                <a:cs typeface="+mn-cs"/>
              </a:defRPr>
            </a:pPr>
            <a:r>
              <a:rPr lang="es-CO" sz="2400" dirty="0">
                <a:solidFill>
                  <a:sysClr val="windowText" lastClr="000000"/>
                </a:solidFill>
              </a:rPr>
              <a:t>GASTOS ACUMULADOS 2022 VS 2021</a:t>
            </a:r>
          </a:p>
        </c:rich>
      </c:tx>
      <c:overlay val="0"/>
      <c:spPr>
        <a:noFill/>
        <a:ln>
          <a:noFill/>
        </a:ln>
        <a:effectLst/>
      </c:spPr>
    </c:title>
    <c:autoTitleDeleted val="0"/>
    <c:plotArea>
      <c:layout/>
      <c:barChart>
        <c:barDir val="col"/>
        <c:grouping val="clustered"/>
        <c:varyColors val="0"/>
        <c:ser>
          <c:idx val="0"/>
          <c:order val="0"/>
          <c:tx>
            <c:strRef>
              <c:f>Hoja6!$B$5</c:f>
              <c:strCache>
                <c:ptCount val="1"/>
                <c:pt idx="0">
                  <c:v>2021</c:v>
                </c:pt>
              </c:strCache>
            </c:strRef>
          </c:tx>
          <c:spPr>
            <a:solidFill>
              <a:srgbClr val="002060"/>
            </a:solidFill>
            <a:ln>
              <a:noFill/>
            </a:ln>
            <a:effectLst>
              <a:outerShdw blurRad="57150" dist="19050" dir="5400000" algn="ctr" rotWithShape="0">
                <a:srgbClr val="000000">
                  <a:alpha val="63000"/>
                </a:srgbClr>
              </a:outerShdw>
            </a:effectLst>
          </c:spPr>
          <c:invertIfNegative val="0"/>
          <c:cat>
            <c:strRef>
              <c:f>Hoja6!$C$4:$F$4</c:f>
              <c:strCache>
                <c:ptCount val="4"/>
                <c:pt idx="0">
                  <c:v>GASTOS TOTALES</c:v>
                </c:pt>
                <c:pt idx="1">
                  <c:v>GASTOS DE FUNCIONAMIENTO</c:v>
                </c:pt>
                <c:pt idx="2">
                  <c:v>SERVICIO DE LA DEUDA</c:v>
                </c:pt>
                <c:pt idx="3">
                  <c:v>INVERSIÓN</c:v>
                </c:pt>
              </c:strCache>
            </c:strRef>
          </c:cat>
          <c:val>
            <c:numRef>
              <c:f>Hoja6!$C$5:$F$5</c:f>
              <c:numCache>
                <c:formatCode>#,##0</c:formatCode>
                <c:ptCount val="4"/>
                <c:pt idx="0">
                  <c:v>18808</c:v>
                </c:pt>
                <c:pt idx="1">
                  <c:v>12256</c:v>
                </c:pt>
                <c:pt idx="2">
                  <c:v>0</c:v>
                </c:pt>
                <c:pt idx="3">
                  <c:v>6552</c:v>
                </c:pt>
              </c:numCache>
            </c:numRef>
          </c:val>
          <c:extLst>
            <c:ext xmlns:c16="http://schemas.microsoft.com/office/drawing/2014/chart" uri="{C3380CC4-5D6E-409C-BE32-E72D297353CC}">
              <c16:uniqueId val="{00000000-C129-4EB1-85CB-5B0D8C0A6BB7}"/>
            </c:ext>
          </c:extLst>
        </c:ser>
        <c:ser>
          <c:idx val="1"/>
          <c:order val="1"/>
          <c:tx>
            <c:strRef>
              <c:f>Hoja6!$B$6</c:f>
              <c:strCache>
                <c:ptCount val="1"/>
                <c:pt idx="0">
                  <c:v>2022</c:v>
                </c:pt>
              </c:strCache>
            </c:strRef>
          </c:tx>
          <c:spPr>
            <a:solidFill>
              <a:srgbClr val="C00000"/>
            </a:solidFill>
            <a:ln>
              <a:noFill/>
            </a:ln>
            <a:effectLst>
              <a:outerShdw blurRad="57150" dist="19050" dir="5400000" algn="ctr" rotWithShape="0">
                <a:srgbClr val="000000">
                  <a:alpha val="63000"/>
                </a:srgbClr>
              </a:outerShdw>
            </a:effectLst>
          </c:spPr>
          <c:invertIfNegative val="0"/>
          <c:cat>
            <c:strRef>
              <c:f>Hoja6!$C$4:$F$4</c:f>
              <c:strCache>
                <c:ptCount val="4"/>
                <c:pt idx="0">
                  <c:v>GASTOS TOTALES</c:v>
                </c:pt>
                <c:pt idx="1">
                  <c:v>GASTOS DE FUNCIONAMIENTO</c:v>
                </c:pt>
                <c:pt idx="2">
                  <c:v>SERVICIO DE LA DEUDA</c:v>
                </c:pt>
                <c:pt idx="3">
                  <c:v>INVERSIÓN</c:v>
                </c:pt>
              </c:strCache>
            </c:strRef>
          </c:cat>
          <c:val>
            <c:numRef>
              <c:f>Hoja6!$C$6:$F$6</c:f>
              <c:numCache>
                <c:formatCode>#,##0</c:formatCode>
                <c:ptCount val="4"/>
                <c:pt idx="0">
                  <c:v>19332</c:v>
                </c:pt>
                <c:pt idx="1">
                  <c:v>12964</c:v>
                </c:pt>
                <c:pt idx="2">
                  <c:v>0</c:v>
                </c:pt>
                <c:pt idx="3">
                  <c:v>6368</c:v>
                </c:pt>
              </c:numCache>
            </c:numRef>
          </c:val>
          <c:extLst>
            <c:ext xmlns:c16="http://schemas.microsoft.com/office/drawing/2014/chart" uri="{C3380CC4-5D6E-409C-BE32-E72D297353CC}">
              <c16:uniqueId val="{00000001-C129-4EB1-85CB-5B0D8C0A6BB7}"/>
            </c:ext>
          </c:extLst>
        </c:ser>
        <c:dLbls>
          <c:showLegendKey val="0"/>
          <c:showVal val="0"/>
          <c:showCatName val="0"/>
          <c:showSerName val="0"/>
          <c:showPercent val="0"/>
          <c:showBubbleSize val="0"/>
        </c:dLbls>
        <c:gapWidth val="150"/>
        <c:axId val="280877312"/>
        <c:axId val="323975040"/>
      </c:barChart>
      <c:catAx>
        <c:axId val="280877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crossAx val="323975040"/>
        <c:crosses val="autoZero"/>
        <c:auto val="1"/>
        <c:lblAlgn val="ctr"/>
        <c:lblOffset val="100"/>
        <c:noMultiLvlLbl val="0"/>
      </c:catAx>
      <c:valAx>
        <c:axId val="323975040"/>
        <c:scaling>
          <c:orientation val="minMax"/>
        </c:scaling>
        <c:delete val="0"/>
        <c:axPos val="l"/>
        <c:title>
          <c:tx>
            <c:rich>
              <a:bodyPr rot="-54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r>
                  <a:rPr lang="es-CO" sz="2000" b="1" dirty="0">
                    <a:solidFill>
                      <a:sysClr val="windowText" lastClr="000000"/>
                    </a:solidFill>
                  </a:rPr>
                  <a:t>CIFRAS EN MILLONES DE PESOS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400" b="1" i="0" u="none" strike="noStrike" kern="1200" baseline="0">
                <a:solidFill>
                  <a:sysClr val="windowText" lastClr="000000"/>
                </a:solidFill>
                <a:latin typeface="+mn-lt"/>
                <a:ea typeface="+mn-ea"/>
                <a:cs typeface="+mn-cs"/>
              </a:defRPr>
            </a:pPr>
            <a:endParaRPr lang="es-CO"/>
          </a:p>
        </c:txPr>
        <c:crossAx val="2808773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es-ES" sz="1400" b="1" i="0" u="none" strike="noStrike" kern="1200" baseline="0">
                <a:solidFill>
                  <a:sysClr val="windowText" lastClr="000000"/>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128" b="1" i="0" u="none" strike="noStrike" kern="1200" baseline="0">
                <a:solidFill>
                  <a:schemeClr val="tx1">
                    <a:lumMod val="65000"/>
                    <a:lumOff val="35000"/>
                  </a:schemeClr>
                </a:solidFill>
                <a:latin typeface="+mn-lt"/>
                <a:ea typeface="+mn-ea"/>
                <a:cs typeface="+mn-cs"/>
              </a:defRPr>
            </a:pPr>
            <a:r>
              <a:rPr lang="es-CO" sz="2400" dirty="0">
                <a:solidFill>
                  <a:schemeClr val="tx1"/>
                </a:solidFill>
              </a:rPr>
              <a:t>RESULTADO PRESUPUESTAL AL MES DE DICIEMBRE</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'Hoja7 (2)'!$C$6</c:f>
              <c:strCache>
                <c:ptCount val="1"/>
                <c:pt idx="0">
                  <c:v>INGRESOS</c:v>
                </c:pt>
              </c:strCache>
            </c:strRef>
          </c:tx>
          <c:spPr>
            <a:solidFill>
              <a:srgbClr val="002060"/>
            </a:solidFill>
            <a:ln>
              <a:noFill/>
            </a:ln>
            <a:effectLst>
              <a:outerShdw blurRad="57150" dist="19050" dir="5400000" algn="ctr" rotWithShape="0">
                <a:srgbClr val="000000">
                  <a:alpha val="63000"/>
                </a:srgbClr>
              </a:outerShdw>
            </a:effectLst>
            <a:sp3d/>
          </c:spPr>
          <c:invertIfNegative val="0"/>
          <c:cat>
            <c:numRef>
              <c:f>'Hoja7 (2)'!$D$5</c:f>
              <c:numCache>
                <c:formatCode>General</c:formatCode>
                <c:ptCount val="1"/>
                <c:pt idx="0">
                  <c:v>2022</c:v>
                </c:pt>
              </c:numCache>
            </c:numRef>
          </c:cat>
          <c:val>
            <c:numRef>
              <c:f>'Hoja7 (2)'!$D$6</c:f>
              <c:numCache>
                <c:formatCode>#,##0</c:formatCode>
                <c:ptCount val="1"/>
                <c:pt idx="0">
                  <c:v>21607</c:v>
                </c:pt>
              </c:numCache>
            </c:numRef>
          </c:val>
          <c:extLst>
            <c:ext xmlns:c16="http://schemas.microsoft.com/office/drawing/2014/chart" uri="{C3380CC4-5D6E-409C-BE32-E72D297353CC}">
              <c16:uniqueId val="{00000000-17F1-4B5D-B9B1-FFCE9343C9FC}"/>
            </c:ext>
          </c:extLst>
        </c:ser>
        <c:ser>
          <c:idx val="1"/>
          <c:order val="1"/>
          <c:tx>
            <c:strRef>
              <c:f>'Hoja7 (2)'!$C$7</c:f>
              <c:strCache>
                <c:ptCount val="1"/>
                <c:pt idx="0">
                  <c:v>COMPROMISOS</c:v>
                </c:pt>
              </c:strCache>
            </c:strRef>
          </c:tx>
          <c:spPr>
            <a:solidFill>
              <a:srgbClr val="C00000"/>
            </a:solidFill>
            <a:ln>
              <a:noFill/>
            </a:ln>
            <a:effectLst>
              <a:outerShdw blurRad="57150" dist="19050" dir="5400000" algn="ctr" rotWithShape="0">
                <a:srgbClr val="000000">
                  <a:alpha val="63000"/>
                </a:srgbClr>
              </a:outerShdw>
            </a:effectLst>
            <a:sp3d/>
          </c:spPr>
          <c:invertIfNegative val="0"/>
          <c:cat>
            <c:numRef>
              <c:f>'Hoja7 (2)'!$D$5</c:f>
              <c:numCache>
                <c:formatCode>General</c:formatCode>
                <c:ptCount val="1"/>
                <c:pt idx="0">
                  <c:v>2022</c:v>
                </c:pt>
              </c:numCache>
            </c:numRef>
          </c:cat>
          <c:val>
            <c:numRef>
              <c:f>'Hoja7 (2)'!$D$7</c:f>
              <c:numCache>
                <c:formatCode>#,##0</c:formatCode>
                <c:ptCount val="1"/>
                <c:pt idx="0">
                  <c:v>19332</c:v>
                </c:pt>
              </c:numCache>
            </c:numRef>
          </c:val>
          <c:extLst>
            <c:ext xmlns:c16="http://schemas.microsoft.com/office/drawing/2014/chart" uri="{C3380CC4-5D6E-409C-BE32-E72D297353CC}">
              <c16:uniqueId val="{00000001-17F1-4B5D-B9B1-FFCE9343C9FC}"/>
            </c:ext>
          </c:extLst>
        </c:ser>
        <c:ser>
          <c:idx val="2"/>
          <c:order val="2"/>
          <c:tx>
            <c:strRef>
              <c:f>'Hoja7 (2)'!$C$8</c:f>
              <c:strCache>
                <c:ptCount val="1"/>
                <c:pt idx="0">
                  <c:v>SUPERÁVIT O DEFICIT PRESUPUESTAL</c:v>
                </c:pt>
              </c:strCache>
            </c:strRef>
          </c:tx>
          <c:spPr>
            <a:solidFill>
              <a:srgbClr val="00B050"/>
            </a:solidFill>
            <a:ln>
              <a:noFill/>
            </a:ln>
            <a:effectLst>
              <a:outerShdw blurRad="57150" dist="19050" dir="5400000" algn="ctr" rotWithShape="0">
                <a:srgbClr val="000000">
                  <a:alpha val="63000"/>
                </a:srgbClr>
              </a:outerShdw>
            </a:effectLst>
            <a:sp3d/>
          </c:spPr>
          <c:invertIfNegative val="0"/>
          <c:cat>
            <c:numRef>
              <c:f>'Hoja7 (2)'!$D$5</c:f>
              <c:numCache>
                <c:formatCode>General</c:formatCode>
                <c:ptCount val="1"/>
                <c:pt idx="0">
                  <c:v>2022</c:v>
                </c:pt>
              </c:numCache>
            </c:numRef>
          </c:cat>
          <c:val>
            <c:numRef>
              <c:f>'Hoja7 (2)'!$D$8</c:f>
              <c:numCache>
                <c:formatCode>#,##0</c:formatCode>
                <c:ptCount val="1"/>
                <c:pt idx="0">
                  <c:v>2275</c:v>
                </c:pt>
              </c:numCache>
            </c:numRef>
          </c:val>
          <c:extLst>
            <c:ext xmlns:c16="http://schemas.microsoft.com/office/drawing/2014/chart" uri="{C3380CC4-5D6E-409C-BE32-E72D297353CC}">
              <c16:uniqueId val="{00000002-17F1-4B5D-B9B1-FFCE9343C9FC}"/>
            </c:ext>
          </c:extLst>
        </c:ser>
        <c:dLbls>
          <c:showLegendKey val="0"/>
          <c:showVal val="0"/>
          <c:showCatName val="0"/>
          <c:showSerName val="0"/>
          <c:showPercent val="0"/>
          <c:showBubbleSize val="0"/>
        </c:dLbls>
        <c:gapWidth val="150"/>
        <c:shape val="box"/>
        <c:axId val="280862720"/>
        <c:axId val="280864256"/>
        <c:axId val="0"/>
      </c:bar3DChart>
      <c:catAx>
        <c:axId val="2808627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O"/>
          </a:p>
        </c:txPr>
        <c:crossAx val="280864256"/>
        <c:crosses val="autoZero"/>
        <c:auto val="1"/>
        <c:lblAlgn val="ctr"/>
        <c:lblOffset val="100"/>
        <c:noMultiLvlLbl val="0"/>
      </c:catAx>
      <c:valAx>
        <c:axId val="280864256"/>
        <c:scaling>
          <c:orientation val="minMax"/>
        </c:scaling>
        <c:delete val="0"/>
        <c:axPos val="l"/>
        <c:title>
          <c:tx>
            <c:rich>
              <a:bodyPr rot="-54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r>
                  <a:rPr lang="es-CO" sz="2000" b="1" dirty="0">
                    <a:solidFill>
                      <a:schemeClr val="tx1"/>
                    </a:solidFill>
                  </a:rPr>
                  <a:t>CIFRAS EN MILLONES DE PESOS</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2000" b="1" i="0" u="none" strike="noStrike" kern="1200" baseline="0">
                <a:solidFill>
                  <a:schemeClr val="tx1"/>
                </a:solidFill>
                <a:latin typeface="+mn-lt"/>
                <a:ea typeface="+mn-ea"/>
                <a:cs typeface="+mn-cs"/>
              </a:defRPr>
            </a:pPr>
            <a:endParaRPr lang="es-CO"/>
          </a:p>
        </c:txPr>
        <c:crossAx val="2808627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es-ES" sz="1800" b="1" i="0" u="none" strike="noStrike" kern="1200" baseline="0">
                <a:solidFill>
                  <a:schemeClr val="tx1"/>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400" b="1" i="0" u="none" strike="noStrike" kern="1200" baseline="0">
                <a:solidFill>
                  <a:schemeClr val="tx1">
                    <a:lumMod val="65000"/>
                    <a:lumOff val="35000"/>
                  </a:schemeClr>
                </a:solidFill>
                <a:latin typeface="+mn-lt"/>
                <a:ea typeface="+mn-ea"/>
                <a:cs typeface="+mn-cs"/>
              </a:defRPr>
            </a:pPr>
            <a:r>
              <a:rPr lang="es-CO" sz="2400">
                <a:solidFill>
                  <a:sysClr val="windowText" lastClr="000000"/>
                </a:solidFill>
              </a:rPr>
              <a:t>PRESUPUESTO DE INGRESOS</a:t>
            </a:r>
          </a:p>
        </c:rich>
      </c:tx>
      <c:layout/>
      <c:overlay val="0"/>
      <c:spPr>
        <a:noFill/>
        <a:ln>
          <a:noFill/>
        </a:ln>
        <a:effectLst/>
      </c:spPr>
    </c:title>
    <c:autoTitleDeleted val="0"/>
    <c:plotArea>
      <c:layout/>
      <c:barChart>
        <c:barDir val="col"/>
        <c:grouping val="clustered"/>
        <c:varyColors val="0"/>
        <c:ser>
          <c:idx val="0"/>
          <c:order val="0"/>
          <c:tx>
            <c:strRef>
              <c:f>Hoja1!$D$6</c:f>
              <c:strCache>
                <c:ptCount val="1"/>
                <c:pt idx="0">
                  <c:v>PRESUPUESTO</c:v>
                </c:pt>
              </c:strCache>
            </c:strRef>
          </c:tx>
          <c:spPr>
            <a:solidFill>
              <a:srgbClr val="002060"/>
            </a:solidFill>
            <a:ln>
              <a:noFill/>
            </a:ln>
            <a:effectLst>
              <a:outerShdw blurRad="57150" dist="19050" dir="5400000" algn="ctr" rotWithShape="0">
                <a:srgbClr val="000000">
                  <a:alpha val="63000"/>
                </a:srgbClr>
              </a:outerShdw>
            </a:effectLst>
          </c:spPr>
          <c:invertIfNegative val="0"/>
          <c:cat>
            <c:strRef>
              <c:f>Hoja1!$E$5:$G$5</c:f>
              <c:strCache>
                <c:ptCount val="3"/>
                <c:pt idx="0">
                  <c:v>INGRESOS TOTALES</c:v>
                </c:pt>
                <c:pt idx="1">
                  <c:v>INGRESOS CORRIENTES</c:v>
                </c:pt>
                <c:pt idx="2">
                  <c:v>INGRESOS DE CAPITAL</c:v>
                </c:pt>
              </c:strCache>
            </c:strRef>
          </c:cat>
          <c:val>
            <c:numRef>
              <c:f>Hoja1!$E$6:$G$6</c:f>
              <c:numCache>
                <c:formatCode>#,##0</c:formatCode>
                <c:ptCount val="3"/>
                <c:pt idx="0">
                  <c:v>24395.51851899995</c:v>
                </c:pt>
                <c:pt idx="1">
                  <c:v>23631.035726999959</c:v>
                </c:pt>
                <c:pt idx="2">
                  <c:v>764.48279200000002</c:v>
                </c:pt>
              </c:numCache>
            </c:numRef>
          </c:val>
          <c:extLst>
            <c:ext xmlns:c16="http://schemas.microsoft.com/office/drawing/2014/chart" uri="{C3380CC4-5D6E-409C-BE32-E72D297353CC}">
              <c16:uniqueId val="{00000000-A9B6-9049-B375-AD3FBD6656B9}"/>
            </c:ext>
          </c:extLst>
        </c:ser>
        <c:ser>
          <c:idx val="1"/>
          <c:order val="1"/>
          <c:tx>
            <c:strRef>
              <c:f>Hoja1!$D$7</c:f>
              <c:strCache>
                <c:ptCount val="1"/>
                <c:pt idx="0">
                  <c:v>EJECUCIÓN</c:v>
                </c:pt>
              </c:strCache>
            </c:strRef>
          </c:tx>
          <c:spPr>
            <a:solidFill>
              <a:srgbClr val="C00000"/>
            </a:solidFill>
            <a:ln>
              <a:noFill/>
            </a:ln>
            <a:effectLst>
              <a:outerShdw blurRad="57150" dist="19050" dir="5400000" algn="ctr" rotWithShape="0">
                <a:srgbClr val="000000">
                  <a:alpha val="63000"/>
                </a:srgbClr>
              </a:outerShdw>
            </a:effectLst>
          </c:spPr>
          <c:invertIfNegative val="0"/>
          <c:cat>
            <c:strRef>
              <c:f>Hoja1!$E$5:$G$5</c:f>
              <c:strCache>
                <c:ptCount val="3"/>
                <c:pt idx="0">
                  <c:v>INGRESOS TOTALES</c:v>
                </c:pt>
                <c:pt idx="1">
                  <c:v>INGRESOS CORRIENTES</c:v>
                </c:pt>
                <c:pt idx="2">
                  <c:v>INGRESOS DE CAPITAL</c:v>
                </c:pt>
              </c:strCache>
            </c:strRef>
          </c:cat>
          <c:val>
            <c:numRef>
              <c:f>Hoja1!$E$7:$G$7</c:f>
              <c:numCache>
                <c:formatCode>#,##0</c:formatCode>
                <c:ptCount val="3"/>
                <c:pt idx="0">
                  <c:v>5215.7211406500091</c:v>
                </c:pt>
                <c:pt idx="1">
                  <c:v>4823.0770361700006</c:v>
                </c:pt>
                <c:pt idx="2">
                  <c:v>392.64410448000001</c:v>
                </c:pt>
              </c:numCache>
            </c:numRef>
          </c:val>
          <c:extLst>
            <c:ext xmlns:c16="http://schemas.microsoft.com/office/drawing/2014/chart" uri="{C3380CC4-5D6E-409C-BE32-E72D297353CC}">
              <c16:uniqueId val="{00000001-A9B6-9049-B375-AD3FBD6656B9}"/>
            </c:ext>
          </c:extLst>
        </c:ser>
        <c:dLbls>
          <c:showLegendKey val="0"/>
          <c:showVal val="0"/>
          <c:showCatName val="0"/>
          <c:showSerName val="0"/>
          <c:showPercent val="0"/>
          <c:showBubbleSize val="0"/>
        </c:dLbls>
        <c:gapWidth val="150"/>
        <c:axId val="240327296"/>
        <c:axId val="240337280"/>
      </c:barChart>
      <c:catAx>
        <c:axId val="2403272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crossAx val="240337280"/>
        <c:crosses val="autoZero"/>
        <c:auto val="1"/>
        <c:lblAlgn val="ctr"/>
        <c:lblOffset val="100"/>
        <c:noMultiLvlLbl val="0"/>
      </c:catAx>
      <c:valAx>
        <c:axId val="240337280"/>
        <c:scaling>
          <c:orientation val="minMax"/>
        </c:scaling>
        <c:delete val="0"/>
        <c:axPos val="l"/>
        <c:title>
          <c:tx>
            <c:rich>
              <a:bodyPr rot="-54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r>
                  <a:rPr lang="es-CO" sz="2000" b="1" dirty="0">
                    <a:solidFill>
                      <a:sysClr val="windowText" lastClr="000000"/>
                    </a:solidFill>
                  </a:rPr>
                  <a:t>CIFRAS EN MILLONES DE PESOS</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600" b="1" i="0" u="none" strike="noStrike" kern="1200" baseline="0">
                <a:solidFill>
                  <a:sysClr val="windowText" lastClr="000000"/>
                </a:solidFill>
                <a:latin typeface="+mn-lt"/>
                <a:ea typeface="+mn-ea"/>
                <a:cs typeface="+mn-cs"/>
              </a:defRPr>
            </a:pPr>
            <a:endParaRPr lang="es-CO"/>
          </a:p>
        </c:txPr>
        <c:crossAx val="2403272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es-ES" sz="1600" b="1" i="0" u="none" strike="noStrike" kern="1200" baseline="0">
                <a:solidFill>
                  <a:sysClr val="windowText" lastClr="000000"/>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400" b="0" i="0" u="none" strike="noStrike" kern="1200" spc="0" baseline="0">
                <a:solidFill>
                  <a:schemeClr val="tx1">
                    <a:lumMod val="65000"/>
                    <a:lumOff val="35000"/>
                  </a:schemeClr>
                </a:solidFill>
                <a:latin typeface="+mn-lt"/>
                <a:ea typeface="+mn-ea"/>
                <a:cs typeface="+mn-cs"/>
              </a:defRPr>
            </a:pPr>
            <a:r>
              <a:rPr lang="es-CO" sz="2400" b="1">
                <a:solidFill>
                  <a:sysClr val="windowText" lastClr="000000"/>
                </a:solidFill>
              </a:rPr>
              <a:t>COMPARATIVO INGRESOS 2023 - 2022</a:t>
            </a:r>
          </a:p>
        </c:rich>
      </c:tx>
      <c:overlay val="0"/>
      <c:spPr>
        <a:noFill/>
        <a:ln>
          <a:noFill/>
        </a:ln>
        <a:effectLst/>
      </c:spPr>
    </c:title>
    <c:autoTitleDeleted val="0"/>
    <c:plotArea>
      <c:layout/>
      <c:barChart>
        <c:barDir val="col"/>
        <c:grouping val="clustered"/>
        <c:varyColors val="0"/>
        <c:ser>
          <c:idx val="0"/>
          <c:order val="0"/>
          <c:tx>
            <c:strRef>
              <c:f>Hoja2!$C$5</c:f>
              <c:strCache>
                <c:ptCount val="1"/>
                <c:pt idx="0">
                  <c:v>2022</c:v>
                </c:pt>
              </c:strCache>
            </c:strRef>
          </c:tx>
          <c:spPr>
            <a:solidFill>
              <a:srgbClr val="002060"/>
            </a:solidFill>
            <a:ln>
              <a:noFill/>
            </a:ln>
            <a:effectLst/>
          </c:spPr>
          <c:invertIfNegative val="0"/>
          <c:cat>
            <c:strRef>
              <c:f>Hoja2!$D$4:$E$4</c:f>
              <c:strCache>
                <c:ptCount val="2"/>
                <c:pt idx="0">
                  <c:v>FEBRERO</c:v>
                </c:pt>
                <c:pt idx="1">
                  <c:v>ACUMULADO</c:v>
                </c:pt>
              </c:strCache>
            </c:strRef>
          </c:cat>
          <c:val>
            <c:numRef>
              <c:f>Hoja2!$D$5:$E$5</c:f>
              <c:numCache>
                <c:formatCode>#,##0</c:formatCode>
                <c:ptCount val="2"/>
                <c:pt idx="0">
                  <c:v>1880.7234159999998</c:v>
                </c:pt>
                <c:pt idx="1">
                  <c:v>4818</c:v>
                </c:pt>
              </c:numCache>
            </c:numRef>
          </c:val>
          <c:extLst>
            <c:ext xmlns:c16="http://schemas.microsoft.com/office/drawing/2014/chart" uri="{C3380CC4-5D6E-409C-BE32-E72D297353CC}">
              <c16:uniqueId val="{00000000-5ACE-894F-BAA9-9371CCD1EF41}"/>
            </c:ext>
          </c:extLst>
        </c:ser>
        <c:ser>
          <c:idx val="1"/>
          <c:order val="1"/>
          <c:tx>
            <c:strRef>
              <c:f>Hoja2!$C$6</c:f>
              <c:strCache>
                <c:ptCount val="1"/>
                <c:pt idx="0">
                  <c:v>2023</c:v>
                </c:pt>
              </c:strCache>
            </c:strRef>
          </c:tx>
          <c:spPr>
            <a:solidFill>
              <a:srgbClr val="C00000"/>
            </a:solidFill>
            <a:ln>
              <a:noFill/>
            </a:ln>
            <a:effectLst/>
          </c:spPr>
          <c:invertIfNegative val="0"/>
          <c:cat>
            <c:strRef>
              <c:f>Hoja2!$D$4:$E$4</c:f>
              <c:strCache>
                <c:ptCount val="2"/>
                <c:pt idx="0">
                  <c:v>FEBRERO</c:v>
                </c:pt>
                <c:pt idx="1">
                  <c:v>ACUMULADO</c:v>
                </c:pt>
              </c:strCache>
            </c:strRef>
          </c:cat>
          <c:val>
            <c:numRef>
              <c:f>Hoja2!$D$6:$E$6</c:f>
              <c:numCache>
                <c:formatCode>#,##0</c:formatCode>
                <c:ptCount val="2"/>
                <c:pt idx="0">
                  <c:v>2305</c:v>
                </c:pt>
                <c:pt idx="1">
                  <c:v>5216</c:v>
                </c:pt>
              </c:numCache>
            </c:numRef>
          </c:val>
          <c:extLst>
            <c:ext xmlns:c16="http://schemas.microsoft.com/office/drawing/2014/chart" uri="{C3380CC4-5D6E-409C-BE32-E72D297353CC}">
              <c16:uniqueId val="{00000001-5ACE-894F-BAA9-9371CCD1EF41}"/>
            </c:ext>
          </c:extLst>
        </c:ser>
        <c:dLbls>
          <c:showLegendKey val="0"/>
          <c:showVal val="0"/>
          <c:showCatName val="0"/>
          <c:showSerName val="0"/>
          <c:showPercent val="0"/>
          <c:showBubbleSize val="0"/>
        </c:dLbls>
        <c:gapWidth val="150"/>
        <c:axId val="242848512"/>
        <c:axId val="242850048"/>
      </c:barChart>
      <c:catAx>
        <c:axId val="24284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crossAx val="242850048"/>
        <c:crosses val="autoZero"/>
        <c:auto val="1"/>
        <c:lblAlgn val="ctr"/>
        <c:lblOffset val="100"/>
        <c:noMultiLvlLbl val="0"/>
      </c:catAx>
      <c:valAx>
        <c:axId val="242850048"/>
        <c:scaling>
          <c:orientation val="minMax"/>
        </c:scaling>
        <c:delete val="0"/>
        <c:axPos val="l"/>
        <c:title>
          <c:tx>
            <c:rich>
              <a:bodyPr rot="-5400000" spcFirstLastPara="1" vertOverflow="ellipsis" vert="horz" wrap="square" anchor="ctr" anchorCtr="1"/>
              <a:lstStyle/>
              <a:p>
                <a:pPr>
                  <a:defRPr lang="es-ES" sz="1000" b="0" i="0" u="none" strike="noStrike" kern="1200" baseline="0">
                    <a:solidFill>
                      <a:schemeClr val="tx1">
                        <a:lumMod val="65000"/>
                        <a:lumOff val="35000"/>
                      </a:schemeClr>
                    </a:solidFill>
                    <a:latin typeface="+mn-lt"/>
                    <a:ea typeface="+mn-ea"/>
                    <a:cs typeface="+mn-cs"/>
                  </a:defRPr>
                </a:pPr>
                <a:r>
                  <a:rPr lang="es-CO" sz="2000" b="1" dirty="0">
                    <a:solidFill>
                      <a:sysClr val="windowText" lastClr="000000"/>
                    </a:solidFill>
                  </a:rPr>
                  <a:t>CIFRAS EN MILLONES DE PESOS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600" b="1" i="0" u="none" strike="noStrike" kern="1200" baseline="0">
                <a:solidFill>
                  <a:sysClr val="windowText" lastClr="000000"/>
                </a:solidFill>
                <a:latin typeface="+mn-lt"/>
                <a:ea typeface="+mn-ea"/>
                <a:cs typeface="+mn-cs"/>
              </a:defRPr>
            </a:pPr>
            <a:endParaRPr lang="es-CO"/>
          </a:p>
        </c:txPr>
        <c:crossAx val="2428485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es-ES" sz="1600" b="1" i="0" u="none" strike="noStrike" kern="1200" baseline="0">
                <a:solidFill>
                  <a:sysClr val="windowText" lastClr="000000"/>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3CFAA4-855B-4ED5-A260-D8F685ED99B4}" type="doc">
      <dgm:prSet loTypeId="urn:microsoft.com/office/officeart/2005/8/layout/pList2#1" loCatId="list" qsTypeId="urn:microsoft.com/office/officeart/2005/8/quickstyle/simple1" qsCatId="simple" csTypeId="urn:microsoft.com/office/officeart/2005/8/colors/accent1_2" csCatId="accent1" phldr="1"/>
      <dgm:spPr/>
      <dgm:t>
        <a:bodyPr/>
        <a:lstStyle/>
        <a:p>
          <a:endParaRPr lang="es-CO"/>
        </a:p>
      </dgm:t>
    </dgm:pt>
    <dgm:pt modelId="{B54C7BF8-9789-4855-8B61-0E9E50BA3C0F}">
      <dgm:prSet phldrT="[Texto]" custT="1"/>
      <dgm:spPr/>
      <dgm:t>
        <a:bodyPr/>
        <a:lstStyle/>
        <a:p>
          <a:pPr algn="ctr"/>
          <a:r>
            <a:rPr lang="es-ES" sz="1200" dirty="0">
              <a:latin typeface="Century Gothic" panose="020B0502020202020204" pitchFamily="34" charset="0"/>
            </a:rPr>
            <a:t>Señalización de marcas viales (m2)</a:t>
          </a:r>
        </a:p>
        <a:p>
          <a:pPr algn="just"/>
          <a:r>
            <a:rPr lang="es-ES" sz="1200" dirty="0">
              <a:latin typeface="Century Gothic" panose="020B0502020202020204" pitchFamily="34" charset="0"/>
            </a:rPr>
            <a:t>Total: 23,492 </a:t>
          </a:r>
        </a:p>
        <a:p>
          <a:pPr algn="just"/>
          <a:r>
            <a:rPr lang="es-CO" sz="1200" dirty="0">
              <a:latin typeface="Century Gothic" panose="020B0502020202020204" pitchFamily="34" charset="0"/>
            </a:rPr>
            <a:t>Pintura de pasos peatonales, flechas de sentido vial, zonas de garaje, líneas de pare, prohibidos, zona escolar, resaltos: Resaltos de Nuevo sol, vías aledañas a la Villa Olímpica, carreras 4 y 5 entre calles 13 a 26,  Avenida del Rio entre la carrera 6 y la 3, Comuna Oriente sector Alfonso López, Caimalito, Arabia, Av. 30 de Agosto.</a:t>
          </a:r>
        </a:p>
      </dgm:t>
    </dgm:pt>
    <dgm:pt modelId="{E9788BC5-73B6-4B74-B310-4DD284F99DAD}" type="parTrans" cxnId="{F9874935-65FB-4E33-9AF8-64F0D589858E}">
      <dgm:prSet/>
      <dgm:spPr/>
      <dgm:t>
        <a:bodyPr/>
        <a:lstStyle/>
        <a:p>
          <a:endParaRPr lang="es-CO"/>
        </a:p>
      </dgm:t>
    </dgm:pt>
    <dgm:pt modelId="{FCE27375-B2C6-4DD9-A49D-34EAFE7FBE30}" type="sibTrans" cxnId="{F9874935-65FB-4E33-9AF8-64F0D589858E}">
      <dgm:prSet/>
      <dgm:spPr/>
      <dgm:t>
        <a:bodyPr/>
        <a:lstStyle/>
        <a:p>
          <a:endParaRPr lang="es-CO"/>
        </a:p>
      </dgm:t>
    </dgm:pt>
    <dgm:pt modelId="{6B488F9B-CE83-4BE2-B514-4087E973F28C}">
      <dgm:prSet phldrT="[Texto]" custT="1"/>
      <dgm:spPr/>
      <dgm:t>
        <a:bodyPr/>
        <a:lstStyle/>
        <a:p>
          <a:pPr algn="ctr"/>
          <a:r>
            <a:rPr lang="es-ES" sz="1200" dirty="0">
              <a:latin typeface="Century Gothic" panose="020B0502020202020204" pitchFamily="34" charset="0"/>
            </a:rPr>
            <a:t>Señalización de líneas de carril (m)</a:t>
          </a:r>
        </a:p>
        <a:p>
          <a:pPr algn="l"/>
          <a:r>
            <a:rPr lang="es-ES" sz="1200" dirty="0">
              <a:latin typeface="Century Gothic" panose="020B0502020202020204" pitchFamily="34" charset="0"/>
            </a:rPr>
            <a:t>Total: 62,957 </a:t>
          </a:r>
        </a:p>
        <a:p>
          <a:pPr algn="just"/>
          <a:r>
            <a:rPr lang="es-ES" sz="1200" dirty="0">
              <a:latin typeface="Century Gothic" panose="020B0502020202020204" pitchFamily="34" charset="0"/>
            </a:rPr>
            <a:t>Pintura de líneas de carril, líneas  de eje y de borde de separador: Doble Calzada Belmonte el Tigre, Avenida Juan B. Gutiérrez, Avenida Paralela, Carrera 6 calles 38 a 44, Calle 37 cras 13 a 15, Avenida del Rio entre carrera 6 y Puente Mosquera, calle 14 entre Invico y UTP, Avenida Circunvalar, Vía del Parque Industrial al Pital de Combia, Avenida Juan B. Gutiérrez.</a:t>
          </a:r>
          <a:endParaRPr lang="es-CO" sz="1200" dirty="0">
            <a:latin typeface="Century Gothic" panose="020B0502020202020204" pitchFamily="34" charset="0"/>
          </a:endParaRPr>
        </a:p>
      </dgm:t>
    </dgm:pt>
    <dgm:pt modelId="{4A271FF4-EE49-4B58-BCFB-358D15543992}" type="parTrans" cxnId="{52ADA019-E01E-4185-94DB-6183A8168373}">
      <dgm:prSet/>
      <dgm:spPr/>
      <dgm:t>
        <a:bodyPr/>
        <a:lstStyle/>
        <a:p>
          <a:endParaRPr lang="es-CO"/>
        </a:p>
      </dgm:t>
    </dgm:pt>
    <dgm:pt modelId="{A3959CEF-6ACE-431B-97F4-034269AFEC5F}" type="sibTrans" cxnId="{52ADA019-E01E-4185-94DB-6183A8168373}">
      <dgm:prSet/>
      <dgm:spPr/>
      <dgm:t>
        <a:bodyPr/>
        <a:lstStyle/>
        <a:p>
          <a:endParaRPr lang="es-CO"/>
        </a:p>
      </dgm:t>
    </dgm:pt>
    <dgm:pt modelId="{CBC58D16-F490-4A80-9060-F11FF1DCEC8F}">
      <dgm:prSet phldrT="[Texto]"/>
      <dgm:spPr/>
      <dgm:t>
        <a:bodyPr/>
        <a:lstStyle/>
        <a:p>
          <a:pPr algn="ctr"/>
          <a:r>
            <a:rPr lang="es-ES" dirty="0">
              <a:latin typeface="Century Gothic" panose="020B0502020202020204" pitchFamily="34" charset="0"/>
            </a:rPr>
            <a:t>Señales verticales</a:t>
          </a:r>
        </a:p>
        <a:p>
          <a:pPr algn="l"/>
          <a:r>
            <a:rPr lang="es-ES" dirty="0">
              <a:latin typeface="Century Gothic" panose="020B0502020202020204" pitchFamily="34" charset="0"/>
            </a:rPr>
            <a:t>Total: 98 </a:t>
          </a:r>
        </a:p>
        <a:p>
          <a:pPr algn="just"/>
          <a:r>
            <a:rPr lang="es-ES" dirty="0">
              <a:latin typeface="Century Gothic" panose="020B0502020202020204" pitchFamily="34" charset="0"/>
            </a:rPr>
            <a:t>Refuerzo de señales verticales en el Aeropuerto, puentes Gobernación, Calle 21 sector de la Lorena y Providencia entre otros, contrato 272-2022</a:t>
          </a:r>
          <a:endParaRPr lang="es-CO" dirty="0">
            <a:latin typeface="Century Gothic" panose="020B0502020202020204" pitchFamily="34" charset="0"/>
          </a:endParaRPr>
        </a:p>
      </dgm:t>
    </dgm:pt>
    <dgm:pt modelId="{8D72DCCF-59FA-4623-9401-0261FD5F317E}" type="parTrans" cxnId="{4B602B82-2616-4E0A-8092-B7F4BF0DFEB4}">
      <dgm:prSet/>
      <dgm:spPr/>
      <dgm:t>
        <a:bodyPr/>
        <a:lstStyle/>
        <a:p>
          <a:endParaRPr lang="es-CO"/>
        </a:p>
      </dgm:t>
    </dgm:pt>
    <dgm:pt modelId="{FACF6ACD-F764-484D-8CCD-E48915D360D6}" type="sibTrans" cxnId="{4B602B82-2616-4E0A-8092-B7F4BF0DFEB4}">
      <dgm:prSet/>
      <dgm:spPr/>
      <dgm:t>
        <a:bodyPr/>
        <a:lstStyle/>
        <a:p>
          <a:endParaRPr lang="es-CO"/>
        </a:p>
      </dgm:t>
    </dgm:pt>
    <dgm:pt modelId="{80456D2C-AF55-42C0-8EAD-6F0C56FF1E82}">
      <dgm:prSet phldrT="[Texto]"/>
      <dgm:spPr/>
      <dgm:t>
        <a:bodyPr/>
        <a:lstStyle/>
        <a:p>
          <a:pPr algn="ctr"/>
          <a:r>
            <a:rPr lang="es-ES" dirty="0">
              <a:latin typeface="Century Gothic" panose="020B0502020202020204" pitchFamily="34" charset="0"/>
            </a:rPr>
            <a:t>Hitos y delineadores tubulares</a:t>
          </a:r>
        </a:p>
        <a:p>
          <a:pPr algn="just"/>
          <a:r>
            <a:rPr lang="es-ES" dirty="0" smtClean="0">
              <a:latin typeface="Century Gothic" panose="020B0502020202020204" pitchFamily="34" charset="0"/>
            </a:rPr>
            <a:t>Se </a:t>
          </a:r>
          <a:r>
            <a:rPr lang="es-ES" dirty="0">
              <a:latin typeface="Century Gothic" panose="020B0502020202020204" pitchFamily="34" charset="0"/>
            </a:rPr>
            <a:t>cambiaron los delineadores en mal estado  de la ciclorruta de la Circunvalar, se esta en el proceso de cambiar también los dela carreras 7 y 8.</a:t>
          </a:r>
          <a:endParaRPr lang="es-CO" dirty="0">
            <a:latin typeface="Century Gothic" panose="020B0502020202020204" pitchFamily="34" charset="0"/>
          </a:endParaRPr>
        </a:p>
      </dgm:t>
    </dgm:pt>
    <dgm:pt modelId="{5E61E37A-722F-4479-B1CD-457D4653460B}" type="parTrans" cxnId="{BECE521F-C01B-42C5-B3A5-EC53C1BA6C9C}">
      <dgm:prSet/>
      <dgm:spPr/>
      <dgm:t>
        <a:bodyPr/>
        <a:lstStyle/>
        <a:p>
          <a:endParaRPr lang="es-CO"/>
        </a:p>
      </dgm:t>
    </dgm:pt>
    <dgm:pt modelId="{B2BB6465-89C5-4CCC-8184-F302D64FC3E3}" type="sibTrans" cxnId="{BECE521F-C01B-42C5-B3A5-EC53C1BA6C9C}">
      <dgm:prSet/>
      <dgm:spPr/>
      <dgm:t>
        <a:bodyPr/>
        <a:lstStyle/>
        <a:p>
          <a:endParaRPr lang="es-CO"/>
        </a:p>
      </dgm:t>
    </dgm:pt>
    <dgm:pt modelId="{BA3D9A5F-6023-40F5-9EEA-497183D36DC3}" type="pres">
      <dgm:prSet presAssocID="{CB3CFAA4-855B-4ED5-A260-D8F685ED99B4}" presName="Name0" presStyleCnt="0">
        <dgm:presLayoutVars>
          <dgm:dir/>
          <dgm:resizeHandles val="exact"/>
        </dgm:presLayoutVars>
      </dgm:prSet>
      <dgm:spPr/>
      <dgm:t>
        <a:bodyPr/>
        <a:lstStyle/>
        <a:p>
          <a:endParaRPr lang="es-CO"/>
        </a:p>
      </dgm:t>
    </dgm:pt>
    <dgm:pt modelId="{A6C85F6F-3EDC-4EEE-924A-CDD475ED4ED5}" type="pres">
      <dgm:prSet presAssocID="{CB3CFAA4-855B-4ED5-A260-D8F685ED99B4}" presName="bkgdShp" presStyleLbl="alignAccFollowNode1" presStyleIdx="0" presStyleCnt="1" custLinFactNeighborX="-102"/>
      <dgm:spPr/>
    </dgm:pt>
    <dgm:pt modelId="{8D1A1A76-25A8-4AE1-9F6F-75FA43F29CEE}" type="pres">
      <dgm:prSet presAssocID="{CB3CFAA4-855B-4ED5-A260-D8F685ED99B4}" presName="linComp" presStyleCnt="0"/>
      <dgm:spPr/>
    </dgm:pt>
    <dgm:pt modelId="{0F092986-67DD-41AA-8DAC-76AC6C0FF03E}" type="pres">
      <dgm:prSet presAssocID="{B54C7BF8-9789-4855-8B61-0E9E50BA3C0F}" presName="compNode" presStyleCnt="0"/>
      <dgm:spPr/>
    </dgm:pt>
    <dgm:pt modelId="{44188B70-44FF-4BC0-BB3F-B1703800F5B2}" type="pres">
      <dgm:prSet presAssocID="{B54C7BF8-9789-4855-8B61-0E9E50BA3C0F}" presName="node" presStyleLbl="node1" presStyleIdx="0" presStyleCnt="4">
        <dgm:presLayoutVars>
          <dgm:bulletEnabled val="1"/>
        </dgm:presLayoutVars>
      </dgm:prSet>
      <dgm:spPr/>
      <dgm:t>
        <a:bodyPr/>
        <a:lstStyle/>
        <a:p>
          <a:endParaRPr lang="es-CO"/>
        </a:p>
      </dgm:t>
    </dgm:pt>
    <dgm:pt modelId="{D21B75DC-D255-4444-B85D-53BF7CDC2FEA}" type="pres">
      <dgm:prSet presAssocID="{B54C7BF8-9789-4855-8B61-0E9E50BA3C0F}" presName="invisiNode" presStyleLbl="node1" presStyleIdx="0" presStyleCnt="4"/>
      <dgm:spPr/>
    </dgm:pt>
    <dgm:pt modelId="{B8A1DA4F-2E75-45DC-8CFC-BF6722DCA089}" type="pres">
      <dgm:prSet presAssocID="{B54C7BF8-9789-4855-8B61-0E9E50BA3C0F}" presName="imagNode" presStyleLbl="f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dgm:spPr>
    </dgm:pt>
    <dgm:pt modelId="{2678E9F7-7E47-44BB-96F7-F89620B65031}" type="pres">
      <dgm:prSet presAssocID="{FCE27375-B2C6-4DD9-A49D-34EAFE7FBE30}" presName="sibTrans" presStyleLbl="sibTrans2D1" presStyleIdx="0" presStyleCnt="0"/>
      <dgm:spPr/>
      <dgm:t>
        <a:bodyPr/>
        <a:lstStyle/>
        <a:p>
          <a:endParaRPr lang="es-CO"/>
        </a:p>
      </dgm:t>
    </dgm:pt>
    <dgm:pt modelId="{5874E032-78AD-4884-B6C9-771EBBC00C6E}" type="pres">
      <dgm:prSet presAssocID="{6B488F9B-CE83-4BE2-B514-4087E973F28C}" presName="compNode" presStyleCnt="0"/>
      <dgm:spPr/>
    </dgm:pt>
    <dgm:pt modelId="{E9130FDE-3D08-44D9-A406-50E6B73A5A13}" type="pres">
      <dgm:prSet presAssocID="{6B488F9B-CE83-4BE2-B514-4087E973F28C}" presName="node" presStyleLbl="node1" presStyleIdx="1" presStyleCnt="4" custScaleX="115959">
        <dgm:presLayoutVars>
          <dgm:bulletEnabled val="1"/>
        </dgm:presLayoutVars>
      </dgm:prSet>
      <dgm:spPr/>
      <dgm:t>
        <a:bodyPr/>
        <a:lstStyle/>
        <a:p>
          <a:endParaRPr lang="es-CO"/>
        </a:p>
      </dgm:t>
    </dgm:pt>
    <dgm:pt modelId="{2AF3B82A-9783-49BB-9B14-8056EE699B99}" type="pres">
      <dgm:prSet presAssocID="{6B488F9B-CE83-4BE2-B514-4087E973F28C}" presName="invisiNode" presStyleLbl="node1" presStyleIdx="1" presStyleCnt="4"/>
      <dgm:spPr/>
    </dgm:pt>
    <dgm:pt modelId="{3D64BB15-2541-44D3-BFCE-2E1B73259D09}" type="pres">
      <dgm:prSet presAssocID="{6B488F9B-CE83-4BE2-B514-4087E973F28C}" presName="imagNode" presStyleLbl="f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6000" b="-16000"/>
          </a:stretch>
        </a:blipFill>
      </dgm:spPr>
    </dgm:pt>
    <dgm:pt modelId="{39329B89-E496-437F-A811-139EFACFF5BC}" type="pres">
      <dgm:prSet presAssocID="{A3959CEF-6ACE-431B-97F4-034269AFEC5F}" presName="sibTrans" presStyleLbl="sibTrans2D1" presStyleIdx="0" presStyleCnt="0"/>
      <dgm:spPr/>
      <dgm:t>
        <a:bodyPr/>
        <a:lstStyle/>
        <a:p>
          <a:endParaRPr lang="es-CO"/>
        </a:p>
      </dgm:t>
    </dgm:pt>
    <dgm:pt modelId="{2913FF0C-0A6E-4FB4-AB9A-5B509A06A719}" type="pres">
      <dgm:prSet presAssocID="{CBC58D16-F490-4A80-9060-F11FF1DCEC8F}" presName="compNode" presStyleCnt="0"/>
      <dgm:spPr/>
    </dgm:pt>
    <dgm:pt modelId="{DB33F62A-01B3-4934-8F7B-1528D8327B42}" type="pres">
      <dgm:prSet presAssocID="{CBC58D16-F490-4A80-9060-F11FF1DCEC8F}" presName="node" presStyleLbl="node1" presStyleIdx="2" presStyleCnt="4" custLinFactNeighborY="0">
        <dgm:presLayoutVars>
          <dgm:bulletEnabled val="1"/>
        </dgm:presLayoutVars>
      </dgm:prSet>
      <dgm:spPr/>
      <dgm:t>
        <a:bodyPr/>
        <a:lstStyle/>
        <a:p>
          <a:endParaRPr lang="es-CO"/>
        </a:p>
      </dgm:t>
    </dgm:pt>
    <dgm:pt modelId="{62417B78-832A-4A3E-9340-8049D8819837}" type="pres">
      <dgm:prSet presAssocID="{CBC58D16-F490-4A80-9060-F11FF1DCEC8F}" presName="invisiNode" presStyleLbl="node1" presStyleIdx="2" presStyleCnt="4"/>
      <dgm:spPr/>
    </dgm:pt>
    <dgm:pt modelId="{102D9397-AA3C-4123-AD55-B3DE862EBC82}" type="pres">
      <dgm:prSet presAssocID="{CBC58D16-F490-4A80-9060-F11FF1DCEC8F}" presName="imagNode" presStyleLbl="fgImgPlace1" presStyleIdx="2" presStyleCnt="4"/>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dgm:spPr>
    </dgm:pt>
    <dgm:pt modelId="{1DD8D932-E919-495E-968F-DB2F9B1AAC36}" type="pres">
      <dgm:prSet presAssocID="{FACF6ACD-F764-484D-8CCD-E48915D360D6}" presName="sibTrans" presStyleLbl="sibTrans2D1" presStyleIdx="0" presStyleCnt="0"/>
      <dgm:spPr/>
      <dgm:t>
        <a:bodyPr/>
        <a:lstStyle/>
        <a:p>
          <a:endParaRPr lang="es-CO"/>
        </a:p>
      </dgm:t>
    </dgm:pt>
    <dgm:pt modelId="{2CC1B94F-E8DC-44A7-9DE6-EA5FFBC59B4C}" type="pres">
      <dgm:prSet presAssocID="{80456D2C-AF55-42C0-8EAD-6F0C56FF1E82}" presName="compNode" presStyleCnt="0"/>
      <dgm:spPr/>
    </dgm:pt>
    <dgm:pt modelId="{FB0DDB42-A8CB-4CD9-AF38-4B41E2405922}" type="pres">
      <dgm:prSet presAssocID="{80456D2C-AF55-42C0-8EAD-6F0C56FF1E82}" presName="node" presStyleLbl="node1" presStyleIdx="3" presStyleCnt="4" custLinFactNeighborX="2714">
        <dgm:presLayoutVars>
          <dgm:bulletEnabled val="1"/>
        </dgm:presLayoutVars>
      </dgm:prSet>
      <dgm:spPr/>
      <dgm:t>
        <a:bodyPr/>
        <a:lstStyle/>
        <a:p>
          <a:endParaRPr lang="es-CO"/>
        </a:p>
      </dgm:t>
    </dgm:pt>
    <dgm:pt modelId="{A0FAFDEE-74B6-4C89-BC9F-1CA14A7BAA58}" type="pres">
      <dgm:prSet presAssocID="{80456D2C-AF55-42C0-8EAD-6F0C56FF1E82}" presName="invisiNode" presStyleLbl="node1" presStyleIdx="3" presStyleCnt="4"/>
      <dgm:spPr/>
    </dgm:pt>
    <dgm:pt modelId="{AD37D9A7-8FBA-4426-B755-EC87F3A2335B}" type="pres">
      <dgm:prSet presAssocID="{80456D2C-AF55-42C0-8EAD-6F0C56FF1E82}" presName="imagNode"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32000" r="-32000"/>
          </a:stretch>
        </a:blipFill>
      </dgm:spPr>
    </dgm:pt>
  </dgm:ptLst>
  <dgm:cxnLst>
    <dgm:cxn modelId="{4B602B82-2616-4E0A-8092-B7F4BF0DFEB4}" srcId="{CB3CFAA4-855B-4ED5-A260-D8F685ED99B4}" destId="{CBC58D16-F490-4A80-9060-F11FF1DCEC8F}" srcOrd="2" destOrd="0" parTransId="{8D72DCCF-59FA-4623-9401-0261FD5F317E}" sibTransId="{FACF6ACD-F764-484D-8CCD-E48915D360D6}"/>
    <dgm:cxn modelId="{F9874935-65FB-4E33-9AF8-64F0D589858E}" srcId="{CB3CFAA4-855B-4ED5-A260-D8F685ED99B4}" destId="{B54C7BF8-9789-4855-8B61-0E9E50BA3C0F}" srcOrd="0" destOrd="0" parTransId="{E9788BC5-73B6-4B74-B310-4DD284F99DAD}" sibTransId="{FCE27375-B2C6-4DD9-A49D-34EAFE7FBE30}"/>
    <dgm:cxn modelId="{E580470A-D5A4-4EC2-9894-3B91AD238C0B}" type="presOf" srcId="{6B488F9B-CE83-4BE2-B514-4087E973F28C}" destId="{E9130FDE-3D08-44D9-A406-50E6B73A5A13}" srcOrd="0" destOrd="0" presId="urn:microsoft.com/office/officeart/2005/8/layout/pList2#1"/>
    <dgm:cxn modelId="{E2355EF8-5CD9-4902-9F67-921D7B36D08F}" type="presOf" srcId="{FACF6ACD-F764-484D-8CCD-E48915D360D6}" destId="{1DD8D932-E919-495E-968F-DB2F9B1AAC36}" srcOrd="0" destOrd="0" presId="urn:microsoft.com/office/officeart/2005/8/layout/pList2#1"/>
    <dgm:cxn modelId="{259D4CDC-9DCE-490D-9AC5-23A8F96A0056}" type="presOf" srcId="{FCE27375-B2C6-4DD9-A49D-34EAFE7FBE30}" destId="{2678E9F7-7E47-44BB-96F7-F89620B65031}" srcOrd="0" destOrd="0" presId="urn:microsoft.com/office/officeart/2005/8/layout/pList2#1"/>
    <dgm:cxn modelId="{F4169F08-B75D-42AB-B0A5-508F26FF915C}" type="presOf" srcId="{A3959CEF-6ACE-431B-97F4-034269AFEC5F}" destId="{39329B89-E496-437F-A811-139EFACFF5BC}" srcOrd="0" destOrd="0" presId="urn:microsoft.com/office/officeart/2005/8/layout/pList2#1"/>
    <dgm:cxn modelId="{7D7DF595-29D2-4BB0-9BBC-C467BF769893}" type="presOf" srcId="{B54C7BF8-9789-4855-8B61-0E9E50BA3C0F}" destId="{44188B70-44FF-4BC0-BB3F-B1703800F5B2}" srcOrd="0" destOrd="0" presId="urn:microsoft.com/office/officeart/2005/8/layout/pList2#1"/>
    <dgm:cxn modelId="{C7967355-C857-4044-927A-B5E1325297E4}" type="presOf" srcId="{80456D2C-AF55-42C0-8EAD-6F0C56FF1E82}" destId="{FB0DDB42-A8CB-4CD9-AF38-4B41E2405922}" srcOrd="0" destOrd="0" presId="urn:microsoft.com/office/officeart/2005/8/layout/pList2#1"/>
    <dgm:cxn modelId="{860C1640-7E02-4B10-9B43-4F7767862091}" type="presOf" srcId="{CB3CFAA4-855B-4ED5-A260-D8F685ED99B4}" destId="{BA3D9A5F-6023-40F5-9EEA-497183D36DC3}" srcOrd="0" destOrd="0" presId="urn:microsoft.com/office/officeart/2005/8/layout/pList2#1"/>
    <dgm:cxn modelId="{BECE521F-C01B-42C5-B3A5-EC53C1BA6C9C}" srcId="{CB3CFAA4-855B-4ED5-A260-D8F685ED99B4}" destId="{80456D2C-AF55-42C0-8EAD-6F0C56FF1E82}" srcOrd="3" destOrd="0" parTransId="{5E61E37A-722F-4479-B1CD-457D4653460B}" sibTransId="{B2BB6465-89C5-4CCC-8184-F302D64FC3E3}"/>
    <dgm:cxn modelId="{317DDB17-101B-4636-A51D-36737B808649}" type="presOf" srcId="{CBC58D16-F490-4A80-9060-F11FF1DCEC8F}" destId="{DB33F62A-01B3-4934-8F7B-1528D8327B42}" srcOrd="0" destOrd="0" presId="urn:microsoft.com/office/officeart/2005/8/layout/pList2#1"/>
    <dgm:cxn modelId="{52ADA019-E01E-4185-94DB-6183A8168373}" srcId="{CB3CFAA4-855B-4ED5-A260-D8F685ED99B4}" destId="{6B488F9B-CE83-4BE2-B514-4087E973F28C}" srcOrd="1" destOrd="0" parTransId="{4A271FF4-EE49-4B58-BCFB-358D15543992}" sibTransId="{A3959CEF-6ACE-431B-97F4-034269AFEC5F}"/>
    <dgm:cxn modelId="{F09DDE4B-21B7-44DB-8116-64DEC4294D2D}" type="presParOf" srcId="{BA3D9A5F-6023-40F5-9EEA-497183D36DC3}" destId="{A6C85F6F-3EDC-4EEE-924A-CDD475ED4ED5}" srcOrd="0" destOrd="0" presId="urn:microsoft.com/office/officeart/2005/8/layout/pList2#1"/>
    <dgm:cxn modelId="{4BC09DED-1953-40B3-ADBC-5CA77C263181}" type="presParOf" srcId="{BA3D9A5F-6023-40F5-9EEA-497183D36DC3}" destId="{8D1A1A76-25A8-4AE1-9F6F-75FA43F29CEE}" srcOrd="1" destOrd="0" presId="urn:microsoft.com/office/officeart/2005/8/layout/pList2#1"/>
    <dgm:cxn modelId="{948ED5B5-940D-4CE6-B0FD-AE5F0BF21B11}" type="presParOf" srcId="{8D1A1A76-25A8-4AE1-9F6F-75FA43F29CEE}" destId="{0F092986-67DD-41AA-8DAC-76AC6C0FF03E}" srcOrd="0" destOrd="0" presId="urn:microsoft.com/office/officeart/2005/8/layout/pList2#1"/>
    <dgm:cxn modelId="{39D35CE5-FB51-4F55-8B39-09DF36AA2A5F}" type="presParOf" srcId="{0F092986-67DD-41AA-8DAC-76AC6C0FF03E}" destId="{44188B70-44FF-4BC0-BB3F-B1703800F5B2}" srcOrd="0" destOrd="0" presId="urn:microsoft.com/office/officeart/2005/8/layout/pList2#1"/>
    <dgm:cxn modelId="{EC2D03CC-4344-4CED-81A7-C684289BC0FB}" type="presParOf" srcId="{0F092986-67DD-41AA-8DAC-76AC6C0FF03E}" destId="{D21B75DC-D255-4444-B85D-53BF7CDC2FEA}" srcOrd="1" destOrd="0" presId="urn:microsoft.com/office/officeart/2005/8/layout/pList2#1"/>
    <dgm:cxn modelId="{24AF0652-9674-4107-A7FE-BEC7CD82184A}" type="presParOf" srcId="{0F092986-67DD-41AA-8DAC-76AC6C0FF03E}" destId="{B8A1DA4F-2E75-45DC-8CFC-BF6722DCA089}" srcOrd="2" destOrd="0" presId="urn:microsoft.com/office/officeart/2005/8/layout/pList2#1"/>
    <dgm:cxn modelId="{97CEB018-CC12-4259-A8D8-F116B4B7AAF2}" type="presParOf" srcId="{8D1A1A76-25A8-4AE1-9F6F-75FA43F29CEE}" destId="{2678E9F7-7E47-44BB-96F7-F89620B65031}" srcOrd="1" destOrd="0" presId="urn:microsoft.com/office/officeart/2005/8/layout/pList2#1"/>
    <dgm:cxn modelId="{606592D6-4945-427A-972F-C14439B34545}" type="presParOf" srcId="{8D1A1A76-25A8-4AE1-9F6F-75FA43F29CEE}" destId="{5874E032-78AD-4884-B6C9-771EBBC00C6E}" srcOrd="2" destOrd="0" presId="urn:microsoft.com/office/officeart/2005/8/layout/pList2#1"/>
    <dgm:cxn modelId="{9F21D1B0-0BD2-4B5F-B831-733F64D84172}" type="presParOf" srcId="{5874E032-78AD-4884-B6C9-771EBBC00C6E}" destId="{E9130FDE-3D08-44D9-A406-50E6B73A5A13}" srcOrd="0" destOrd="0" presId="urn:microsoft.com/office/officeart/2005/8/layout/pList2#1"/>
    <dgm:cxn modelId="{0799A99D-947F-488D-B595-88A5DE1EB887}" type="presParOf" srcId="{5874E032-78AD-4884-B6C9-771EBBC00C6E}" destId="{2AF3B82A-9783-49BB-9B14-8056EE699B99}" srcOrd="1" destOrd="0" presId="urn:microsoft.com/office/officeart/2005/8/layout/pList2#1"/>
    <dgm:cxn modelId="{53A43AC6-2F11-43D6-A42E-78B656E43B0F}" type="presParOf" srcId="{5874E032-78AD-4884-B6C9-771EBBC00C6E}" destId="{3D64BB15-2541-44D3-BFCE-2E1B73259D09}" srcOrd="2" destOrd="0" presId="urn:microsoft.com/office/officeart/2005/8/layout/pList2#1"/>
    <dgm:cxn modelId="{6BD43AC9-449E-44C4-A394-4C897D3DD06F}" type="presParOf" srcId="{8D1A1A76-25A8-4AE1-9F6F-75FA43F29CEE}" destId="{39329B89-E496-437F-A811-139EFACFF5BC}" srcOrd="3" destOrd="0" presId="urn:microsoft.com/office/officeart/2005/8/layout/pList2#1"/>
    <dgm:cxn modelId="{084E3C9C-86FB-408B-A8B7-5A99A41C8D86}" type="presParOf" srcId="{8D1A1A76-25A8-4AE1-9F6F-75FA43F29CEE}" destId="{2913FF0C-0A6E-4FB4-AB9A-5B509A06A719}" srcOrd="4" destOrd="0" presId="urn:microsoft.com/office/officeart/2005/8/layout/pList2#1"/>
    <dgm:cxn modelId="{6C61E625-F80D-4F91-8EF0-7AD50744C93A}" type="presParOf" srcId="{2913FF0C-0A6E-4FB4-AB9A-5B509A06A719}" destId="{DB33F62A-01B3-4934-8F7B-1528D8327B42}" srcOrd="0" destOrd="0" presId="urn:microsoft.com/office/officeart/2005/8/layout/pList2#1"/>
    <dgm:cxn modelId="{DB2F3B69-A3E3-413C-A564-F619DCD6DAEB}" type="presParOf" srcId="{2913FF0C-0A6E-4FB4-AB9A-5B509A06A719}" destId="{62417B78-832A-4A3E-9340-8049D8819837}" srcOrd="1" destOrd="0" presId="urn:microsoft.com/office/officeart/2005/8/layout/pList2#1"/>
    <dgm:cxn modelId="{3F2D7AD9-DCE5-4436-98CF-C0739D4890EC}" type="presParOf" srcId="{2913FF0C-0A6E-4FB4-AB9A-5B509A06A719}" destId="{102D9397-AA3C-4123-AD55-B3DE862EBC82}" srcOrd="2" destOrd="0" presId="urn:microsoft.com/office/officeart/2005/8/layout/pList2#1"/>
    <dgm:cxn modelId="{82576B4B-E0B8-4160-95E3-AFA553D7F06B}" type="presParOf" srcId="{8D1A1A76-25A8-4AE1-9F6F-75FA43F29CEE}" destId="{1DD8D932-E919-495E-968F-DB2F9B1AAC36}" srcOrd="5" destOrd="0" presId="urn:microsoft.com/office/officeart/2005/8/layout/pList2#1"/>
    <dgm:cxn modelId="{F9F838FA-C786-4DC4-9EA0-EB902704FFB7}" type="presParOf" srcId="{8D1A1A76-25A8-4AE1-9F6F-75FA43F29CEE}" destId="{2CC1B94F-E8DC-44A7-9DE6-EA5FFBC59B4C}" srcOrd="6" destOrd="0" presId="urn:microsoft.com/office/officeart/2005/8/layout/pList2#1"/>
    <dgm:cxn modelId="{FE206E4E-8FD7-497E-B00D-48AD94874B66}" type="presParOf" srcId="{2CC1B94F-E8DC-44A7-9DE6-EA5FFBC59B4C}" destId="{FB0DDB42-A8CB-4CD9-AF38-4B41E2405922}" srcOrd="0" destOrd="0" presId="urn:microsoft.com/office/officeart/2005/8/layout/pList2#1"/>
    <dgm:cxn modelId="{DCC22231-FC35-4316-B991-2A84EE2EE1F0}" type="presParOf" srcId="{2CC1B94F-E8DC-44A7-9DE6-EA5FFBC59B4C}" destId="{A0FAFDEE-74B6-4C89-BC9F-1CA14A7BAA58}" srcOrd="1" destOrd="0" presId="urn:microsoft.com/office/officeart/2005/8/layout/pList2#1"/>
    <dgm:cxn modelId="{82C6046A-6F51-422E-99FF-4FEE503EEE64}" type="presParOf" srcId="{2CC1B94F-E8DC-44A7-9DE6-EA5FFBC59B4C}" destId="{AD37D9A7-8FBA-4426-B755-EC87F3A2335B}"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CD2FA1-9B53-4701-8E1C-6E22A9BD2BA1}" type="doc">
      <dgm:prSet loTypeId="urn:microsoft.com/office/officeart/2005/8/layout/hProcess3" loCatId="process" qsTypeId="urn:microsoft.com/office/officeart/2005/8/quickstyle/simple1" qsCatId="simple" csTypeId="urn:microsoft.com/office/officeart/2005/8/colors/accent1_2" csCatId="accent1" phldr="1"/>
      <dgm:spPr/>
    </dgm:pt>
    <dgm:pt modelId="{092E2221-7EE6-489D-A303-AE0ED52CDC4E}">
      <dgm:prSet phldrT="[Texto]" custT="1"/>
      <dgm:spPr/>
      <dgm:t>
        <a:bodyPr/>
        <a:lstStyle/>
        <a:p>
          <a:pPr algn="ctr"/>
          <a:r>
            <a:rPr lang="es-MX" sz="1800" b="1" dirty="0" smtClean="0"/>
            <a:t>SIMULADORES  MANEJO DE MOTOCICLETAS VIRTUALES</a:t>
          </a:r>
          <a:endParaRPr lang="es-CO" sz="1800" b="1" dirty="0"/>
        </a:p>
      </dgm:t>
    </dgm:pt>
    <dgm:pt modelId="{6B0F96AB-94A0-40FD-97CA-C374CDA52B7F}" type="parTrans" cxnId="{57C4F926-7151-40A7-8C46-A4310FCAB22E}">
      <dgm:prSet/>
      <dgm:spPr/>
      <dgm:t>
        <a:bodyPr/>
        <a:lstStyle/>
        <a:p>
          <a:endParaRPr lang="es-CO"/>
        </a:p>
      </dgm:t>
    </dgm:pt>
    <dgm:pt modelId="{8D504CAB-FE7E-4AB3-A98F-FF1527637BB8}" type="sibTrans" cxnId="{57C4F926-7151-40A7-8C46-A4310FCAB22E}">
      <dgm:prSet/>
      <dgm:spPr/>
      <dgm:t>
        <a:bodyPr/>
        <a:lstStyle/>
        <a:p>
          <a:endParaRPr lang="es-CO"/>
        </a:p>
      </dgm:t>
    </dgm:pt>
    <dgm:pt modelId="{B79764C8-F9C0-4540-8E1C-709D0B3FEBE7}" type="pres">
      <dgm:prSet presAssocID="{20CD2FA1-9B53-4701-8E1C-6E22A9BD2BA1}" presName="Name0" presStyleCnt="0">
        <dgm:presLayoutVars>
          <dgm:dir/>
          <dgm:animLvl val="lvl"/>
          <dgm:resizeHandles val="exact"/>
        </dgm:presLayoutVars>
      </dgm:prSet>
      <dgm:spPr/>
    </dgm:pt>
    <dgm:pt modelId="{7DC538F1-F341-418E-95DD-4183A9DDA7E1}" type="pres">
      <dgm:prSet presAssocID="{20CD2FA1-9B53-4701-8E1C-6E22A9BD2BA1}" presName="dummy" presStyleCnt="0"/>
      <dgm:spPr/>
    </dgm:pt>
    <dgm:pt modelId="{1E8FEC25-9D75-41E5-9073-FA7547B52612}" type="pres">
      <dgm:prSet presAssocID="{20CD2FA1-9B53-4701-8E1C-6E22A9BD2BA1}" presName="linH" presStyleCnt="0"/>
      <dgm:spPr/>
    </dgm:pt>
    <dgm:pt modelId="{212AF427-583A-408B-BDDD-8554919E4358}" type="pres">
      <dgm:prSet presAssocID="{20CD2FA1-9B53-4701-8E1C-6E22A9BD2BA1}" presName="padding1" presStyleCnt="0"/>
      <dgm:spPr/>
    </dgm:pt>
    <dgm:pt modelId="{3FF84596-5E87-4C3D-B1FC-90B9E3DD5914}" type="pres">
      <dgm:prSet presAssocID="{092E2221-7EE6-489D-A303-AE0ED52CDC4E}" presName="linV" presStyleCnt="0"/>
      <dgm:spPr/>
    </dgm:pt>
    <dgm:pt modelId="{57E81DD3-9BC5-495D-B234-3541AF998A01}" type="pres">
      <dgm:prSet presAssocID="{092E2221-7EE6-489D-A303-AE0ED52CDC4E}" presName="spVertical1" presStyleCnt="0"/>
      <dgm:spPr/>
    </dgm:pt>
    <dgm:pt modelId="{FB7CAB2C-12D5-43A0-AC3B-E8E38B97BDC4}" type="pres">
      <dgm:prSet presAssocID="{092E2221-7EE6-489D-A303-AE0ED52CDC4E}" presName="parTx" presStyleLbl="revTx" presStyleIdx="0" presStyleCnt="1" custScaleX="119611" custScaleY="111715" custLinFactNeighborX="279" custLinFactNeighborY="-78183">
        <dgm:presLayoutVars>
          <dgm:chMax val="0"/>
          <dgm:chPref val="0"/>
          <dgm:bulletEnabled val="1"/>
        </dgm:presLayoutVars>
      </dgm:prSet>
      <dgm:spPr/>
      <dgm:t>
        <a:bodyPr/>
        <a:lstStyle/>
        <a:p>
          <a:endParaRPr lang="es-CO"/>
        </a:p>
      </dgm:t>
    </dgm:pt>
    <dgm:pt modelId="{A5539F17-159D-42F0-BC4C-18FE48E4E095}" type="pres">
      <dgm:prSet presAssocID="{092E2221-7EE6-489D-A303-AE0ED52CDC4E}" presName="spVertical2" presStyleCnt="0"/>
      <dgm:spPr/>
    </dgm:pt>
    <dgm:pt modelId="{CA59721C-CBE6-402D-B297-A390B0546397}" type="pres">
      <dgm:prSet presAssocID="{092E2221-7EE6-489D-A303-AE0ED52CDC4E}" presName="spVertical3" presStyleCnt="0"/>
      <dgm:spPr/>
    </dgm:pt>
    <dgm:pt modelId="{F307EC4E-CAAD-4381-9D5B-2F96044631EA}" type="pres">
      <dgm:prSet presAssocID="{20CD2FA1-9B53-4701-8E1C-6E22A9BD2BA1}" presName="padding2" presStyleCnt="0"/>
      <dgm:spPr/>
    </dgm:pt>
    <dgm:pt modelId="{5528442E-A00E-4EFE-82AB-31D77C8DD0F4}" type="pres">
      <dgm:prSet presAssocID="{20CD2FA1-9B53-4701-8E1C-6E22A9BD2BA1}" presName="negArrow" presStyleCnt="0"/>
      <dgm:spPr/>
    </dgm:pt>
    <dgm:pt modelId="{9894957D-CFE8-4D89-A596-35E29D1D87BF}" type="pres">
      <dgm:prSet presAssocID="{20CD2FA1-9B53-4701-8E1C-6E22A9BD2BA1}" presName="backgroundArrow" presStyleLbl="node1" presStyleIdx="0" presStyleCnt="1" custLinFactNeighborY="798"/>
      <dgm:spPr>
        <a:prstGeom prst="downArrowCallout">
          <a:avLst/>
        </a:prstGeom>
        <a:solidFill>
          <a:schemeClr val="accent5">
            <a:lumMod val="40000"/>
            <a:lumOff val="60000"/>
          </a:schemeClr>
        </a:solidFill>
        <a:ln>
          <a:solidFill>
            <a:srgbClr val="FF0000"/>
          </a:solidFill>
        </a:ln>
      </dgm:spPr>
    </dgm:pt>
  </dgm:ptLst>
  <dgm:cxnLst>
    <dgm:cxn modelId="{91440D6A-E41C-46F9-B121-DEE6815F65B1}" type="presOf" srcId="{20CD2FA1-9B53-4701-8E1C-6E22A9BD2BA1}" destId="{B79764C8-F9C0-4540-8E1C-709D0B3FEBE7}" srcOrd="0" destOrd="0" presId="urn:microsoft.com/office/officeart/2005/8/layout/hProcess3"/>
    <dgm:cxn modelId="{57C4F926-7151-40A7-8C46-A4310FCAB22E}" srcId="{20CD2FA1-9B53-4701-8E1C-6E22A9BD2BA1}" destId="{092E2221-7EE6-489D-A303-AE0ED52CDC4E}" srcOrd="0" destOrd="0" parTransId="{6B0F96AB-94A0-40FD-97CA-C374CDA52B7F}" sibTransId="{8D504CAB-FE7E-4AB3-A98F-FF1527637BB8}"/>
    <dgm:cxn modelId="{5B170334-1C0D-4374-B53E-811BB374CD04}" type="presOf" srcId="{092E2221-7EE6-489D-A303-AE0ED52CDC4E}" destId="{FB7CAB2C-12D5-43A0-AC3B-E8E38B97BDC4}" srcOrd="0" destOrd="0" presId="urn:microsoft.com/office/officeart/2005/8/layout/hProcess3"/>
    <dgm:cxn modelId="{128774F1-A250-43C2-8E27-F5CDEFA39D7B}" type="presParOf" srcId="{B79764C8-F9C0-4540-8E1C-709D0B3FEBE7}" destId="{7DC538F1-F341-418E-95DD-4183A9DDA7E1}" srcOrd="0" destOrd="0" presId="urn:microsoft.com/office/officeart/2005/8/layout/hProcess3"/>
    <dgm:cxn modelId="{84635E16-C01F-475C-A7AD-3D0AB3CE4C55}" type="presParOf" srcId="{B79764C8-F9C0-4540-8E1C-709D0B3FEBE7}" destId="{1E8FEC25-9D75-41E5-9073-FA7547B52612}" srcOrd="1" destOrd="0" presId="urn:microsoft.com/office/officeart/2005/8/layout/hProcess3"/>
    <dgm:cxn modelId="{9C59B30F-4E13-4E51-A361-86A478CDFE55}" type="presParOf" srcId="{1E8FEC25-9D75-41E5-9073-FA7547B52612}" destId="{212AF427-583A-408B-BDDD-8554919E4358}" srcOrd="0" destOrd="0" presId="urn:microsoft.com/office/officeart/2005/8/layout/hProcess3"/>
    <dgm:cxn modelId="{25C69FE9-12DC-4AC1-B86F-28E78476647E}" type="presParOf" srcId="{1E8FEC25-9D75-41E5-9073-FA7547B52612}" destId="{3FF84596-5E87-4C3D-B1FC-90B9E3DD5914}" srcOrd="1" destOrd="0" presId="urn:microsoft.com/office/officeart/2005/8/layout/hProcess3"/>
    <dgm:cxn modelId="{D8683526-9D76-4C25-A3D0-1472EDC1E841}" type="presParOf" srcId="{3FF84596-5E87-4C3D-B1FC-90B9E3DD5914}" destId="{57E81DD3-9BC5-495D-B234-3541AF998A01}" srcOrd="0" destOrd="0" presId="urn:microsoft.com/office/officeart/2005/8/layout/hProcess3"/>
    <dgm:cxn modelId="{81024DE9-A97D-4597-9C0F-CB3E153D3D09}" type="presParOf" srcId="{3FF84596-5E87-4C3D-B1FC-90B9E3DD5914}" destId="{FB7CAB2C-12D5-43A0-AC3B-E8E38B97BDC4}" srcOrd="1" destOrd="0" presId="urn:microsoft.com/office/officeart/2005/8/layout/hProcess3"/>
    <dgm:cxn modelId="{E7E97992-EC21-4140-9AA3-CC1649E5F48E}" type="presParOf" srcId="{3FF84596-5E87-4C3D-B1FC-90B9E3DD5914}" destId="{A5539F17-159D-42F0-BC4C-18FE48E4E095}" srcOrd="2" destOrd="0" presId="urn:microsoft.com/office/officeart/2005/8/layout/hProcess3"/>
    <dgm:cxn modelId="{3498D80C-A893-40EC-AA44-AE84EAB8A43E}" type="presParOf" srcId="{3FF84596-5E87-4C3D-B1FC-90B9E3DD5914}" destId="{CA59721C-CBE6-402D-B297-A390B0546397}" srcOrd="3" destOrd="0" presId="urn:microsoft.com/office/officeart/2005/8/layout/hProcess3"/>
    <dgm:cxn modelId="{01813C94-43F4-43A6-81D7-6888A1F476AF}" type="presParOf" srcId="{1E8FEC25-9D75-41E5-9073-FA7547B52612}" destId="{F307EC4E-CAAD-4381-9D5B-2F96044631EA}" srcOrd="2" destOrd="0" presId="urn:microsoft.com/office/officeart/2005/8/layout/hProcess3"/>
    <dgm:cxn modelId="{4BDD0D5A-6C4B-4D9B-B409-9AEB19521858}" type="presParOf" srcId="{1E8FEC25-9D75-41E5-9073-FA7547B52612}" destId="{5528442E-A00E-4EFE-82AB-31D77C8DD0F4}" srcOrd="3" destOrd="0" presId="urn:microsoft.com/office/officeart/2005/8/layout/hProcess3"/>
    <dgm:cxn modelId="{675BFE1B-67E6-43BA-B02F-04A882ADD422}" type="presParOf" srcId="{1E8FEC25-9D75-41E5-9073-FA7547B52612}" destId="{9894957D-CFE8-4D89-A596-35E29D1D87BF}" srcOrd="4" destOrd="0" presId="urn:microsoft.com/office/officeart/2005/8/layout/h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CD2FA1-9B53-4701-8E1C-6E22A9BD2BA1}" type="doc">
      <dgm:prSet loTypeId="urn:microsoft.com/office/officeart/2005/8/layout/hProcess3" loCatId="process" qsTypeId="urn:microsoft.com/office/officeart/2005/8/quickstyle/simple1" qsCatId="simple" csTypeId="urn:microsoft.com/office/officeart/2005/8/colors/accent1_2" csCatId="accent1" phldr="1"/>
      <dgm:spPr/>
    </dgm:pt>
    <dgm:pt modelId="{092E2221-7EE6-489D-A303-AE0ED52CDC4E}">
      <dgm:prSet phldrT="[Texto]" custT="1"/>
      <dgm:spPr/>
      <dgm:t>
        <a:bodyPr/>
        <a:lstStyle/>
        <a:p>
          <a:pPr algn="ctr"/>
          <a:r>
            <a:rPr lang="es-MX" sz="1800" b="1" dirty="0" smtClean="0"/>
            <a:t>SIMULADORES  DE EMBRIAGUEZ VIRTUALES</a:t>
          </a:r>
          <a:endParaRPr lang="es-CO" sz="1800" b="1" dirty="0"/>
        </a:p>
      </dgm:t>
    </dgm:pt>
    <dgm:pt modelId="{6B0F96AB-94A0-40FD-97CA-C374CDA52B7F}" type="parTrans" cxnId="{57C4F926-7151-40A7-8C46-A4310FCAB22E}">
      <dgm:prSet/>
      <dgm:spPr/>
      <dgm:t>
        <a:bodyPr/>
        <a:lstStyle/>
        <a:p>
          <a:endParaRPr lang="es-CO"/>
        </a:p>
      </dgm:t>
    </dgm:pt>
    <dgm:pt modelId="{8D504CAB-FE7E-4AB3-A98F-FF1527637BB8}" type="sibTrans" cxnId="{57C4F926-7151-40A7-8C46-A4310FCAB22E}">
      <dgm:prSet/>
      <dgm:spPr/>
      <dgm:t>
        <a:bodyPr/>
        <a:lstStyle/>
        <a:p>
          <a:endParaRPr lang="es-CO"/>
        </a:p>
      </dgm:t>
    </dgm:pt>
    <dgm:pt modelId="{B79764C8-F9C0-4540-8E1C-709D0B3FEBE7}" type="pres">
      <dgm:prSet presAssocID="{20CD2FA1-9B53-4701-8E1C-6E22A9BD2BA1}" presName="Name0" presStyleCnt="0">
        <dgm:presLayoutVars>
          <dgm:dir/>
          <dgm:animLvl val="lvl"/>
          <dgm:resizeHandles val="exact"/>
        </dgm:presLayoutVars>
      </dgm:prSet>
      <dgm:spPr/>
    </dgm:pt>
    <dgm:pt modelId="{7DC538F1-F341-418E-95DD-4183A9DDA7E1}" type="pres">
      <dgm:prSet presAssocID="{20CD2FA1-9B53-4701-8E1C-6E22A9BD2BA1}" presName="dummy" presStyleCnt="0"/>
      <dgm:spPr/>
    </dgm:pt>
    <dgm:pt modelId="{1E8FEC25-9D75-41E5-9073-FA7547B52612}" type="pres">
      <dgm:prSet presAssocID="{20CD2FA1-9B53-4701-8E1C-6E22A9BD2BA1}" presName="linH" presStyleCnt="0"/>
      <dgm:spPr/>
    </dgm:pt>
    <dgm:pt modelId="{212AF427-583A-408B-BDDD-8554919E4358}" type="pres">
      <dgm:prSet presAssocID="{20CD2FA1-9B53-4701-8E1C-6E22A9BD2BA1}" presName="padding1" presStyleCnt="0"/>
      <dgm:spPr/>
    </dgm:pt>
    <dgm:pt modelId="{3FF84596-5E87-4C3D-B1FC-90B9E3DD5914}" type="pres">
      <dgm:prSet presAssocID="{092E2221-7EE6-489D-A303-AE0ED52CDC4E}" presName="linV" presStyleCnt="0"/>
      <dgm:spPr/>
    </dgm:pt>
    <dgm:pt modelId="{57E81DD3-9BC5-495D-B234-3541AF998A01}" type="pres">
      <dgm:prSet presAssocID="{092E2221-7EE6-489D-A303-AE0ED52CDC4E}" presName="spVertical1" presStyleCnt="0"/>
      <dgm:spPr/>
    </dgm:pt>
    <dgm:pt modelId="{FB7CAB2C-12D5-43A0-AC3B-E8E38B97BDC4}" type="pres">
      <dgm:prSet presAssocID="{092E2221-7EE6-489D-A303-AE0ED52CDC4E}" presName="parTx" presStyleLbl="revTx" presStyleIdx="0" presStyleCnt="1" custScaleX="108220" custLinFactNeighborX="279" custLinFactNeighborY="-78183">
        <dgm:presLayoutVars>
          <dgm:chMax val="0"/>
          <dgm:chPref val="0"/>
          <dgm:bulletEnabled val="1"/>
        </dgm:presLayoutVars>
      </dgm:prSet>
      <dgm:spPr/>
      <dgm:t>
        <a:bodyPr/>
        <a:lstStyle/>
        <a:p>
          <a:endParaRPr lang="es-CO"/>
        </a:p>
      </dgm:t>
    </dgm:pt>
    <dgm:pt modelId="{A5539F17-159D-42F0-BC4C-18FE48E4E095}" type="pres">
      <dgm:prSet presAssocID="{092E2221-7EE6-489D-A303-AE0ED52CDC4E}" presName="spVertical2" presStyleCnt="0"/>
      <dgm:spPr/>
    </dgm:pt>
    <dgm:pt modelId="{CA59721C-CBE6-402D-B297-A390B0546397}" type="pres">
      <dgm:prSet presAssocID="{092E2221-7EE6-489D-A303-AE0ED52CDC4E}" presName="spVertical3" presStyleCnt="0"/>
      <dgm:spPr/>
    </dgm:pt>
    <dgm:pt modelId="{F307EC4E-CAAD-4381-9D5B-2F96044631EA}" type="pres">
      <dgm:prSet presAssocID="{20CD2FA1-9B53-4701-8E1C-6E22A9BD2BA1}" presName="padding2" presStyleCnt="0"/>
      <dgm:spPr/>
    </dgm:pt>
    <dgm:pt modelId="{5528442E-A00E-4EFE-82AB-31D77C8DD0F4}" type="pres">
      <dgm:prSet presAssocID="{20CD2FA1-9B53-4701-8E1C-6E22A9BD2BA1}" presName="negArrow" presStyleCnt="0"/>
      <dgm:spPr/>
    </dgm:pt>
    <dgm:pt modelId="{9894957D-CFE8-4D89-A596-35E29D1D87BF}" type="pres">
      <dgm:prSet presAssocID="{20CD2FA1-9B53-4701-8E1C-6E22A9BD2BA1}" presName="backgroundArrow" presStyleLbl="node1" presStyleIdx="0" presStyleCnt="1" custLinFactNeighborY="798"/>
      <dgm:spPr>
        <a:prstGeom prst="downArrowCallout">
          <a:avLst/>
        </a:prstGeom>
        <a:solidFill>
          <a:schemeClr val="accent5">
            <a:lumMod val="40000"/>
            <a:lumOff val="60000"/>
          </a:schemeClr>
        </a:solidFill>
        <a:ln>
          <a:solidFill>
            <a:srgbClr val="FF0000"/>
          </a:solidFill>
        </a:ln>
      </dgm:spPr>
    </dgm:pt>
  </dgm:ptLst>
  <dgm:cxnLst>
    <dgm:cxn modelId="{57C4F926-7151-40A7-8C46-A4310FCAB22E}" srcId="{20CD2FA1-9B53-4701-8E1C-6E22A9BD2BA1}" destId="{092E2221-7EE6-489D-A303-AE0ED52CDC4E}" srcOrd="0" destOrd="0" parTransId="{6B0F96AB-94A0-40FD-97CA-C374CDA52B7F}" sibTransId="{8D504CAB-FE7E-4AB3-A98F-FF1527637BB8}"/>
    <dgm:cxn modelId="{2671E173-594C-4A18-A8F3-814A66B62EA3}" type="presOf" srcId="{20CD2FA1-9B53-4701-8E1C-6E22A9BD2BA1}" destId="{B79764C8-F9C0-4540-8E1C-709D0B3FEBE7}" srcOrd="0" destOrd="0" presId="urn:microsoft.com/office/officeart/2005/8/layout/hProcess3"/>
    <dgm:cxn modelId="{313A82BE-0230-49E0-A6AE-C244DB28CCA9}" type="presOf" srcId="{092E2221-7EE6-489D-A303-AE0ED52CDC4E}" destId="{FB7CAB2C-12D5-43A0-AC3B-E8E38B97BDC4}" srcOrd="0" destOrd="0" presId="urn:microsoft.com/office/officeart/2005/8/layout/hProcess3"/>
    <dgm:cxn modelId="{0EEC9A25-CE06-45AB-8260-95684062D898}" type="presParOf" srcId="{B79764C8-F9C0-4540-8E1C-709D0B3FEBE7}" destId="{7DC538F1-F341-418E-95DD-4183A9DDA7E1}" srcOrd="0" destOrd="0" presId="urn:microsoft.com/office/officeart/2005/8/layout/hProcess3"/>
    <dgm:cxn modelId="{35D99B4C-4E86-445D-9BB1-A5BB371E0BE3}" type="presParOf" srcId="{B79764C8-F9C0-4540-8E1C-709D0B3FEBE7}" destId="{1E8FEC25-9D75-41E5-9073-FA7547B52612}" srcOrd="1" destOrd="0" presId="urn:microsoft.com/office/officeart/2005/8/layout/hProcess3"/>
    <dgm:cxn modelId="{4AF47F40-F07E-4B5E-B6F8-28BAC17F231E}" type="presParOf" srcId="{1E8FEC25-9D75-41E5-9073-FA7547B52612}" destId="{212AF427-583A-408B-BDDD-8554919E4358}" srcOrd="0" destOrd="0" presId="urn:microsoft.com/office/officeart/2005/8/layout/hProcess3"/>
    <dgm:cxn modelId="{CC56C120-0FBF-4EA0-B6BF-8184098DEDDC}" type="presParOf" srcId="{1E8FEC25-9D75-41E5-9073-FA7547B52612}" destId="{3FF84596-5E87-4C3D-B1FC-90B9E3DD5914}" srcOrd="1" destOrd="0" presId="urn:microsoft.com/office/officeart/2005/8/layout/hProcess3"/>
    <dgm:cxn modelId="{41539575-CF06-4ED9-ADFF-BE7E4012E502}" type="presParOf" srcId="{3FF84596-5E87-4C3D-B1FC-90B9E3DD5914}" destId="{57E81DD3-9BC5-495D-B234-3541AF998A01}" srcOrd="0" destOrd="0" presId="urn:microsoft.com/office/officeart/2005/8/layout/hProcess3"/>
    <dgm:cxn modelId="{09E319A5-F69C-4425-B0BD-7AA89F95C91B}" type="presParOf" srcId="{3FF84596-5E87-4C3D-B1FC-90B9E3DD5914}" destId="{FB7CAB2C-12D5-43A0-AC3B-E8E38B97BDC4}" srcOrd="1" destOrd="0" presId="urn:microsoft.com/office/officeart/2005/8/layout/hProcess3"/>
    <dgm:cxn modelId="{0E387D5B-5509-4469-8C1D-487FE2CD6BAE}" type="presParOf" srcId="{3FF84596-5E87-4C3D-B1FC-90B9E3DD5914}" destId="{A5539F17-159D-42F0-BC4C-18FE48E4E095}" srcOrd="2" destOrd="0" presId="urn:microsoft.com/office/officeart/2005/8/layout/hProcess3"/>
    <dgm:cxn modelId="{AE06F649-BC06-4AC2-B635-0BFEDC32E90E}" type="presParOf" srcId="{3FF84596-5E87-4C3D-B1FC-90B9E3DD5914}" destId="{CA59721C-CBE6-402D-B297-A390B0546397}" srcOrd="3" destOrd="0" presId="urn:microsoft.com/office/officeart/2005/8/layout/hProcess3"/>
    <dgm:cxn modelId="{74B200E9-0778-45A7-82CE-83ACDF19C885}" type="presParOf" srcId="{1E8FEC25-9D75-41E5-9073-FA7547B52612}" destId="{F307EC4E-CAAD-4381-9D5B-2F96044631EA}" srcOrd="2" destOrd="0" presId="urn:microsoft.com/office/officeart/2005/8/layout/hProcess3"/>
    <dgm:cxn modelId="{078F21C2-9241-4283-A44D-D3CA8F4C5FCF}" type="presParOf" srcId="{1E8FEC25-9D75-41E5-9073-FA7547B52612}" destId="{5528442E-A00E-4EFE-82AB-31D77C8DD0F4}" srcOrd="3" destOrd="0" presId="urn:microsoft.com/office/officeart/2005/8/layout/hProcess3"/>
    <dgm:cxn modelId="{6B168506-3D2A-4997-9C07-5B26C9266C25}" type="presParOf" srcId="{1E8FEC25-9D75-41E5-9073-FA7547B52612}" destId="{9894957D-CFE8-4D89-A596-35E29D1D87BF}" srcOrd="4" destOrd="0" presId="urn:microsoft.com/office/officeart/2005/8/layout/hProcess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1F09E0-5C27-4EB1-B454-F7E1799358EC}"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lang="es-CO"/>
        </a:p>
      </dgm:t>
    </dgm:pt>
    <dgm:pt modelId="{5BED84E9-AA22-4CA6-8816-BC7D1123D2FD}">
      <dgm:prSet phldrT="[Texto]"/>
      <dgm:spPr/>
      <dgm:t>
        <a:bodyPr/>
        <a:lstStyle/>
        <a:p>
          <a:r>
            <a:rPr lang="es-CO" dirty="0" smtClean="0"/>
            <a:t>Semaforización</a:t>
          </a:r>
          <a:endParaRPr lang="es-CO" dirty="0"/>
        </a:p>
      </dgm:t>
    </dgm:pt>
    <dgm:pt modelId="{D85B15F9-EFC0-47FF-9082-D74AB799F93C}" type="parTrans" cxnId="{36B02A44-F222-40EE-95AD-174660FECD0D}">
      <dgm:prSet/>
      <dgm:spPr/>
      <dgm:t>
        <a:bodyPr/>
        <a:lstStyle/>
        <a:p>
          <a:endParaRPr lang="es-CO"/>
        </a:p>
      </dgm:t>
    </dgm:pt>
    <dgm:pt modelId="{41DD62FE-82A1-4448-A0D7-C07779E76F26}" type="sibTrans" cxnId="{36B02A44-F222-40EE-95AD-174660FECD0D}">
      <dgm:prSet/>
      <dgm:spPr/>
      <dgm:t>
        <a:bodyPr/>
        <a:lstStyle/>
        <a:p>
          <a:endParaRPr lang="es-CO"/>
        </a:p>
      </dgm:t>
    </dgm:pt>
    <dgm:pt modelId="{0E042815-E174-402D-90FD-6DA832CCB517}">
      <dgm:prSet phldrT="[Texto]"/>
      <dgm:spPr/>
      <dgm:t>
        <a:bodyPr/>
        <a:lstStyle/>
        <a:p>
          <a:pPr algn="just"/>
          <a:r>
            <a:rPr lang="es-ES" dirty="0" smtClean="0"/>
            <a:t>Implementación, administración, soporte y operación de la plataforma tecnológica del centro de control y gestión de tráfico (CCGT) y mantenimiento de los controladores de tráfico interconectados a la plataforma para dar cumplimiento a las actividades de misionales del IMP</a:t>
          </a:r>
          <a:endParaRPr lang="es-CO" dirty="0"/>
        </a:p>
      </dgm:t>
    </dgm:pt>
    <dgm:pt modelId="{FC5341BA-1668-4551-AE84-B706DD80988F}" type="parTrans" cxnId="{204F7193-3D24-4DA7-8607-CA6FDC32849A}">
      <dgm:prSet/>
      <dgm:spPr/>
      <dgm:t>
        <a:bodyPr/>
        <a:lstStyle/>
        <a:p>
          <a:endParaRPr lang="es-CO"/>
        </a:p>
      </dgm:t>
    </dgm:pt>
    <dgm:pt modelId="{BEC4854D-6F43-4A3C-A839-1E00B9BBBC86}" type="sibTrans" cxnId="{204F7193-3D24-4DA7-8607-CA6FDC32849A}">
      <dgm:prSet/>
      <dgm:spPr/>
      <dgm:t>
        <a:bodyPr/>
        <a:lstStyle/>
        <a:p>
          <a:endParaRPr lang="es-CO"/>
        </a:p>
      </dgm:t>
    </dgm:pt>
    <dgm:pt modelId="{9E2FD777-9745-410E-BC12-615E7B621944}">
      <dgm:prSet phldrT="[Texto]"/>
      <dgm:spPr/>
      <dgm:t>
        <a:bodyPr/>
        <a:lstStyle/>
        <a:p>
          <a:pPr algn="l"/>
          <a:r>
            <a:rPr lang="es-ES" dirty="0" smtClean="0"/>
            <a:t> </a:t>
          </a:r>
          <a:r>
            <a:rPr lang="es-ES" b="1" dirty="0" smtClean="0"/>
            <a:t>22 </a:t>
          </a:r>
          <a:r>
            <a:rPr lang="es-ES" dirty="0" smtClean="0"/>
            <a:t>Mantenimientos, reparaciones de daños y hurto de cableado en intersecciones semafórizadas del municipio</a:t>
          </a:r>
          <a:endParaRPr lang="es-CO" dirty="0"/>
        </a:p>
      </dgm:t>
    </dgm:pt>
    <dgm:pt modelId="{81900F1B-27F6-4D10-A62A-B2741CB41E1D}" type="parTrans" cxnId="{6BD67781-2DFA-4E84-9A66-606874E1FDC9}">
      <dgm:prSet/>
      <dgm:spPr/>
      <dgm:t>
        <a:bodyPr/>
        <a:lstStyle/>
        <a:p>
          <a:endParaRPr lang="es-CO"/>
        </a:p>
      </dgm:t>
    </dgm:pt>
    <dgm:pt modelId="{0DED9C39-9FBC-444B-BC94-4477AD867B62}" type="sibTrans" cxnId="{6BD67781-2DFA-4E84-9A66-606874E1FDC9}">
      <dgm:prSet/>
      <dgm:spPr/>
      <dgm:t>
        <a:bodyPr/>
        <a:lstStyle/>
        <a:p>
          <a:endParaRPr lang="es-CO"/>
        </a:p>
      </dgm:t>
    </dgm:pt>
    <dgm:pt modelId="{426BE544-CB2A-4B0A-A027-B562FF5FAE1F}">
      <dgm:prSet phldrT="[Texto]"/>
      <dgm:spPr/>
      <dgm:t>
        <a:bodyPr/>
        <a:lstStyle/>
        <a:p>
          <a:pPr algn="l"/>
          <a:r>
            <a:rPr lang="es-CO" b="1" dirty="0" smtClean="0"/>
            <a:t>90 </a:t>
          </a:r>
          <a:r>
            <a:rPr lang="es-CO" dirty="0" smtClean="0"/>
            <a:t>Cambios de bombillos de semáforos </a:t>
          </a:r>
          <a:endParaRPr lang="es-CO" dirty="0"/>
        </a:p>
      </dgm:t>
    </dgm:pt>
    <dgm:pt modelId="{D3FC057D-96A1-4D48-8D48-AEF5583511F0}" type="parTrans" cxnId="{CD766800-6E17-426F-893E-9EF43BC85C0A}">
      <dgm:prSet/>
      <dgm:spPr/>
      <dgm:t>
        <a:bodyPr/>
        <a:lstStyle/>
        <a:p>
          <a:endParaRPr lang="es-CO"/>
        </a:p>
      </dgm:t>
    </dgm:pt>
    <dgm:pt modelId="{D8E43FA0-2496-4B02-97AF-8C80C5C3EB90}" type="sibTrans" cxnId="{CD766800-6E17-426F-893E-9EF43BC85C0A}">
      <dgm:prSet/>
      <dgm:spPr/>
      <dgm:t>
        <a:bodyPr/>
        <a:lstStyle/>
        <a:p>
          <a:endParaRPr lang="es-CO"/>
        </a:p>
      </dgm:t>
    </dgm:pt>
    <dgm:pt modelId="{6189446B-5EF0-42EE-8B34-BEF5F2ECA7FE}" type="pres">
      <dgm:prSet presAssocID="{FD1F09E0-5C27-4EB1-B454-F7E1799358EC}" presName="linearFlow" presStyleCnt="0">
        <dgm:presLayoutVars>
          <dgm:dir/>
          <dgm:animLvl val="lvl"/>
          <dgm:resizeHandles val="exact"/>
        </dgm:presLayoutVars>
      </dgm:prSet>
      <dgm:spPr/>
      <dgm:t>
        <a:bodyPr/>
        <a:lstStyle/>
        <a:p>
          <a:endParaRPr lang="es-CO"/>
        </a:p>
      </dgm:t>
    </dgm:pt>
    <dgm:pt modelId="{4CBD8E50-CB0C-4834-9DF1-25B0F769A0D2}" type="pres">
      <dgm:prSet presAssocID="{5BED84E9-AA22-4CA6-8816-BC7D1123D2FD}" presName="composite" presStyleCnt="0"/>
      <dgm:spPr/>
    </dgm:pt>
    <dgm:pt modelId="{F2166F6F-903C-424C-BAC1-C1C629BBDD61}" type="pres">
      <dgm:prSet presAssocID="{5BED84E9-AA22-4CA6-8816-BC7D1123D2FD}" presName="parentText" presStyleLbl="alignNode1" presStyleIdx="0" presStyleCnt="1">
        <dgm:presLayoutVars>
          <dgm:chMax val="1"/>
          <dgm:bulletEnabled val="1"/>
        </dgm:presLayoutVars>
      </dgm:prSet>
      <dgm:spPr/>
      <dgm:t>
        <a:bodyPr/>
        <a:lstStyle/>
        <a:p>
          <a:endParaRPr lang="es-CO"/>
        </a:p>
      </dgm:t>
    </dgm:pt>
    <dgm:pt modelId="{FC9825B3-595A-4DF8-8CF8-C6F92B366025}" type="pres">
      <dgm:prSet presAssocID="{5BED84E9-AA22-4CA6-8816-BC7D1123D2FD}" presName="descendantText" presStyleLbl="alignAcc1" presStyleIdx="0" presStyleCnt="1">
        <dgm:presLayoutVars>
          <dgm:bulletEnabled val="1"/>
        </dgm:presLayoutVars>
      </dgm:prSet>
      <dgm:spPr/>
      <dgm:t>
        <a:bodyPr/>
        <a:lstStyle/>
        <a:p>
          <a:endParaRPr lang="es-CO"/>
        </a:p>
      </dgm:t>
    </dgm:pt>
  </dgm:ptLst>
  <dgm:cxnLst>
    <dgm:cxn modelId="{36B02A44-F222-40EE-95AD-174660FECD0D}" srcId="{FD1F09E0-5C27-4EB1-B454-F7E1799358EC}" destId="{5BED84E9-AA22-4CA6-8816-BC7D1123D2FD}" srcOrd="0" destOrd="0" parTransId="{D85B15F9-EFC0-47FF-9082-D74AB799F93C}" sibTransId="{41DD62FE-82A1-4448-A0D7-C07779E76F26}"/>
    <dgm:cxn modelId="{369D153F-6244-48D9-90B9-3D638142AA5D}" type="presOf" srcId="{9E2FD777-9745-410E-BC12-615E7B621944}" destId="{FC9825B3-595A-4DF8-8CF8-C6F92B366025}" srcOrd="0" destOrd="1" presId="urn:microsoft.com/office/officeart/2005/8/layout/chevron2"/>
    <dgm:cxn modelId="{CD766800-6E17-426F-893E-9EF43BC85C0A}" srcId="{5BED84E9-AA22-4CA6-8816-BC7D1123D2FD}" destId="{426BE544-CB2A-4B0A-A027-B562FF5FAE1F}" srcOrd="2" destOrd="0" parTransId="{D3FC057D-96A1-4D48-8D48-AEF5583511F0}" sibTransId="{D8E43FA0-2496-4B02-97AF-8C80C5C3EB90}"/>
    <dgm:cxn modelId="{6BD67781-2DFA-4E84-9A66-606874E1FDC9}" srcId="{5BED84E9-AA22-4CA6-8816-BC7D1123D2FD}" destId="{9E2FD777-9745-410E-BC12-615E7B621944}" srcOrd="1" destOrd="0" parTransId="{81900F1B-27F6-4D10-A62A-B2741CB41E1D}" sibTransId="{0DED9C39-9FBC-444B-BC94-4477AD867B62}"/>
    <dgm:cxn modelId="{9C8A8BC1-DC40-4F50-82C3-F6FF461ACF93}" type="presOf" srcId="{0E042815-E174-402D-90FD-6DA832CCB517}" destId="{FC9825B3-595A-4DF8-8CF8-C6F92B366025}" srcOrd="0" destOrd="0" presId="urn:microsoft.com/office/officeart/2005/8/layout/chevron2"/>
    <dgm:cxn modelId="{619A6866-7DCB-42D3-B0E5-27448E595C97}" type="presOf" srcId="{5BED84E9-AA22-4CA6-8816-BC7D1123D2FD}" destId="{F2166F6F-903C-424C-BAC1-C1C629BBDD61}" srcOrd="0" destOrd="0" presId="urn:microsoft.com/office/officeart/2005/8/layout/chevron2"/>
    <dgm:cxn modelId="{1420E774-F4B8-4898-A1F2-B57A1F72D7C3}" type="presOf" srcId="{426BE544-CB2A-4B0A-A027-B562FF5FAE1F}" destId="{FC9825B3-595A-4DF8-8CF8-C6F92B366025}" srcOrd="0" destOrd="2" presId="urn:microsoft.com/office/officeart/2005/8/layout/chevron2"/>
    <dgm:cxn modelId="{204F7193-3D24-4DA7-8607-CA6FDC32849A}" srcId="{5BED84E9-AA22-4CA6-8816-BC7D1123D2FD}" destId="{0E042815-E174-402D-90FD-6DA832CCB517}" srcOrd="0" destOrd="0" parTransId="{FC5341BA-1668-4551-AE84-B706DD80988F}" sibTransId="{BEC4854D-6F43-4A3C-A839-1E00B9BBBC86}"/>
    <dgm:cxn modelId="{8570F844-6919-4DB2-A50A-663750A0ADFD}" type="presOf" srcId="{FD1F09E0-5C27-4EB1-B454-F7E1799358EC}" destId="{6189446B-5EF0-42EE-8B34-BEF5F2ECA7FE}" srcOrd="0" destOrd="0" presId="urn:microsoft.com/office/officeart/2005/8/layout/chevron2"/>
    <dgm:cxn modelId="{0AA07A61-79F8-4629-AD1D-6A62B78C03EE}" type="presParOf" srcId="{6189446B-5EF0-42EE-8B34-BEF5F2ECA7FE}" destId="{4CBD8E50-CB0C-4834-9DF1-25B0F769A0D2}" srcOrd="0" destOrd="0" presId="urn:microsoft.com/office/officeart/2005/8/layout/chevron2"/>
    <dgm:cxn modelId="{F1F25752-7418-4AED-AAB4-ED14105D472E}" type="presParOf" srcId="{4CBD8E50-CB0C-4834-9DF1-25B0F769A0D2}" destId="{F2166F6F-903C-424C-BAC1-C1C629BBDD61}" srcOrd="0" destOrd="0" presId="urn:microsoft.com/office/officeart/2005/8/layout/chevron2"/>
    <dgm:cxn modelId="{276CDFDA-8C93-4D84-BA37-558D35763BBA}" type="presParOf" srcId="{4CBD8E50-CB0C-4834-9DF1-25B0F769A0D2}" destId="{FC9825B3-595A-4DF8-8CF8-C6F92B366025}"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1F09E0-5C27-4EB1-B454-F7E1799358EC}"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CO"/>
        </a:p>
      </dgm:t>
    </dgm:pt>
    <dgm:pt modelId="{C2A798CA-99C0-4718-B8C7-069195A445DD}">
      <dgm:prSet phldrT="[Texto]"/>
      <dgm:spPr/>
      <dgm:t>
        <a:bodyPr/>
        <a:lstStyle/>
        <a:p>
          <a:r>
            <a:rPr lang="es-CO" dirty="0" smtClean="0"/>
            <a:t>Señalización</a:t>
          </a:r>
          <a:endParaRPr lang="es-CO" dirty="0"/>
        </a:p>
      </dgm:t>
    </dgm:pt>
    <dgm:pt modelId="{4AC49FB5-0E04-4FC2-A6CE-224F8584F36B}" type="parTrans" cxnId="{FB1BB616-6F88-4F73-910D-23607A034FB1}">
      <dgm:prSet/>
      <dgm:spPr/>
      <dgm:t>
        <a:bodyPr/>
        <a:lstStyle/>
        <a:p>
          <a:endParaRPr lang="es-CO"/>
        </a:p>
      </dgm:t>
    </dgm:pt>
    <dgm:pt modelId="{C8A3EBE7-395E-4D7B-8CEC-FBEC07274CD1}" type="sibTrans" cxnId="{FB1BB616-6F88-4F73-910D-23607A034FB1}">
      <dgm:prSet/>
      <dgm:spPr/>
      <dgm:t>
        <a:bodyPr/>
        <a:lstStyle/>
        <a:p>
          <a:endParaRPr lang="es-CO"/>
        </a:p>
      </dgm:t>
    </dgm:pt>
    <dgm:pt modelId="{1DF6A0DC-45DF-4060-A7E7-E2558C3FEBF5}">
      <dgm:prSet phldrT="[Texto]"/>
      <dgm:spPr/>
      <dgm:t>
        <a:bodyPr/>
        <a:lstStyle/>
        <a:p>
          <a:r>
            <a:rPr lang="es-CO" dirty="0" smtClean="0"/>
            <a:t>Contratación de personal de apoyo para labores de Señalización de Vías (5 Señalizadores)</a:t>
          </a:r>
          <a:endParaRPr lang="es-CO" dirty="0"/>
        </a:p>
      </dgm:t>
    </dgm:pt>
    <dgm:pt modelId="{20F3C68B-724D-416E-B91B-CBC4392E3B22}" type="parTrans" cxnId="{51FB0730-11A2-44B5-BC66-E7A5834C16A3}">
      <dgm:prSet/>
      <dgm:spPr/>
      <dgm:t>
        <a:bodyPr/>
        <a:lstStyle/>
        <a:p>
          <a:endParaRPr lang="es-CO"/>
        </a:p>
      </dgm:t>
    </dgm:pt>
    <dgm:pt modelId="{EC96E67A-19F5-43E8-8203-6A0AF3125456}" type="sibTrans" cxnId="{51FB0730-11A2-44B5-BC66-E7A5834C16A3}">
      <dgm:prSet/>
      <dgm:spPr/>
      <dgm:t>
        <a:bodyPr/>
        <a:lstStyle/>
        <a:p>
          <a:endParaRPr lang="es-CO"/>
        </a:p>
      </dgm:t>
    </dgm:pt>
    <dgm:pt modelId="{1CC42D6E-409A-4E83-94F5-3F7493A8FC4D}">
      <dgm:prSet phldrT="[Texto]"/>
      <dgm:spPr/>
      <dgm:t>
        <a:bodyPr/>
        <a:lstStyle/>
        <a:p>
          <a:r>
            <a:rPr lang="es-CO" b="1" dirty="0" smtClean="0"/>
            <a:t>1.103 Metros </a:t>
          </a:r>
          <a:r>
            <a:rPr lang="es-CO" dirty="0" smtClean="0"/>
            <a:t>Lineales demarcados (Líneas de Borde, Líneas de carril entre otros )</a:t>
          </a:r>
          <a:endParaRPr lang="es-CO" dirty="0"/>
        </a:p>
      </dgm:t>
    </dgm:pt>
    <dgm:pt modelId="{6D05A3C1-5A3D-4721-BB78-D26B9FE0F860}" type="parTrans" cxnId="{C71C9A10-F8CB-417C-B300-3AFB9644769A}">
      <dgm:prSet/>
      <dgm:spPr/>
      <dgm:t>
        <a:bodyPr/>
        <a:lstStyle/>
        <a:p>
          <a:endParaRPr lang="es-CO"/>
        </a:p>
      </dgm:t>
    </dgm:pt>
    <dgm:pt modelId="{A447D874-86D4-4676-9D70-DFD641744038}" type="sibTrans" cxnId="{C71C9A10-F8CB-417C-B300-3AFB9644769A}">
      <dgm:prSet/>
      <dgm:spPr/>
      <dgm:t>
        <a:bodyPr/>
        <a:lstStyle/>
        <a:p>
          <a:endParaRPr lang="es-CO"/>
        </a:p>
      </dgm:t>
    </dgm:pt>
    <dgm:pt modelId="{BEA69925-F514-4A8B-8835-BF6A9AE9AD3F}">
      <dgm:prSet phldrT="[Texto]"/>
      <dgm:spPr/>
      <dgm:t>
        <a:bodyPr/>
        <a:lstStyle/>
        <a:p>
          <a:r>
            <a:rPr lang="es-CO" b="1" dirty="0" smtClean="0"/>
            <a:t>7.583 Metros </a:t>
          </a:r>
          <a:r>
            <a:rPr lang="es-CO" dirty="0" smtClean="0"/>
            <a:t>cuadrados demarcador(Sentido vial, pares, peatonales, entre otros)</a:t>
          </a:r>
          <a:endParaRPr lang="es-CO" dirty="0"/>
        </a:p>
      </dgm:t>
    </dgm:pt>
    <dgm:pt modelId="{0FB60353-95C3-44FE-B922-8B02585F28E9}" type="parTrans" cxnId="{052FF3E7-F177-4CF8-9DB3-DC95A3C5F165}">
      <dgm:prSet/>
      <dgm:spPr/>
      <dgm:t>
        <a:bodyPr/>
        <a:lstStyle/>
        <a:p>
          <a:endParaRPr lang="es-CO"/>
        </a:p>
      </dgm:t>
    </dgm:pt>
    <dgm:pt modelId="{BDA554EB-436A-41BB-9661-9B0064D4D7EC}" type="sibTrans" cxnId="{052FF3E7-F177-4CF8-9DB3-DC95A3C5F165}">
      <dgm:prSet/>
      <dgm:spPr/>
      <dgm:t>
        <a:bodyPr/>
        <a:lstStyle/>
        <a:p>
          <a:endParaRPr lang="es-CO"/>
        </a:p>
      </dgm:t>
    </dgm:pt>
    <dgm:pt modelId="{11EE7D77-5D38-4D60-991F-9B24857A19CF}">
      <dgm:prSet phldrT="[Texto]"/>
      <dgm:spPr/>
      <dgm:t>
        <a:bodyPr/>
        <a:lstStyle/>
        <a:p>
          <a:r>
            <a:rPr lang="es-ES" dirty="0" smtClean="0"/>
            <a:t>Contratación del mantenimiento preventivo y correctivo con suministro de repuestos originales para los equipos de demarcación vial del Instituto de Movilidad de Pereira</a:t>
          </a:r>
          <a:endParaRPr lang="es-CO" dirty="0"/>
        </a:p>
      </dgm:t>
    </dgm:pt>
    <dgm:pt modelId="{33584352-EB1D-4EB9-92BB-D41C31080A50}" type="parTrans" cxnId="{2FBE51AB-E61B-4FCD-BA17-697A4D96371E}">
      <dgm:prSet/>
      <dgm:spPr/>
      <dgm:t>
        <a:bodyPr/>
        <a:lstStyle/>
        <a:p>
          <a:endParaRPr lang="es-CO"/>
        </a:p>
      </dgm:t>
    </dgm:pt>
    <dgm:pt modelId="{BFF6C60D-ADE4-4B3F-9D70-B39BF81B2C61}" type="sibTrans" cxnId="{2FBE51AB-E61B-4FCD-BA17-697A4D96371E}">
      <dgm:prSet/>
      <dgm:spPr/>
      <dgm:t>
        <a:bodyPr/>
        <a:lstStyle/>
        <a:p>
          <a:endParaRPr lang="es-CO"/>
        </a:p>
      </dgm:t>
    </dgm:pt>
    <dgm:pt modelId="{6189446B-5EF0-42EE-8B34-BEF5F2ECA7FE}" type="pres">
      <dgm:prSet presAssocID="{FD1F09E0-5C27-4EB1-B454-F7E1799358EC}" presName="linearFlow" presStyleCnt="0">
        <dgm:presLayoutVars>
          <dgm:dir/>
          <dgm:animLvl val="lvl"/>
          <dgm:resizeHandles val="exact"/>
        </dgm:presLayoutVars>
      </dgm:prSet>
      <dgm:spPr/>
      <dgm:t>
        <a:bodyPr/>
        <a:lstStyle/>
        <a:p>
          <a:endParaRPr lang="es-CO"/>
        </a:p>
      </dgm:t>
    </dgm:pt>
    <dgm:pt modelId="{B2DBF22E-B0AE-47C4-BC6F-F1829036003C}" type="pres">
      <dgm:prSet presAssocID="{C2A798CA-99C0-4718-B8C7-069195A445DD}" presName="composite" presStyleCnt="0"/>
      <dgm:spPr/>
    </dgm:pt>
    <dgm:pt modelId="{E155E676-A832-4CA2-A227-6CFAB61F9B5F}" type="pres">
      <dgm:prSet presAssocID="{C2A798CA-99C0-4718-B8C7-069195A445DD}" presName="parentText" presStyleLbl="alignNode1" presStyleIdx="0" presStyleCnt="1">
        <dgm:presLayoutVars>
          <dgm:chMax val="1"/>
          <dgm:bulletEnabled val="1"/>
        </dgm:presLayoutVars>
      </dgm:prSet>
      <dgm:spPr/>
      <dgm:t>
        <a:bodyPr/>
        <a:lstStyle/>
        <a:p>
          <a:endParaRPr lang="es-CO"/>
        </a:p>
      </dgm:t>
    </dgm:pt>
    <dgm:pt modelId="{BEC1D9DF-0838-44BF-9C1F-BDB9435DA96E}" type="pres">
      <dgm:prSet presAssocID="{C2A798CA-99C0-4718-B8C7-069195A445DD}" presName="descendantText" presStyleLbl="alignAcc1" presStyleIdx="0" presStyleCnt="1" custLinFactNeighborX="0">
        <dgm:presLayoutVars>
          <dgm:bulletEnabled val="1"/>
        </dgm:presLayoutVars>
      </dgm:prSet>
      <dgm:spPr/>
      <dgm:t>
        <a:bodyPr/>
        <a:lstStyle/>
        <a:p>
          <a:endParaRPr lang="es-CO"/>
        </a:p>
      </dgm:t>
    </dgm:pt>
  </dgm:ptLst>
  <dgm:cxnLst>
    <dgm:cxn modelId="{052FF3E7-F177-4CF8-9DB3-DC95A3C5F165}" srcId="{C2A798CA-99C0-4718-B8C7-069195A445DD}" destId="{BEA69925-F514-4A8B-8835-BF6A9AE9AD3F}" srcOrd="3" destOrd="0" parTransId="{0FB60353-95C3-44FE-B922-8B02585F28E9}" sibTransId="{BDA554EB-436A-41BB-9661-9B0064D4D7EC}"/>
    <dgm:cxn modelId="{2FBE51AB-E61B-4FCD-BA17-697A4D96371E}" srcId="{C2A798CA-99C0-4718-B8C7-069195A445DD}" destId="{11EE7D77-5D38-4D60-991F-9B24857A19CF}" srcOrd="0" destOrd="0" parTransId="{33584352-EB1D-4EB9-92BB-D41C31080A50}" sibTransId="{BFF6C60D-ADE4-4B3F-9D70-B39BF81B2C61}"/>
    <dgm:cxn modelId="{7D44CEAA-51BF-4F54-A94C-2DBE2BA69F00}" type="presOf" srcId="{11EE7D77-5D38-4D60-991F-9B24857A19CF}" destId="{BEC1D9DF-0838-44BF-9C1F-BDB9435DA96E}" srcOrd="0" destOrd="0" presId="urn:microsoft.com/office/officeart/2005/8/layout/chevron2"/>
    <dgm:cxn modelId="{B8707604-5154-411A-A1CC-67C3AB79121D}" type="presOf" srcId="{BEA69925-F514-4A8B-8835-BF6A9AE9AD3F}" destId="{BEC1D9DF-0838-44BF-9C1F-BDB9435DA96E}" srcOrd="0" destOrd="3" presId="urn:microsoft.com/office/officeart/2005/8/layout/chevron2"/>
    <dgm:cxn modelId="{31C842BB-D788-4D97-AD62-673ECF00DD7A}" type="presOf" srcId="{FD1F09E0-5C27-4EB1-B454-F7E1799358EC}" destId="{6189446B-5EF0-42EE-8B34-BEF5F2ECA7FE}" srcOrd="0" destOrd="0" presId="urn:microsoft.com/office/officeart/2005/8/layout/chevron2"/>
    <dgm:cxn modelId="{C71C9A10-F8CB-417C-B300-3AFB9644769A}" srcId="{C2A798CA-99C0-4718-B8C7-069195A445DD}" destId="{1CC42D6E-409A-4E83-94F5-3F7493A8FC4D}" srcOrd="2" destOrd="0" parTransId="{6D05A3C1-5A3D-4721-BB78-D26B9FE0F860}" sibTransId="{A447D874-86D4-4676-9D70-DFD641744038}"/>
    <dgm:cxn modelId="{FC78B735-C4AB-4B26-A641-D304C2A04444}" type="presOf" srcId="{C2A798CA-99C0-4718-B8C7-069195A445DD}" destId="{E155E676-A832-4CA2-A227-6CFAB61F9B5F}" srcOrd="0" destOrd="0" presId="urn:microsoft.com/office/officeart/2005/8/layout/chevron2"/>
    <dgm:cxn modelId="{EE01DD13-771E-4451-969E-F6A51C33E1B1}" type="presOf" srcId="{1CC42D6E-409A-4E83-94F5-3F7493A8FC4D}" destId="{BEC1D9DF-0838-44BF-9C1F-BDB9435DA96E}" srcOrd="0" destOrd="2" presId="urn:microsoft.com/office/officeart/2005/8/layout/chevron2"/>
    <dgm:cxn modelId="{51FB0730-11A2-44B5-BC66-E7A5834C16A3}" srcId="{C2A798CA-99C0-4718-B8C7-069195A445DD}" destId="{1DF6A0DC-45DF-4060-A7E7-E2558C3FEBF5}" srcOrd="1" destOrd="0" parTransId="{20F3C68B-724D-416E-B91B-CBC4392E3B22}" sibTransId="{EC96E67A-19F5-43E8-8203-6A0AF3125456}"/>
    <dgm:cxn modelId="{FB1BB616-6F88-4F73-910D-23607A034FB1}" srcId="{FD1F09E0-5C27-4EB1-B454-F7E1799358EC}" destId="{C2A798CA-99C0-4718-B8C7-069195A445DD}" srcOrd="0" destOrd="0" parTransId="{4AC49FB5-0E04-4FC2-A6CE-224F8584F36B}" sibTransId="{C8A3EBE7-395E-4D7B-8CEC-FBEC07274CD1}"/>
    <dgm:cxn modelId="{D5055683-5EB4-492C-8195-6B1E3CE283DE}" type="presOf" srcId="{1DF6A0DC-45DF-4060-A7E7-E2558C3FEBF5}" destId="{BEC1D9DF-0838-44BF-9C1F-BDB9435DA96E}" srcOrd="0" destOrd="1" presId="urn:microsoft.com/office/officeart/2005/8/layout/chevron2"/>
    <dgm:cxn modelId="{637F96EC-910C-4E10-AF88-8EE4893CF670}" type="presParOf" srcId="{6189446B-5EF0-42EE-8B34-BEF5F2ECA7FE}" destId="{B2DBF22E-B0AE-47C4-BC6F-F1829036003C}" srcOrd="0" destOrd="0" presId="urn:microsoft.com/office/officeart/2005/8/layout/chevron2"/>
    <dgm:cxn modelId="{B567E2E0-9DBA-42AE-94B2-D045201BA2CC}" type="presParOf" srcId="{B2DBF22E-B0AE-47C4-BC6F-F1829036003C}" destId="{E155E676-A832-4CA2-A227-6CFAB61F9B5F}" srcOrd="0" destOrd="0" presId="urn:microsoft.com/office/officeart/2005/8/layout/chevron2"/>
    <dgm:cxn modelId="{1D981A0F-21E6-469A-9BB7-9674FAB43715}" type="presParOf" srcId="{B2DBF22E-B0AE-47C4-BC6F-F1829036003C}" destId="{BEC1D9DF-0838-44BF-9C1F-BDB9435DA96E}"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85F6F-3EDC-4EEE-924A-CDD475ED4ED5}">
      <dsp:nvSpPr>
        <dsp:cNvPr id="0" name=""/>
        <dsp:cNvSpPr/>
      </dsp:nvSpPr>
      <dsp:spPr>
        <a:xfrm>
          <a:off x="0" y="0"/>
          <a:ext cx="11991974" cy="2528887"/>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A1DA4F-2E75-45DC-8CFC-BF6722DCA089}">
      <dsp:nvSpPr>
        <dsp:cNvPr id="0" name=""/>
        <dsp:cNvSpPr/>
      </dsp:nvSpPr>
      <dsp:spPr>
        <a:xfrm>
          <a:off x="362643" y="337184"/>
          <a:ext cx="2526395" cy="1854517"/>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188B70-44FF-4BC0-BB3F-B1703800F5B2}">
      <dsp:nvSpPr>
        <dsp:cNvPr id="0" name=""/>
        <dsp:cNvSpPr/>
      </dsp:nvSpPr>
      <dsp:spPr>
        <a:xfrm rot="10800000">
          <a:off x="362643" y="2528887"/>
          <a:ext cx="2526395" cy="309086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s-ES" sz="1200" kern="1200" dirty="0">
              <a:latin typeface="Century Gothic" panose="020B0502020202020204" pitchFamily="34" charset="0"/>
            </a:rPr>
            <a:t>Señalización de marcas viales (m2)</a:t>
          </a:r>
        </a:p>
        <a:p>
          <a:pPr lvl="0" algn="just" defTabSz="533400">
            <a:lnSpc>
              <a:spcPct val="90000"/>
            </a:lnSpc>
            <a:spcBef>
              <a:spcPct val="0"/>
            </a:spcBef>
            <a:spcAft>
              <a:spcPct val="35000"/>
            </a:spcAft>
          </a:pPr>
          <a:r>
            <a:rPr lang="es-ES" sz="1200" kern="1200" dirty="0">
              <a:latin typeface="Century Gothic" panose="020B0502020202020204" pitchFamily="34" charset="0"/>
            </a:rPr>
            <a:t>Total: 23,492 </a:t>
          </a:r>
        </a:p>
        <a:p>
          <a:pPr lvl="0" algn="just" defTabSz="533400">
            <a:lnSpc>
              <a:spcPct val="90000"/>
            </a:lnSpc>
            <a:spcBef>
              <a:spcPct val="0"/>
            </a:spcBef>
            <a:spcAft>
              <a:spcPct val="35000"/>
            </a:spcAft>
          </a:pPr>
          <a:r>
            <a:rPr lang="es-CO" sz="1200" kern="1200" dirty="0">
              <a:latin typeface="Century Gothic" panose="020B0502020202020204" pitchFamily="34" charset="0"/>
            </a:rPr>
            <a:t>Pintura de pasos peatonales, flechas de sentido vial, zonas de garaje, líneas de pare, prohibidos, zona escolar, resaltos: Resaltos de Nuevo sol, vías aledañas a la Villa Olímpica, carreras 4 y 5 entre calles 13 a 26,  Avenida del Rio entre la carrera 6 y la 3, Comuna Oriente sector Alfonso López, Caimalito, Arabia, Av. 30 de Agosto.</a:t>
          </a:r>
        </a:p>
      </dsp:txBody>
      <dsp:txXfrm rot="10800000">
        <a:off x="440338" y="2528887"/>
        <a:ext cx="2371005" cy="3013166"/>
      </dsp:txXfrm>
    </dsp:sp>
    <dsp:sp modelId="{3D64BB15-2541-44D3-BFCE-2E1B73259D09}">
      <dsp:nvSpPr>
        <dsp:cNvPr id="0" name=""/>
        <dsp:cNvSpPr/>
      </dsp:nvSpPr>
      <dsp:spPr>
        <a:xfrm>
          <a:off x="3343272" y="337184"/>
          <a:ext cx="2526395" cy="1854517"/>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130FDE-3D08-44D9-A406-50E6B73A5A13}">
      <dsp:nvSpPr>
        <dsp:cNvPr id="0" name=""/>
        <dsp:cNvSpPr/>
      </dsp:nvSpPr>
      <dsp:spPr>
        <a:xfrm rot="10800000">
          <a:off x="3141678" y="2528887"/>
          <a:ext cx="2929582" cy="309086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s-ES" sz="1200" kern="1200" dirty="0">
              <a:latin typeface="Century Gothic" panose="020B0502020202020204" pitchFamily="34" charset="0"/>
            </a:rPr>
            <a:t>Señalización de líneas de carril (m)</a:t>
          </a:r>
        </a:p>
        <a:p>
          <a:pPr lvl="0" algn="l" defTabSz="533400">
            <a:lnSpc>
              <a:spcPct val="90000"/>
            </a:lnSpc>
            <a:spcBef>
              <a:spcPct val="0"/>
            </a:spcBef>
            <a:spcAft>
              <a:spcPct val="35000"/>
            </a:spcAft>
          </a:pPr>
          <a:r>
            <a:rPr lang="es-ES" sz="1200" kern="1200" dirty="0">
              <a:latin typeface="Century Gothic" panose="020B0502020202020204" pitchFamily="34" charset="0"/>
            </a:rPr>
            <a:t>Total: 62,957 </a:t>
          </a:r>
        </a:p>
        <a:p>
          <a:pPr lvl="0" algn="just" defTabSz="533400">
            <a:lnSpc>
              <a:spcPct val="90000"/>
            </a:lnSpc>
            <a:spcBef>
              <a:spcPct val="0"/>
            </a:spcBef>
            <a:spcAft>
              <a:spcPct val="35000"/>
            </a:spcAft>
          </a:pPr>
          <a:r>
            <a:rPr lang="es-ES" sz="1200" kern="1200" dirty="0">
              <a:latin typeface="Century Gothic" panose="020B0502020202020204" pitchFamily="34" charset="0"/>
            </a:rPr>
            <a:t>Pintura de líneas de carril, líneas  de eje y de borde de separador: Doble Calzada Belmonte el Tigre, Avenida Juan B. Gutiérrez, Avenida Paralela, Carrera 6 calles 38 a 44, Calle 37 cras 13 a 15, Avenida del Rio entre carrera 6 y Puente Mosquera, calle 14 entre Invico y UTP, Avenida Circunvalar, Vía del Parque Industrial al Pital de Combia, Avenida Juan B. Gutiérrez.</a:t>
          </a:r>
          <a:endParaRPr lang="es-CO" sz="1200" kern="1200" dirty="0">
            <a:latin typeface="Century Gothic" panose="020B0502020202020204" pitchFamily="34" charset="0"/>
          </a:endParaRPr>
        </a:p>
      </dsp:txBody>
      <dsp:txXfrm rot="10800000">
        <a:off x="3231773" y="2528887"/>
        <a:ext cx="2749392" cy="3000766"/>
      </dsp:txXfrm>
    </dsp:sp>
    <dsp:sp modelId="{102D9397-AA3C-4123-AD55-B3DE862EBC82}">
      <dsp:nvSpPr>
        <dsp:cNvPr id="0" name=""/>
        <dsp:cNvSpPr/>
      </dsp:nvSpPr>
      <dsp:spPr>
        <a:xfrm>
          <a:off x="6323900" y="337184"/>
          <a:ext cx="2526395" cy="1854517"/>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33F62A-01B3-4934-8F7B-1528D8327B42}">
      <dsp:nvSpPr>
        <dsp:cNvPr id="0" name=""/>
        <dsp:cNvSpPr/>
      </dsp:nvSpPr>
      <dsp:spPr>
        <a:xfrm rot="10800000">
          <a:off x="6323900" y="2528887"/>
          <a:ext cx="2526395" cy="309086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 sz="1600" kern="1200" dirty="0">
              <a:latin typeface="Century Gothic" panose="020B0502020202020204" pitchFamily="34" charset="0"/>
            </a:rPr>
            <a:t>Señales verticales</a:t>
          </a:r>
        </a:p>
        <a:p>
          <a:pPr lvl="0" algn="l" defTabSz="711200">
            <a:lnSpc>
              <a:spcPct val="90000"/>
            </a:lnSpc>
            <a:spcBef>
              <a:spcPct val="0"/>
            </a:spcBef>
            <a:spcAft>
              <a:spcPct val="35000"/>
            </a:spcAft>
          </a:pPr>
          <a:r>
            <a:rPr lang="es-ES" sz="1600" kern="1200" dirty="0">
              <a:latin typeface="Century Gothic" panose="020B0502020202020204" pitchFamily="34" charset="0"/>
            </a:rPr>
            <a:t>Total: 98 </a:t>
          </a:r>
        </a:p>
        <a:p>
          <a:pPr lvl="0" algn="just" defTabSz="711200">
            <a:lnSpc>
              <a:spcPct val="90000"/>
            </a:lnSpc>
            <a:spcBef>
              <a:spcPct val="0"/>
            </a:spcBef>
            <a:spcAft>
              <a:spcPct val="35000"/>
            </a:spcAft>
          </a:pPr>
          <a:r>
            <a:rPr lang="es-ES" sz="1600" kern="1200" dirty="0">
              <a:latin typeface="Century Gothic" panose="020B0502020202020204" pitchFamily="34" charset="0"/>
            </a:rPr>
            <a:t>Refuerzo de señales verticales en el Aeropuerto, puentes Gobernación, Calle 21 sector de la Lorena y Providencia entre otros, contrato 272-2022</a:t>
          </a:r>
          <a:endParaRPr lang="es-CO" sz="1600" kern="1200" dirty="0">
            <a:latin typeface="Century Gothic" panose="020B0502020202020204" pitchFamily="34" charset="0"/>
          </a:endParaRPr>
        </a:p>
      </dsp:txBody>
      <dsp:txXfrm rot="10800000">
        <a:off x="6401595" y="2528887"/>
        <a:ext cx="2371005" cy="3013166"/>
      </dsp:txXfrm>
    </dsp:sp>
    <dsp:sp modelId="{AD37D9A7-8FBA-4426-B755-EC87F3A2335B}">
      <dsp:nvSpPr>
        <dsp:cNvPr id="0" name=""/>
        <dsp:cNvSpPr/>
      </dsp:nvSpPr>
      <dsp:spPr>
        <a:xfrm>
          <a:off x="9102935" y="337184"/>
          <a:ext cx="2526395" cy="1854517"/>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0DDB42-A8CB-4CD9-AF38-4B41E2405922}">
      <dsp:nvSpPr>
        <dsp:cNvPr id="0" name=""/>
        <dsp:cNvSpPr/>
      </dsp:nvSpPr>
      <dsp:spPr>
        <a:xfrm rot="10800000">
          <a:off x="9171501" y="2528887"/>
          <a:ext cx="2526395" cy="309086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 sz="1600" kern="1200" dirty="0">
              <a:latin typeface="Century Gothic" panose="020B0502020202020204" pitchFamily="34" charset="0"/>
            </a:rPr>
            <a:t>Hitos y delineadores tubulares</a:t>
          </a:r>
        </a:p>
        <a:p>
          <a:pPr lvl="0" algn="just" defTabSz="711200">
            <a:lnSpc>
              <a:spcPct val="90000"/>
            </a:lnSpc>
            <a:spcBef>
              <a:spcPct val="0"/>
            </a:spcBef>
            <a:spcAft>
              <a:spcPct val="35000"/>
            </a:spcAft>
          </a:pPr>
          <a:r>
            <a:rPr lang="es-ES" sz="1600" kern="1200" dirty="0" smtClean="0">
              <a:latin typeface="Century Gothic" panose="020B0502020202020204" pitchFamily="34" charset="0"/>
            </a:rPr>
            <a:t>Se </a:t>
          </a:r>
          <a:r>
            <a:rPr lang="es-ES" sz="1600" kern="1200" dirty="0">
              <a:latin typeface="Century Gothic" panose="020B0502020202020204" pitchFamily="34" charset="0"/>
            </a:rPr>
            <a:t>cambiaron los delineadores en mal estado  de la ciclorruta de la Circunvalar, se esta en el proceso de cambiar también los dela carreras 7 y 8.</a:t>
          </a:r>
          <a:endParaRPr lang="es-CO" sz="1600" kern="1200" dirty="0">
            <a:latin typeface="Century Gothic" panose="020B0502020202020204" pitchFamily="34" charset="0"/>
          </a:endParaRPr>
        </a:p>
      </dsp:txBody>
      <dsp:txXfrm rot="10800000">
        <a:off x="9249196" y="2528887"/>
        <a:ext cx="2371005" cy="3013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4957D-CFE8-4D89-A596-35E29D1D87BF}">
      <dsp:nvSpPr>
        <dsp:cNvPr id="0" name=""/>
        <dsp:cNvSpPr/>
      </dsp:nvSpPr>
      <dsp:spPr>
        <a:xfrm>
          <a:off x="0" y="42756"/>
          <a:ext cx="2922341" cy="1296000"/>
        </a:xfrm>
        <a:prstGeom prst="downArrowCallout">
          <a:avLst/>
        </a:prstGeom>
        <a:solidFill>
          <a:schemeClr val="accent5">
            <a:lumMod val="40000"/>
            <a:lumOff val="6000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7CAB2C-12D5-43A0-AC3B-E8E38B97BDC4}">
      <dsp:nvSpPr>
        <dsp:cNvPr id="0" name=""/>
        <dsp:cNvSpPr/>
      </dsp:nvSpPr>
      <dsp:spPr>
        <a:xfrm>
          <a:off x="239407" y="103101"/>
          <a:ext cx="2396289" cy="723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lvl="0" algn="ctr" defTabSz="800100">
            <a:lnSpc>
              <a:spcPct val="90000"/>
            </a:lnSpc>
            <a:spcBef>
              <a:spcPct val="0"/>
            </a:spcBef>
            <a:spcAft>
              <a:spcPct val="35000"/>
            </a:spcAft>
          </a:pPr>
          <a:r>
            <a:rPr lang="es-MX" sz="1800" b="1" kern="1200" dirty="0" smtClean="0"/>
            <a:t>SIMULADORES  MANEJO DE MOTOCICLETAS VIRTUALES</a:t>
          </a:r>
          <a:endParaRPr lang="es-CO" sz="1800" b="1" kern="1200" dirty="0"/>
        </a:p>
      </dsp:txBody>
      <dsp:txXfrm>
        <a:off x="239407" y="103101"/>
        <a:ext cx="2396289" cy="7239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4957D-CFE8-4D89-A596-35E29D1D87BF}">
      <dsp:nvSpPr>
        <dsp:cNvPr id="0" name=""/>
        <dsp:cNvSpPr/>
      </dsp:nvSpPr>
      <dsp:spPr>
        <a:xfrm>
          <a:off x="0" y="37012"/>
          <a:ext cx="2524767" cy="1296000"/>
        </a:xfrm>
        <a:prstGeom prst="downArrowCallout">
          <a:avLst/>
        </a:prstGeom>
        <a:solidFill>
          <a:schemeClr val="accent5">
            <a:lumMod val="40000"/>
            <a:lumOff val="6000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7CAB2C-12D5-43A0-AC3B-E8E38B97BDC4}">
      <dsp:nvSpPr>
        <dsp:cNvPr id="0" name=""/>
        <dsp:cNvSpPr/>
      </dsp:nvSpPr>
      <dsp:spPr>
        <a:xfrm>
          <a:off x="209716" y="97357"/>
          <a:ext cx="2067904"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lvl="0" algn="ctr" defTabSz="800100">
            <a:lnSpc>
              <a:spcPct val="90000"/>
            </a:lnSpc>
            <a:spcBef>
              <a:spcPct val="0"/>
            </a:spcBef>
            <a:spcAft>
              <a:spcPct val="35000"/>
            </a:spcAft>
          </a:pPr>
          <a:r>
            <a:rPr lang="es-MX" sz="1800" b="1" kern="1200" dirty="0" smtClean="0"/>
            <a:t>SIMULADORES  DE EMBRIAGUEZ VIRTUALES</a:t>
          </a:r>
          <a:endParaRPr lang="es-CO" sz="1800" b="1" kern="1200" dirty="0"/>
        </a:p>
      </dsp:txBody>
      <dsp:txXfrm>
        <a:off x="209716" y="97357"/>
        <a:ext cx="2067904" cy="648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66F6F-903C-424C-BAC1-C1C629BBDD61}">
      <dsp:nvSpPr>
        <dsp:cNvPr id="0" name=""/>
        <dsp:cNvSpPr/>
      </dsp:nvSpPr>
      <dsp:spPr>
        <a:xfrm rot="5400000">
          <a:off x="-495595" y="495595"/>
          <a:ext cx="3303972" cy="2312780"/>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CO" sz="2800" kern="1200" dirty="0" smtClean="0"/>
            <a:t>Semaforización</a:t>
          </a:r>
          <a:endParaRPr lang="es-CO" sz="2800" kern="1200" dirty="0"/>
        </a:p>
      </dsp:txBody>
      <dsp:txXfrm rot="-5400000">
        <a:off x="1" y="1156389"/>
        <a:ext cx="2312780" cy="991192"/>
      </dsp:txXfrm>
    </dsp:sp>
    <dsp:sp modelId="{FC9825B3-595A-4DF8-8CF8-C6F92B366025}">
      <dsp:nvSpPr>
        <dsp:cNvPr id="0" name=""/>
        <dsp:cNvSpPr/>
      </dsp:nvSpPr>
      <dsp:spPr>
        <a:xfrm rot="5400000">
          <a:off x="5573875" y="-3261095"/>
          <a:ext cx="2147581" cy="8669772"/>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s-ES" sz="1800" kern="1200" dirty="0" smtClean="0"/>
            <a:t>Implementación, administración, soporte y operación de la plataforma tecnológica del centro de control y gestión de tráfico (CCGT) y mantenimiento de los controladores de tráfico interconectados a la plataforma para dar cumplimiento a las actividades de misionales del IMP</a:t>
          </a:r>
          <a:endParaRPr lang="es-CO" sz="1800" kern="1200" dirty="0"/>
        </a:p>
        <a:p>
          <a:pPr marL="171450" lvl="1" indent="-171450" algn="l" defTabSz="800100">
            <a:lnSpc>
              <a:spcPct val="90000"/>
            </a:lnSpc>
            <a:spcBef>
              <a:spcPct val="0"/>
            </a:spcBef>
            <a:spcAft>
              <a:spcPct val="15000"/>
            </a:spcAft>
            <a:buChar char="••"/>
          </a:pPr>
          <a:r>
            <a:rPr lang="es-ES" sz="1800" kern="1200" dirty="0" smtClean="0"/>
            <a:t> </a:t>
          </a:r>
          <a:r>
            <a:rPr lang="es-ES" sz="1800" b="1" kern="1200" dirty="0" smtClean="0"/>
            <a:t>22 </a:t>
          </a:r>
          <a:r>
            <a:rPr lang="es-ES" sz="1800" kern="1200" dirty="0" smtClean="0"/>
            <a:t>Mantenimientos, reparaciones de daños y hurto de cableado en intersecciones semafórizadas del municipio</a:t>
          </a:r>
          <a:endParaRPr lang="es-CO" sz="1800" kern="1200" dirty="0"/>
        </a:p>
        <a:p>
          <a:pPr marL="171450" lvl="1" indent="-171450" algn="l" defTabSz="800100">
            <a:lnSpc>
              <a:spcPct val="90000"/>
            </a:lnSpc>
            <a:spcBef>
              <a:spcPct val="0"/>
            </a:spcBef>
            <a:spcAft>
              <a:spcPct val="15000"/>
            </a:spcAft>
            <a:buChar char="••"/>
          </a:pPr>
          <a:r>
            <a:rPr lang="es-CO" sz="1800" b="1" kern="1200" dirty="0" smtClean="0"/>
            <a:t>90 </a:t>
          </a:r>
          <a:r>
            <a:rPr lang="es-CO" sz="1800" kern="1200" dirty="0" smtClean="0"/>
            <a:t>Cambios de bombillos de semáforos </a:t>
          </a:r>
          <a:endParaRPr lang="es-CO" sz="1800" kern="1200" dirty="0"/>
        </a:p>
      </dsp:txBody>
      <dsp:txXfrm rot="-5400000">
        <a:off x="2312780" y="104836"/>
        <a:ext cx="8564936" cy="19379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5E676-A832-4CA2-A227-6CFAB61F9B5F}">
      <dsp:nvSpPr>
        <dsp:cNvPr id="0" name=""/>
        <dsp:cNvSpPr/>
      </dsp:nvSpPr>
      <dsp:spPr>
        <a:xfrm rot="5400000">
          <a:off x="-441167" y="441167"/>
          <a:ext cx="2941120" cy="2058784"/>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CO" sz="3100" kern="1200" dirty="0" smtClean="0"/>
            <a:t>Señalización</a:t>
          </a:r>
          <a:endParaRPr lang="es-CO" sz="3100" kern="1200" dirty="0"/>
        </a:p>
      </dsp:txBody>
      <dsp:txXfrm rot="-5400000">
        <a:off x="1" y="1029391"/>
        <a:ext cx="2058784" cy="882336"/>
      </dsp:txXfrm>
    </dsp:sp>
    <dsp:sp modelId="{BEC1D9DF-0838-44BF-9C1F-BDB9435DA96E}">
      <dsp:nvSpPr>
        <dsp:cNvPr id="0" name=""/>
        <dsp:cNvSpPr/>
      </dsp:nvSpPr>
      <dsp:spPr>
        <a:xfrm rot="5400000">
          <a:off x="5522914" y="-3464130"/>
          <a:ext cx="1911727" cy="8839988"/>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Contratación del mantenimiento preventivo y correctivo con suministro de repuestos originales para los equipos de demarcación vial del Instituto de Movilidad de Pereira</a:t>
          </a:r>
          <a:endParaRPr lang="es-CO" sz="1800" kern="1200" dirty="0"/>
        </a:p>
        <a:p>
          <a:pPr marL="171450" lvl="1" indent="-171450" algn="l" defTabSz="800100">
            <a:lnSpc>
              <a:spcPct val="90000"/>
            </a:lnSpc>
            <a:spcBef>
              <a:spcPct val="0"/>
            </a:spcBef>
            <a:spcAft>
              <a:spcPct val="15000"/>
            </a:spcAft>
            <a:buChar char="••"/>
          </a:pPr>
          <a:r>
            <a:rPr lang="es-CO" sz="1800" kern="1200" dirty="0" smtClean="0"/>
            <a:t>Contratación de personal de apoyo para labores de Señalización de Vías (5 Señalizadores)</a:t>
          </a:r>
          <a:endParaRPr lang="es-CO" sz="1800" kern="1200" dirty="0"/>
        </a:p>
        <a:p>
          <a:pPr marL="171450" lvl="1" indent="-171450" algn="l" defTabSz="800100">
            <a:lnSpc>
              <a:spcPct val="90000"/>
            </a:lnSpc>
            <a:spcBef>
              <a:spcPct val="0"/>
            </a:spcBef>
            <a:spcAft>
              <a:spcPct val="15000"/>
            </a:spcAft>
            <a:buChar char="••"/>
          </a:pPr>
          <a:r>
            <a:rPr lang="es-CO" sz="1800" b="1" kern="1200" dirty="0" smtClean="0"/>
            <a:t>1.103 Metros </a:t>
          </a:r>
          <a:r>
            <a:rPr lang="es-CO" sz="1800" kern="1200" dirty="0" smtClean="0"/>
            <a:t>Lineales demarcados (Líneas de Borde, Líneas de carril entre otros )</a:t>
          </a:r>
          <a:endParaRPr lang="es-CO" sz="1800" kern="1200" dirty="0"/>
        </a:p>
        <a:p>
          <a:pPr marL="171450" lvl="1" indent="-171450" algn="l" defTabSz="800100">
            <a:lnSpc>
              <a:spcPct val="90000"/>
            </a:lnSpc>
            <a:spcBef>
              <a:spcPct val="0"/>
            </a:spcBef>
            <a:spcAft>
              <a:spcPct val="15000"/>
            </a:spcAft>
            <a:buChar char="••"/>
          </a:pPr>
          <a:r>
            <a:rPr lang="es-CO" sz="1800" b="1" kern="1200" dirty="0" smtClean="0"/>
            <a:t>7.583 Metros </a:t>
          </a:r>
          <a:r>
            <a:rPr lang="es-CO" sz="1800" kern="1200" dirty="0" smtClean="0"/>
            <a:t>cuadrados demarcador(Sentido vial, pares, peatonales, entre otros)</a:t>
          </a:r>
          <a:endParaRPr lang="es-CO" sz="1800" kern="1200" dirty="0"/>
        </a:p>
      </dsp:txBody>
      <dsp:txXfrm rot="-5400000">
        <a:off x="2058784" y="93323"/>
        <a:ext cx="8746665" cy="1725081"/>
      </dsp:txXfrm>
    </dsp:sp>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CO" dirty="0"/>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9C6AFE0-22E7-4B93-8C83-A3E967AE3AF2}" type="datetimeFigureOut">
              <a:rPr lang="es-CO" smtClean="0"/>
              <a:pPr/>
              <a:t>19/04/2023</a:t>
            </a:fld>
            <a:endParaRPr lang="es-CO" dirty="0"/>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CO" dirty="0"/>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CO" dirty="0"/>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C65213E-F60E-464E-9EE9-ED4C2429BD99}" type="slidenum">
              <a:rPr lang="es-CO" smtClean="0"/>
              <a:pPr/>
              <a:t>‹Nº›</a:t>
            </a:fld>
            <a:endParaRPr lang="es-CO" dirty="0"/>
          </a:p>
        </p:txBody>
      </p:sp>
    </p:spTree>
    <p:extLst>
      <p:ext uri="{BB962C8B-B14F-4D97-AF65-F5344CB8AC3E}">
        <p14:creationId xmlns:p14="http://schemas.microsoft.com/office/powerpoint/2010/main" val="63740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205824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453944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450001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189198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906392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347489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810631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5C872345-ABDB-4B77-852D-E957F202E84A}" type="datetimeFigureOut">
              <a:rPr lang="es-CO" smtClean="0"/>
              <a:pPr/>
              <a:t>19/04/2023</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5A1DF069-44BA-4FE1-9347-D1BECC80587D}" type="slidenum">
              <a:rPr lang="es-CO" smtClean="0"/>
              <a:pPr/>
              <a:t>‹Nº›</a:t>
            </a:fld>
            <a:endParaRPr lang="es-CO" dirty="0"/>
          </a:p>
        </p:txBody>
      </p:sp>
    </p:spTree>
    <p:extLst>
      <p:ext uri="{BB962C8B-B14F-4D97-AF65-F5344CB8AC3E}">
        <p14:creationId xmlns:p14="http://schemas.microsoft.com/office/powerpoint/2010/main" val="1259423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5C872345-ABDB-4B77-852D-E957F202E84A}" type="datetimeFigureOut">
              <a:rPr lang="es-CO" smtClean="0"/>
              <a:pPr/>
              <a:t>19/04/2023</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5A1DF069-44BA-4FE1-9347-D1BECC80587D}" type="slidenum">
              <a:rPr lang="es-CO" smtClean="0"/>
              <a:pPr/>
              <a:t>‹Nº›</a:t>
            </a:fld>
            <a:endParaRPr lang="es-CO" dirty="0"/>
          </a:p>
        </p:txBody>
      </p:sp>
    </p:spTree>
    <p:extLst>
      <p:ext uri="{BB962C8B-B14F-4D97-AF65-F5344CB8AC3E}">
        <p14:creationId xmlns:p14="http://schemas.microsoft.com/office/powerpoint/2010/main" val="3976733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5C872345-ABDB-4B77-852D-E957F202E84A}" type="datetimeFigureOut">
              <a:rPr lang="es-CO" smtClean="0"/>
              <a:pPr/>
              <a:t>19/04/2023</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5A1DF069-44BA-4FE1-9347-D1BECC80587D}" type="slidenum">
              <a:rPr lang="es-CO" smtClean="0"/>
              <a:pPr/>
              <a:t>‹Nº›</a:t>
            </a:fld>
            <a:endParaRPr lang="es-CO" dirty="0"/>
          </a:p>
        </p:txBody>
      </p:sp>
    </p:spTree>
    <p:extLst>
      <p:ext uri="{BB962C8B-B14F-4D97-AF65-F5344CB8AC3E}">
        <p14:creationId xmlns:p14="http://schemas.microsoft.com/office/powerpoint/2010/main" val="4005416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cabezado de sección">
  <p:cSld name="1_Encabezado de sección">
    <p:spTree>
      <p:nvGrpSpPr>
        <p:cNvPr id="1" name="Shape 9"/>
        <p:cNvGrpSpPr/>
        <p:nvPr/>
      </p:nvGrpSpPr>
      <p:grpSpPr>
        <a:xfrm>
          <a:off x="0" y="0"/>
          <a:ext cx="0" cy="0"/>
          <a:chOff x="0" y="0"/>
          <a:chExt cx="0" cy="0"/>
        </a:xfrm>
      </p:grpSpPr>
      <p:sp>
        <p:nvSpPr>
          <p:cNvPr id="10" name="Google Shape;10;p4"/>
          <p:cNvSpPr txBox="1">
            <a:spLocks noGrp="1"/>
          </p:cNvSpPr>
          <p:nvPr>
            <p:ph type="body" idx="1"/>
          </p:nvPr>
        </p:nvSpPr>
        <p:spPr>
          <a:xfrm>
            <a:off x="1829493" y="6237960"/>
            <a:ext cx="5920247" cy="5016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4"/>
          <p:cNvSpPr txBox="1">
            <a:spLocks noGrp="1"/>
          </p:cNvSpPr>
          <p:nvPr>
            <p:ph type="body" idx="2"/>
          </p:nvPr>
        </p:nvSpPr>
        <p:spPr>
          <a:xfrm>
            <a:off x="1822869" y="5860280"/>
            <a:ext cx="5926871" cy="2406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body" idx="3"/>
          </p:nvPr>
        </p:nvSpPr>
        <p:spPr>
          <a:xfrm>
            <a:off x="1822869" y="5489217"/>
            <a:ext cx="5926871" cy="2406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body" idx="4"/>
          </p:nvPr>
        </p:nvSpPr>
        <p:spPr>
          <a:xfrm>
            <a:off x="543585" y="256162"/>
            <a:ext cx="9143331" cy="702365"/>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90000"/>
              </a:lnSpc>
              <a:spcBef>
                <a:spcPts val="1000"/>
              </a:spcBef>
              <a:spcAft>
                <a:spcPts val="0"/>
              </a:spcAft>
              <a:buClr>
                <a:srgbClr val="FF0000"/>
              </a:buClr>
              <a:buSzPts val="2300"/>
              <a:buFont typeface="Arial"/>
              <a:buNone/>
              <a:defRPr sz="2300" b="1" i="0" u="none" strike="noStrike" cap="none">
                <a:solidFill>
                  <a:srgbClr val="FF0000"/>
                </a:solidFill>
                <a:latin typeface="Poppins"/>
                <a:ea typeface="Poppins"/>
                <a:cs typeface="Poppins"/>
                <a:sym typeface="Poppi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4"/>
          <p:cNvSpPr txBox="1">
            <a:spLocks noGrp="1"/>
          </p:cNvSpPr>
          <p:nvPr>
            <p:ph type="body" idx="5"/>
          </p:nvPr>
        </p:nvSpPr>
        <p:spPr>
          <a:xfrm>
            <a:off x="543584" y="1147003"/>
            <a:ext cx="9859061" cy="33185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4"/>
          <p:cNvSpPr txBox="1">
            <a:spLocks noGrp="1"/>
          </p:cNvSpPr>
          <p:nvPr>
            <p:ph type="body" idx="6"/>
          </p:nvPr>
        </p:nvSpPr>
        <p:spPr>
          <a:xfrm>
            <a:off x="231980" y="4986140"/>
            <a:ext cx="3195021" cy="40773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90000"/>
              </a:lnSpc>
              <a:spcBef>
                <a:spcPts val="10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4"/>
          <p:cNvSpPr txBox="1">
            <a:spLocks noGrp="1"/>
          </p:cNvSpPr>
          <p:nvPr>
            <p:ph type="body" idx="7"/>
          </p:nvPr>
        </p:nvSpPr>
        <p:spPr>
          <a:xfrm>
            <a:off x="4277361" y="4969924"/>
            <a:ext cx="3195779" cy="433932"/>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90000"/>
              </a:lnSpc>
              <a:spcBef>
                <a:spcPts val="10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body" idx="8"/>
          </p:nvPr>
        </p:nvSpPr>
        <p:spPr>
          <a:xfrm>
            <a:off x="8375942" y="4918766"/>
            <a:ext cx="2400919" cy="463589"/>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90000"/>
              </a:lnSpc>
              <a:spcBef>
                <a:spcPts val="10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4"/>
          <p:cNvSpPr txBox="1">
            <a:spLocks noGrp="1"/>
          </p:cNvSpPr>
          <p:nvPr>
            <p:ph type="body" idx="9"/>
          </p:nvPr>
        </p:nvSpPr>
        <p:spPr>
          <a:xfrm>
            <a:off x="1822864" y="6585037"/>
            <a:ext cx="3032165" cy="2996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body" idx="13"/>
          </p:nvPr>
        </p:nvSpPr>
        <p:spPr>
          <a:xfrm>
            <a:off x="5612516" y="6588734"/>
            <a:ext cx="5913621" cy="2986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3737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5C872345-ABDB-4B77-852D-E957F202E84A}" type="datetimeFigureOut">
              <a:rPr lang="es-CO" smtClean="0"/>
              <a:pPr/>
              <a:t>19/04/2023</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5A1DF069-44BA-4FE1-9347-D1BECC80587D}" type="slidenum">
              <a:rPr lang="es-CO" smtClean="0"/>
              <a:pPr/>
              <a:t>‹Nº›</a:t>
            </a:fld>
            <a:endParaRPr lang="es-CO" dirty="0"/>
          </a:p>
        </p:txBody>
      </p:sp>
    </p:spTree>
    <p:extLst>
      <p:ext uri="{BB962C8B-B14F-4D97-AF65-F5344CB8AC3E}">
        <p14:creationId xmlns:p14="http://schemas.microsoft.com/office/powerpoint/2010/main" val="331571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5C872345-ABDB-4B77-852D-E957F202E84A}" type="datetimeFigureOut">
              <a:rPr lang="es-CO" smtClean="0"/>
              <a:pPr/>
              <a:t>19/04/2023</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5A1DF069-44BA-4FE1-9347-D1BECC80587D}" type="slidenum">
              <a:rPr lang="es-CO" smtClean="0"/>
              <a:pPr/>
              <a:t>‹Nº›</a:t>
            </a:fld>
            <a:endParaRPr lang="es-CO" dirty="0"/>
          </a:p>
        </p:txBody>
      </p:sp>
    </p:spTree>
    <p:extLst>
      <p:ext uri="{BB962C8B-B14F-4D97-AF65-F5344CB8AC3E}">
        <p14:creationId xmlns:p14="http://schemas.microsoft.com/office/powerpoint/2010/main" val="230650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5C872345-ABDB-4B77-852D-E957F202E84A}" type="datetimeFigureOut">
              <a:rPr lang="es-CO" smtClean="0"/>
              <a:pPr/>
              <a:t>19/04/2023</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5A1DF069-44BA-4FE1-9347-D1BECC80587D}" type="slidenum">
              <a:rPr lang="es-CO" smtClean="0"/>
              <a:pPr/>
              <a:t>‹Nº›</a:t>
            </a:fld>
            <a:endParaRPr lang="es-CO" dirty="0"/>
          </a:p>
        </p:txBody>
      </p:sp>
    </p:spTree>
    <p:extLst>
      <p:ext uri="{BB962C8B-B14F-4D97-AF65-F5344CB8AC3E}">
        <p14:creationId xmlns:p14="http://schemas.microsoft.com/office/powerpoint/2010/main" val="87416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5C872345-ABDB-4B77-852D-E957F202E84A}" type="datetimeFigureOut">
              <a:rPr lang="es-CO" smtClean="0"/>
              <a:pPr/>
              <a:t>19/04/2023</a:t>
            </a:fld>
            <a:endParaRPr lang="es-CO" dirty="0"/>
          </a:p>
        </p:txBody>
      </p:sp>
      <p:sp>
        <p:nvSpPr>
          <p:cNvPr id="8" name="Marcador de pie de página 7"/>
          <p:cNvSpPr>
            <a:spLocks noGrp="1"/>
          </p:cNvSpPr>
          <p:nvPr>
            <p:ph type="ftr" sz="quarter" idx="11"/>
          </p:nvPr>
        </p:nvSpPr>
        <p:spPr/>
        <p:txBody>
          <a:bodyPr/>
          <a:lstStyle/>
          <a:p>
            <a:endParaRPr lang="es-CO" dirty="0"/>
          </a:p>
        </p:txBody>
      </p:sp>
      <p:sp>
        <p:nvSpPr>
          <p:cNvPr id="9" name="Marcador de número de diapositiva 8"/>
          <p:cNvSpPr>
            <a:spLocks noGrp="1"/>
          </p:cNvSpPr>
          <p:nvPr>
            <p:ph type="sldNum" sz="quarter" idx="12"/>
          </p:nvPr>
        </p:nvSpPr>
        <p:spPr/>
        <p:txBody>
          <a:bodyPr/>
          <a:lstStyle/>
          <a:p>
            <a:fld id="{5A1DF069-44BA-4FE1-9347-D1BECC80587D}" type="slidenum">
              <a:rPr lang="es-CO" smtClean="0"/>
              <a:pPr/>
              <a:t>‹Nº›</a:t>
            </a:fld>
            <a:endParaRPr lang="es-CO" dirty="0"/>
          </a:p>
        </p:txBody>
      </p:sp>
    </p:spTree>
    <p:extLst>
      <p:ext uri="{BB962C8B-B14F-4D97-AF65-F5344CB8AC3E}">
        <p14:creationId xmlns:p14="http://schemas.microsoft.com/office/powerpoint/2010/main" val="250329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5C872345-ABDB-4B77-852D-E957F202E84A}" type="datetimeFigureOut">
              <a:rPr lang="es-CO" smtClean="0"/>
              <a:pPr/>
              <a:t>19/04/2023</a:t>
            </a:fld>
            <a:endParaRPr lang="es-CO" dirty="0"/>
          </a:p>
        </p:txBody>
      </p:sp>
      <p:sp>
        <p:nvSpPr>
          <p:cNvPr id="4" name="Marcador de pie de página 3"/>
          <p:cNvSpPr>
            <a:spLocks noGrp="1"/>
          </p:cNvSpPr>
          <p:nvPr>
            <p:ph type="ftr" sz="quarter" idx="11"/>
          </p:nvPr>
        </p:nvSpPr>
        <p:spPr/>
        <p:txBody>
          <a:bodyPr/>
          <a:lstStyle/>
          <a:p>
            <a:endParaRPr lang="es-CO" dirty="0"/>
          </a:p>
        </p:txBody>
      </p:sp>
      <p:sp>
        <p:nvSpPr>
          <p:cNvPr id="5" name="Marcador de número de diapositiva 4"/>
          <p:cNvSpPr>
            <a:spLocks noGrp="1"/>
          </p:cNvSpPr>
          <p:nvPr>
            <p:ph type="sldNum" sz="quarter" idx="12"/>
          </p:nvPr>
        </p:nvSpPr>
        <p:spPr/>
        <p:txBody>
          <a:bodyPr/>
          <a:lstStyle/>
          <a:p>
            <a:fld id="{5A1DF069-44BA-4FE1-9347-D1BECC80587D}" type="slidenum">
              <a:rPr lang="es-CO" smtClean="0"/>
              <a:pPr/>
              <a:t>‹Nº›</a:t>
            </a:fld>
            <a:endParaRPr lang="es-CO" dirty="0"/>
          </a:p>
        </p:txBody>
      </p:sp>
    </p:spTree>
    <p:extLst>
      <p:ext uri="{BB962C8B-B14F-4D97-AF65-F5344CB8AC3E}">
        <p14:creationId xmlns:p14="http://schemas.microsoft.com/office/powerpoint/2010/main" val="288579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C872345-ABDB-4B77-852D-E957F202E84A}" type="datetimeFigureOut">
              <a:rPr lang="es-CO" smtClean="0"/>
              <a:pPr/>
              <a:t>19/04/2023</a:t>
            </a:fld>
            <a:endParaRPr lang="es-CO" dirty="0"/>
          </a:p>
        </p:txBody>
      </p:sp>
      <p:sp>
        <p:nvSpPr>
          <p:cNvPr id="3" name="Marcador de pie de página 2"/>
          <p:cNvSpPr>
            <a:spLocks noGrp="1"/>
          </p:cNvSpPr>
          <p:nvPr>
            <p:ph type="ftr" sz="quarter" idx="11"/>
          </p:nvPr>
        </p:nvSpPr>
        <p:spPr/>
        <p:txBody>
          <a:bodyPr/>
          <a:lstStyle/>
          <a:p>
            <a:endParaRPr lang="es-CO" dirty="0"/>
          </a:p>
        </p:txBody>
      </p:sp>
      <p:sp>
        <p:nvSpPr>
          <p:cNvPr id="4" name="Marcador de número de diapositiva 3"/>
          <p:cNvSpPr>
            <a:spLocks noGrp="1"/>
          </p:cNvSpPr>
          <p:nvPr>
            <p:ph type="sldNum" sz="quarter" idx="12"/>
          </p:nvPr>
        </p:nvSpPr>
        <p:spPr/>
        <p:txBody>
          <a:bodyPr/>
          <a:lstStyle/>
          <a:p>
            <a:fld id="{5A1DF069-44BA-4FE1-9347-D1BECC80587D}" type="slidenum">
              <a:rPr lang="es-CO" smtClean="0"/>
              <a:pPr/>
              <a:t>‹Nº›</a:t>
            </a:fld>
            <a:endParaRPr lang="es-CO" dirty="0"/>
          </a:p>
        </p:txBody>
      </p:sp>
    </p:spTree>
    <p:extLst>
      <p:ext uri="{BB962C8B-B14F-4D97-AF65-F5344CB8AC3E}">
        <p14:creationId xmlns:p14="http://schemas.microsoft.com/office/powerpoint/2010/main" val="91872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C872345-ABDB-4B77-852D-E957F202E84A}" type="datetimeFigureOut">
              <a:rPr lang="es-CO" smtClean="0"/>
              <a:pPr/>
              <a:t>19/04/2023</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5A1DF069-44BA-4FE1-9347-D1BECC80587D}" type="slidenum">
              <a:rPr lang="es-CO" smtClean="0"/>
              <a:pPr/>
              <a:t>‹Nº›</a:t>
            </a:fld>
            <a:endParaRPr lang="es-CO" dirty="0"/>
          </a:p>
        </p:txBody>
      </p:sp>
    </p:spTree>
    <p:extLst>
      <p:ext uri="{BB962C8B-B14F-4D97-AF65-F5344CB8AC3E}">
        <p14:creationId xmlns:p14="http://schemas.microsoft.com/office/powerpoint/2010/main" val="170488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C872345-ABDB-4B77-852D-E957F202E84A}" type="datetimeFigureOut">
              <a:rPr lang="es-CO" smtClean="0"/>
              <a:pPr/>
              <a:t>19/04/2023</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5A1DF069-44BA-4FE1-9347-D1BECC80587D}" type="slidenum">
              <a:rPr lang="es-CO" smtClean="0"/>
              <a:pPr/>
              <a:t>‹Nº›</a:t>
            </a:fld>
            <a:endParaRPr lang="es-CO" dirty="0"/>
          </a:p>
        </p:txBody>
      </p:sp>
    </p:spTree>
    <p:extLst>
      <p:ext uri="{BB962C8B-B14F-4D97-AF65-F5344CB8AC3E}">
        <p14:creationId xmlns:p14="http://schemas.microsoft.com/office/powerpoint/2010/main" val="23353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872345-ABDB-4B77-852D-E957F202E84A}" type="datetimeFigureOut">
              <a:rPr lang="es-CO" smtClean="0"/>
              <a:pPr/>
              <a:t>19/04/2023</a:t>
            </a:fld>
            <a:endParaRPr lang="es-CO"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1DF069-44BA-4FE1-9347-D1BECC80587D}" type="slidenum">
              <a:rPr lang="es-CO" smtClean="0"/>
              <a:pPr/>
              <a:t>‹Nº›</a:t>
            </a:fld>
            <a:endParaRPr lang="es-CO" dirty="0"/>
          </a:p>
        </p:txBody>
      </p:sp>
    </p:spTree>
    <p:extLst>
      <p:ext uri="{BB962C8B-B14F-4D97-AF65-F5344CB8AC3E}">
        <p14:creationId xmlns:p14="http://schemas.microsoft.com/office/powerpoint/2010/main" val="2401636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tiff"/></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1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tiff"/></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jpe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2.jpe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diagramQuickStyle" Target="../diagrams/quickStyle3.xml"/><Relationship Id="rId18" Type="http://schemas.openxmlformats.org/officeDocument/2006/relationships/image" Target="../media/image3.png"/><Relationship Id="rId3" Type="http://schemas.openxmlformats.org/officeDocument/2006/relationships/image" Target="../media/image33.jpeg"/><Relationship Id="rId7" Type="http://schemas.openxmlformats.org/officeDocument/2006/relationships/diagramColors" Target="../diagrams/colors2.xml"/><Relationship Id="rId12" Type="http://schemas.openxmlformats.org/officeDocument/2006/relationships/diagramLayout" Target="../diagrams/layout3.xml"/><Relationship Id="rId17" Type="http://schemas.openxmlformats.org/officeDocument/2006/relationships/image" Target="../media/image4.png"/><Relationship Id="rId2" Type="http://schemas.openxmlformats.org/officeDocument/2006/relationships/image" Target="../media/image32.png"/><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Data" Target="../diagrams/data3.xml"/><Relationship Id="rId5" Type="http://schemas.openxmlformats.org/officeDocument/2006/relationships/diagramLayout" Target="../diagrams/layout2.xml"/><Relationship Id="rId15" Type="http://schemas.microsoft.com/office/2007/relationships/diagramDrawing" Target="../diagrams/drawing3.xml"/><Relationship Id="rId10" Type="http://schemas.openxmlformats.org/officeDocument/2006/relationships/image" Target="../media/image35.jpeg"/><Relationship Id="rId4" Type="http://schemas.openxmlformats.org/officeDocument/2006/relationships/diagramData" Target="../diagrams/data2.xml"/><Relationship Id="rId9" Type="http://schemas.openxmlformats.org/officeDocument/2006/relationships/image" Target="../media/image34.jpeg"/><Relationship Id="rId14"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3.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3.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50.pn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54.png"/><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5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4.xml"/></Relationships>
</file>

<file path=ppt/slides/_rels/slide70.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25.png"/><Relationship Id="rId3" Type="http://schemas.openxmlformats.org/officeDocument/2006/relationships/image" Target="../media/image14.jpeg"/><Relationship Id="rId7" Type="http://schemas.openxmlformats.org/officeDocument/2006/relationships/diagramData" Target="../diagrams/data4.xml"/><Relationship Id="rId12"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 Id="rId6" Type="http://schemas.openxmlformats.org/officeDocument/2006/relationships/image" Target="../media/image5.png"/><Relationship Id="rId11" Type="http://schemas.microsoft.com/office/2007/relationships/diagramDrawing" Target="../diagrams/drawing4.xml"/><Relationship Id="rId5" Type="http://schemas.openxmlformats.org/officeDocument/2006/relationships/image" Target="../media/image4.png"/><Relationship Id="rId10" Type="http://schemas.openxmlformats.org/officeDocument/2006/relationships/diagramColors" Target="../diagrams/colors4.xml"/><Relationship Id="rId4" Type="http://schemas.openxmlformats.org/officeDocument/2006/relationships/image" Target="../media/image3.png"/><Relationship Id="rId9" Type="http://schemas.openxmlformats.org/officeDocument/2006/relationships/diagramQuickStyle" Target="../diagrams/quickStyle4.xml"/></Relationships>
</file>

<file path=ppt/slides/_rels/slide71.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59.jpeg"/><Relationship Id="rId3" Type="http://schemas.openxmlformats.org/officeDocument/2006/relationships/image" Target="../media/image18.jpeg"/><Relationship Id="rId7" Type="http://schemas.openxmlformats.org/officeDocument/2006/relationships/image" Target="../media/image5.png"/><Relationship Id="rId12" Type="http://schemas.microsoft.com/office/2007/relationships/diagramDrawing" Target="../diagrams/drawing5.xml"/><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58.jpeg"/><Relationship Id="rId11" Type="http://schemas.openxmlformats.org/officeDocument/2006/relationships/diagramColors" Target="../diagrams/colors5.xml"/><Relationship Id="rId5" Type="http://schemas.openxmlformats.org/officeDocument/2006/relationships/image" Target="../media/image4.png"/><Relationship Id="rId10" Type="http://schemas.openxmlformats.org/officeDocument/2006/relationships/diagramQuickStyle" Target="../diagrams/quickStyle5.xml"/><Relationship Id="rId4" Type="http://schemas.openxmlformats.org/officeDocument/2006/relationships/image" Target="../media/image3.png"/><Relationship Id="rId9" Type="http://schemas.openxmlformats.org/officeDocument/2006/relationships/diagramLayout" Target="../diagrams/layout5.xml"/></Relationships>
</file>

<file path=ppt/slides/_rels/slide7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5.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5.emf"/><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64.emf"/><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4.png"/><Relationship Id="rId7" Type="http://schemas.openxmlformats.org/officeDocument/2006/relationships/image" Target="../media/image71.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cid:232d0fac-8d21-42f6-b577-e780d7a4da84@NAMP223.PROD.OUTLOOK.COM" TargetMode="External"/><Relationship Id="rId5" Type="http://schemas.openxmlformats.org/officeDocument/2006/relationships/image" Target="../media/image70.jpe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4.png"/><Relationship Id="rId7" Type="http://schemas.openxmlformats.org/officeDocument/2006/relationships/image" Target="../media/image75.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78.jpeg"/><Relationship Id="rId4" Type="http://schemas.openxmlformats.org/officeDocument/2006/relationships/image" Target="../media/image77.jpeg"/></Relationships>
</file>

<file path=ppt/slides/_rels/slide7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5.xml"/></Relationships>
</file>

<file path=ppt/slides/_rels/slide8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4.png"/><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4.png"/></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7.png"/><Relationship Id="rId4" Type="http://schemas.openxmlformats.org/officeDocument/2006/relationships/image" Target="../media/image96.jpeg"/></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9.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6.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92.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5.png"/><Relationship Id="rId7" Type="http://schemas.openxmlformats.org/officeDocument/2006/relationships/image" Target="../media/image1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5.png"/><Relationship Id="rId7" Type="http://schemas.openxmlformats.org/officeDocument/2006/relationships/image" Target="../media/image1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9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5.png"/><Relationship Id="rId7" Type="http://schemas.openxmlformats.org/officeDocument/2006/relationships/image" Target="../media/image12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jpe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movilidadpereira.gov.co/Inmovilizacion.html"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3F11DB5-BF5F-B342-BE61-85540B3AF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8" y="9728"/>
            <a:ext cx="12192000" cy="6858000"/>
          </a:xfrm>
          <a:prstGeom prst="rect">
            <a:avLst/>
          </a:prstGeom>
        </p:spPr>
      </p:pic>
    </p:spTree>
    <p:extLst>
      <p:ext uri="{BB962C8B-B14F-4D97-AF65-F5344CB8AC3E}">
        <p14:creationId xmlns:p14="http://schemas.microsoft.com/office/powerpoint/2010/main" val="738642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69523" y="100228"/>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9" name="Gráfico 8">
            <a:extLst>
              <a:ext uri="{FF2B5EF4-FFF2-40B4-BE49-F238E27FC236}">
                <a16:creationId xmlns:a16="http://schemas.microsoft.com/office/drawing/2014/main" id="{9331600E-81C9-484E-A741-20B31B7D8DA2}"/>
              </a:ext>
            </a:extLst>
          </p:cNvPr>
          <p:cNvGraphicFramePr>
            <a:graphicFrameLocks/>
          </p:cNvGraphicFramePr>
          <p:nvPr/>
        </p:nvGraphicFramePr>
        <p:xfrm>
          <a:off x="1036320" y="301336"/>
          <a:ext cx="9831705" cy="6431973"/>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6042286"/>
            <a:ext cx="3297568" cy="815714"/>
          </a:xfrm>
          <a:prstGeom prst="rect">
            <a:avLst/>
          </a:prstGeom>
        </p:spPr>
      </p:pic>
    </p:spTree>
    <p:extLst>
      <p:ext uri="{BB962C8B-B14F-4D97-AF65-F5344CB8AC3E}">
        <p14:creationId xmlns:p14="http://schemas.microsoft.com/office/powerpoint/2010/main" val="1833757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69523" y="100228"/>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pic>
        <p:nvPicPr>
          <p:cNvPr id="6" name="Imagen 5">
            <a:extLst>
              <a:ext uri="{FF2B5EF4-FFF2-40B4-BE49-F238E27FC236}">
                <a16:creationId xmlns:a16="http://schemas.microsoft.com/office/drawing/2014/main" id="{B0C8D5AC-B353-34BA-42F2-79E93F3D7103}"/>
              </a:ext>
            </a:extLst>
          </p:cNvPr>
          <p:cNvPicPr>
            <a:picLocks noChangeAspect="1"/>
          </p:cNvPicPr>
          <p:nvPr/>
        </p:nvPicPr>
        <p:blipFill>
          <a:blip r:embed="rId4"/>
          <a:stretch>
            <a:fillRect/>
          </a:stretch>
        </p:blipFill>
        <p:spPr>
          <a:xfrm>
            <a:off x="1052945" y="712283"/>
            <a:ext cx="9476510" cy="5401134"/>
          </a:xfrm>
          <a:prstGeom prst="rect">
            <a:avLst/>
          </a:prstGeom>
        </p:spPr>
      </p:pic>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0"/>
            <a:ext cx="3297568" cy="815714"/>
          </a:xfrm>
          <a:prstGeom prst="rect">
            <a:avLst/>
          </a:prstGeom>
        </p:spPr>
      </p:pic>
    </p:spTree>
    <p:extLst>
      <p:ext uri="{BB962C8B-B14F-4D97-AF65-F5344CB8AC3E}">
        <p14:creationId xmlns:p14="http://schemas.microsoft.com/office/powerpoint/2010/main" val="328981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pic>
        <p:nvPicPr>
          <p:cNvPr id="3" name="Imagen 2">
            <a:extLst>
              <a:ext uri="{FF2B5EF4-FFF2-40B4-BE49-F238E27FC236}">
                <a16:creationId xmlns:a16="http://schemas.microsoft.com/office/drawing/2014/main" id="{7CEF6D23-48E0-85B1-EFDF-5BD3BEA99170}"/>
              </a:ext>
            </a:extLst>
          </p:cNvPr>
          <p:cNvPicPr>
            <a:picLocks noChangeAspect="1"/>
          </p:cNvPicPr>
          <p:nvPr/>
        </p:nvPicPr>
        <p:blipFill>
          <a:blip r:embed="rId4"/>
          <a:stretch>
            <a:fillRect/>
          </a:stretch>
        </p:blipFill>
        <p:spPr>
          <a:xfrm>
            <a:off x="1535832" y="320809"/>
            <a:ext cx="9120336" cy="1163793"/>
          </a:xfrm>
          <a:prstGeom prst="rect">
            <a:avLst/>
          </a:prstGeom>
        </p:spPr>
      </p:pic>
      <p:sp>
        <p:nvSpPr>
          <p:cNvPr id="4" name="TextBox 11">
            <a:extLst>
              <a:ext uri="{FF2B5EF4-FFF2-40B4-BE49-F238E27FC236}">
                <a16:creationId xmlns:a16="http://schemas.microsoft.com/office/drawing/2014/main" id="{928F8085-F004-34FE-9FB6-38EADE2BF9DF}"/>
              </a:ext>
            </a:extLst>
          </p:cNvPr>
          <p:cNvSpPr txBox="1"/>
          <p:nvPr/>
        </p:nvSpPr>
        <p:spPr>
          <a:xfrm>
            <a:off x="1214492" y="3108395"/>
            <a:ext cx="10033865" cy="1231106"/>
          </a:xfrm>
          <a:prstGeom prst="rect">
            <a:avLst/>
          </a:prstGeom>
        </p:spPr>
        <p:txBody>
          <a:bodyPr wrap="square" lIns="0" tIns="0" rIns="0" bIns="0" rtlCol="0" anchor="t">
            <a:spAutoFit/>
          </a:bodyPr>
          <a:lstStyle/>
          <a:p>
            <a:pPr algn="ctr"/>
            <a:r>
              <a:rPr lang="es-ES" sz="4000" b="1" dirty="0">
                <a:solidFill>
                  <a:srgbClr val="FF0000"/>
                </a:solidFill>
                <a:latin typeface="Montserrat" pitchFamily="2" charset="77"/>
              </a:rPr>
              <a:t>INFORMACIÓN </a:t>
            </a:r>
            <a:r>
              <a:rPr lang="es-ES" sz="4000" b="1" dirty="0" smtClean="0">
                <a:solidFill>
                  <a:srgbClr val="FF0000"/>
                </a:solidFill>
                <a:latin typeface="Montserrat" pitchFamily="2" charset="77"/>
              </a:rPr>
              <a:t>FINANCIERA</a:t>
            </a:r>
          </a:p>
          <a:p>
            <a:pPr algn="ctr"/>
            <a:r>
              <a:rPr lang="es-ES" sz="4000" b="1" dirty="0" smtClean="0">
                <a:solidFill>
                  <a:srgbClr val="FF0000"/>
                </a:solidFill>
                <a:latin typeface="Montserrat" pitchFamily="2" charset="77"/>
              </a:rPr>
              <a:t>Primer Trimestre 2023</a:t>
            </a:r>
            <a:endParaRPr lang="es-CO" sz="2700" b="1" dirty="0">
              <a:solidFill>
                <a:srgbClr val="FF0000"/>
              </a:solidFill>
              <a:latin typeface="Montserrat" pitchFamily="2" charset="77"/>
            </a:endParaRPr>
          </a:p>
        </p:txBody>
      </p:sp>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6042286"/>
            <a:ext cx="3297568" cy="815714"/>
          </a:xfrm>
          <a:prstGeom prst="rect">
            <a:avLst/>
          </a:prstGeom>
        </p:spPr>
      </p:pic>
    </p:spTree>
    <p:extLst>
      <p:ext uri="{BB962C8B-B14F-4D97-AF65-F5344CB8AC3E}">
        <p14:creationId xmlns:p14="http://schemas.microsoft.com/office/powerpoint/2010/main" val="724669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67786" y="197556"/>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3" name="Gráfico 2">
            <a:extLst>
              <a:ext uri="{FF2B5EF4-FFF2-40B4-BE49-F238E27FC236}">
                <a16:creationId xmlns:a16="http://schemas.microsoft.com/office/drawing/2014/main" id="{F4526AA3-4337-6CFF-79CE-1EA0A615F115}"/>
              </a:ext>
            </a:extLst>
          </p:cNvPr>
          <p:cNvGraphicFramePr>
            <a:graphicFrameLocks/>
          </p:cNvGraphicFramePr>
          <p:nvPr>
            <p:extLst>
              <p:ext uri="{D42A27DB-BD31-4B8C-83A1-F6EECF244321}">
                <p14:modId xmlns:p14="http://schemas.microsoft.com/office/powerpoint/2010/main" val="1367043274"/>
              </p:ext>
            </p:extLst>
          </p:nvPr>
        </p:nvGraphicFramePr>
        <p:xfrm>
          <a:off x="1066800" y="197556"/>
          <a:ext cx="10169236" cy="6300225"/>
        </p:xfrm>
        <a:graphic>
          <a:graphicData uri="http://schemas.openxmlformats.org/drawingml/2006/chart">
            <c:chart xmlns:c="http://schemas.openxmlformats.org/drawingml/2006/chart" xmlns:r="http://schemas.openxmlformats.org/officeDocument/2006/relationships" r:id="rId4"/>
          </a:graphicData>
        </a:graphic>
      </p:graphicFrame>
      <p:sp>
        <p:nvSpPr>
          <p:cNvPr id="4" name="CuadroTexto 9">
            <a:extLst>
              <a:ext uri="{FF2B5EF4-FFF2-40B4-BE49-F238E27FC236}">
                <a16:creationId xmlns:a16="http://schemas.microsoft.com/office/drawing/2014/main" id="{494CD7C4-B8A4-4A45-2570-862FC806FB9B}"/>
              </a:ext>
            </a:extLst>
          </p:cNvPr>
          <p:cNvSpPr txBox="1"/>
          <p:nvPr/>
        </p:nvSpPr>
        <p:spPr>
          <a:xfrm>
            <a:off x="4298069" y="1289620"/>
            <a:ext cx="83826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400" dirty="0">
                <a:solidFill>
                  <a:schemeClr val="tx1"/>
                </a:solidFill>
              </a:rPr>
              <a:t>21%</a:t>
            </a:r>
          </a:p>
        </p:txBody>
      </p:sp>
      <p:sp>
        <p:nvSpPr>
          <p:cNvPr id="5" name="CuadroTexto 9">
            <a:extLst>
              <a:ext uri="{FF2B5EF4-FFF2-40B4-BE49-F238E27FC236}">
                <a16:creationId xmlns:a16="http://schemas.microsoft.com/office/drawing/2014/main" id="{A0445B68-871E-D9C7-4671-FDC96C40DDF4}"/>
              </a:ext>
            </a:extLst>
          </p:cNvPr>
          <p:cNvSpPr txBox="1"/>
          <p:nvPr/>
        </p:nvSpPr>
        <p:spPr>
          <a:xfrm>
            <a:off x="7235367" y="1557706"/>
            <a:ext cx="83826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400" dirty="0">
                <a:solidFill>
                  <a:schemeClr val="tx1"/>
                </a:solidFill>
              </a:rPr>
              <a:t>20%</a:t>
            </a:r>
          </a:p>
        </p:txBody>
      </p:sp>
      <p:sp>
        <p:nvSpPr>
          <p:cNvPr id="6" name="CuadroTexto 9">
            <a:extLst>
              <a:ext uri="{FF2B5EF4-FFF2-40B4-BE49-F238E27FC236}">
                <a16:creationId xmlns:a16="http://schemas.microsoft.com/office/drawing/2014/main" id="{49F479E1-4ED5-23D2-017D-96590F7099F8}"/>
              </a:ext>
            </a:extLst>
          </p:cNvPr>
          <p:cNvSpPr txBox="1"/>
          <p:nvPr/>
        </p:nvSpPr>
        <p:spPr>
          <a:xfrm>
            <a:off x="9753531" y="4688832"/>
            <a:ext cx="83826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400" dirty="0">
                <a:solidFill>
                  <a:schemeClr val="tx1"/>
                </a:solidFill>
              </a:rPr>
              <a:t>51%</a:t>
            </a:r>
          </a:p>
        </p:txBody>
      </p:sp>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0"/>
            <a:ext cx="3297568" cy="815714"/>
          </a:xfrm>
          <a:prstGeom prst="rect">
            <a:avLst/>
          </a:prstGeom>
        </p:spPr>
      </p:pic>
    </p:spTree>
    <p:extLst>
      <p:ext uri="{BB962C8B-B14F-4D97-AF65-F5344CB8AC3E}">
        <p14:creationId xmlns:p14="http://schemas.microsoft.com/office/powerpoint/2010/main" val="189222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10430" y="129747"/>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3" name="Gráfico 2">
            <a:extLst>
              <a:ext uri="{FF2B5EF4-FFF2-40B4-BE49-F238E27FC236}">
                <a16:creationId xmlns:a16="http://schemas.microsoft.com/office/drawing/2014/main" id="{F05EDFDB-D423-0502-9D69-C5FED0F98A2A}"/>
              </a:ext>
            </a:extLst>
          </p:cNvPr>
          <p:cNvGraphicFramePr>
            <a:graphicFrameLocks/>
          </p:cNvGraphicFramePr>
          <p:nvPr>
            <p:extLst>
              <p:ext uri="{D42A27DB-BD31-4B8C-83A1-F6EECF244321}">
                <p14:modId xmlns:p14="http://schemas.microsoft.com/office/powerpoint/2010/main" val="107685952"/>
              </p:ext>
            </p:extLst>
          </p:nvPr>
        </p:nvGraphicFramePr>
        <p:xfrm>
          <a:off x="942109" y="277090"/>
          <a:ext cx="9753600" cy="6317673"/>
        </p:xfrm>
        <a:graphic>
          <a:graphicData uri="http://schemas.openxmlformats.org/drawingml/2006/chart">
            <c:chart xmlns:c="http://schemas.openxmlformats.org/drawingml/2006/chart" xmlns:r="http://schemas.openxmlformats.org/officeDocument/2006/relationships" r:id="rId4"/>
          </a:graphicData>
        </a:graphic>
      </p:graphicFrame>
      <p:sp>
        <p:nvSpPr>
          <p:cNvPr id="4" name="CuadroTexto 9">
            <a:extLst>
              <a:ext uri="{FF2B5EF4-FFF2-40B4-BE49-F238E27FC236}">
                <a16:creationId xmlns:a16="http://schemas.microsoft.com/office/drawing/2014/main" id="{A18D343D-8E8D-7020-DFE4-FC253B2B2CB7}"/>
              </a:ext>
            </a:extLst>
          </p:cNvPr>
          <p:cNvSpPr txBox="1"/>
          <p:nvPr/>
        </p:nvSpPr>
        <p:spPr>
          <a:xfrm>
            <a:off x="4088605" y="2532195"/>
            <a:ext cx="1378903" cy="4924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600" dirty="0">
                <a:solidFill>
                  <a:schemeClr val="tx1"/>
                </a:solidFill>
              </a:rPr>
              <a:t>23%</a:t>
            </a:r>
          </a:p>
        </p:txBody>
      </p:sp>
      <p:sp>
        <p:nvSpPr>
          <p:cNvPr id="5" name="CuadroTexto 9">
            <a:extLst>
              <a:ext uri="{FF2B5EF4-FFF2-40B4-BE49-F238E27FC236}">
                <a16:creationId xmlns:a16="http://schemas.microsoft.com/office/drawing/2014/main" id="{179BEFBC-09A5-3B5A-019D-C93D13024652}"/>
              </a:ext>
            </a:extLst>
          </p:cNvPr>
          <p:cNvSpPr txBox="1"/>
          <p:nvPr/>
        </p:nvSpPr>
        <p:spPr>
          <a:xfrm>
            <a:off x="8549768" y="797169"/>
            <a:ext cx="1378903" cy="4924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600" dirty="0">
                <a:solidFill>
                  <a:schemeClr val="tx1"/>
                </a:solidFill>
              </a:rPr>
              <a:t>8%</a:t>
            </a:r>
          </a:p>
        </p:txBody>
      </p:sp>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0"/>
            <a:ext cx="3297568" cy="815714"/>
          </a:xfrm>
          <a:prstGeom prst="rect">
            <a:avLst/>
          </a:prstGeom>
        </p:spPr>
      </p:pic>
    </p:spTree>
    <p:extLst>
      <p:ext uri="{BB962C8B-B14F-4D97-AF65-F5344CB8AC3E}">
        <p14:creationId xmlns:p14="http://schemas.microsoft.com/office/powerpoint/2010/main" val="787348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13252" y="72000"/>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3" name="Gráfico 2">
            <a:extLst>
              <a:ext uri="{FF2B5EF4-FFF2-40B4-BE49-F238E27FC236}">
                <a16:creationId xmlns:a16="http://schemas.microsoft.com/office/drawing/2014/main" id="{D1507F08-6A42-BC08-9390-0FFE39AF499D}"/>
              </a:ext>
            </a:extLst>
          </p:cNvPr>
          <p:cNvGraphicFramePr>
            <a:graphicFrameLocks/>
          </p:cNvGraphicFramePr>
          <p:nvPr>
            <p:extLst>
              <p:ext uri="{D42A27DB-BD31-4B8C-83A1-F6EECF244321}">
                <p14:modId xmlns:p14="http://schemas.microsoft.com/office/powerpoint/2010/main" val="2146254117"/>
              </p:ext>
            </p:extLst>
          </p:nvPr>
        </p:nvGraphicFramePr>
        <p:xfrm>
          <a:off x="748144" y="263236"/>
          <a:ext cx="10474037" cy="6331528"/>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0"/>
            <a:ext cx="3297568" cy="815714"/>
          </a:xfrm>
          <a:prstGeom prst="rect">
            <a:avLst/>
          </a:prstGeom>
        </p:spPr>
      </p:pic>
    </p:spTree>
    <p:extLst>
      <p:ext uri="{BB962C8B-B14F-4D97-AF65-F5344CB8AC3E}">
        <p14:creationId xmlns:p14="http://schemas.microsoft.com/office/powerpoint/2010/main" val="3864241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55455" y="9564"/>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3" name="Gráfico 2">
            <a:extLst>
              <a:ext uri="{FF2B5EF4-FFF2-40B4-BE49-F238E27FC236}">
                <a16:creationId xmlns:a16="http://schemas.microsoft.com/office/drawing/2014/main" id="{859ED7EB-6F15-AE5D-A71C-60DC20592443}"/>
              </a:ext>
            </a:extLst>
          </p:cNvPr>
          <p:cNvGraphicFramePr>
            <a:graphicFrameLocks/>
          </p:cNvGraphicFramePr>
          <p:nvPr>
            <p:extLst>
              <p:ext uri="{D42A27DB-BD31-4B8C-83A1-F6EECF244321}">
                <p14:modId xmlns:p14="http://schemas.microsoft.com/office/powerpoint/2010/main" val="1872565797"/>
              </p:ext>
            </p:extLst>
          </p:nvPr>
        </p:nvGraphicFramePr>
        <p:xfrm>
          <a:off x="595744" y="221673"/>
          <a:ext cx="8908473" cy="61237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a 5">
            <a:extLst>
              <a:ext uri="{FF2B5EF4-FFF2-40B4-BE49-F238E27FC236}">
                <a16:creationId xmlns:a16="http://schemas.microsoft.com/office/drawing/2014/main" id="{0CD1B2EF-91AA-A098-2EB5-0D091390392C}"/>
              </a:ext>
            </a:extLst>
          </p:cNvPr>
          <p:cNvGraphicFramePr>
            <a:graphicFrameLocks noGrp="1"/>
          </p:cNvGraphicFramePr>
          <p:nvPr>
            <p:extLst>
              <p:ext uri="{D42A27DB-BD31-4B8C-83A1-F6EECF244321}">
                <p14:modId xmlns:p14="http://schemas.microsoft.com/office/powerpoint/2010/main" val="1564724473"/>
              </p:ext>
            </p:extLst>
          </p:nvPr>
        </p:nvGraphicFramePr>
        <p:xfrm>
          <a:off x="7164531" y="2042295"/>
          <a:ext cx="4227368" cy="1933960"/>
        </p:xfrm>
        <a:graphic>
          <a:graphicData uri="http://schemas.openxmlformats.org/drawingml/2006/table">
            <a:tbl>
              <a:tblPr/>
              <a:tblGrid>
                <a:gridCol w="2961480">
                  <a:extLst>
                    <a:ext uri="{9D8B030D-6E8A-4147-A177-3AD203B41FA5}">
                      <a16:colId xmlns:a16="http://schemas.microsoft.com/office/drawing/2014/main" val="80124536"/>
                    </a:ext>
                  </a:extLst>
                </a:gridCol>
                <a:gridCol w="1265888">
                  <a:extLst>
                    <a:ext uri="{9D8B030D-6E8A-4147-A177-3AD203B41FA5}">
                      <a16:colId xmlns:a16="http://schemas.microsoft.com/office/drawing/2014/main" val="1977260447"/>
                    </a:ext>
                  </a:extLst>
                </a:gridCol>
              </a:tblGrid>
              <a:tr h="276280">
                <a:tc gridSpan="2">
                  <a:txBody>
                    <a:bodyPr/>
                    <a:lstStyle/>
                    <a:p>
                      <a:pPr algn="ctr" fontAlgn="ctr"/>
                      <a:r>
                        <a:rPr lang="es-CO" sz="1400" b="1" i="0" u="none" strike="noStrike">
                          <a:solidFill>
                            <a:srgbClr val="000000"/>
                          </a:solidFill>
                          <a:effectLst/>
                          <a:latin typeface="Calibri" panose="020F0502020204030204" pitchFamily="34" charset="0"/>
                        </a:rPr>
                        <a:t>mar-23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2616184082"/>
                  </a:ext>
                </a:extLst>
              </a:tr>
              <a:tr h="276280">
                <a:tc>
                  <a:txBody>
                    <a:bodyPr/>
                    <a:lstStyle/>
                    <a:p>
                      <a:pPr algn="l" fontAlgn="ctr"/>
                      <a:r>
                        <a:rPr lang="es-CO" sz="1400" b="0" i="0" u="none" strike="noStrike">
                          <a:solidFill>
                            <a:srgbClr val="000000"/>
                          </a:solidFill>
                          <a:effectLst/>
                          <a:latin typeface="Calibri" panose="020F0502020204030204" pitchFamily="34" charset="0"/>
                        </a:rPr>
                        <a:t>Derechos de tránsito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2.544.393.979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22548"/>
                  </a:ext>
                </a:extLst>
              </a:tr>
              <a:tr h="276280">
                <a:tc>
                  <a:txBody>
                    <a:bodyPr/>
                    <a:lstStyle/>
                    <a:p>
                      <a:pPr algn="l" fontAlgn="ctr"/>
                      <a:r>
                        <a:rPr lang="es-CO" sz="1400" b="0" i="0" u="none" strike="noStrike">
                          <a:solidFill>
                            <a:srgbClr val="000000"/>
                          </a:solidFill>
                          <a:effectLst/>
                          <a:latin typeface="Calibri" panose="020F0502020204030204" pitchFamily="34" charset="0"/>
                        </a:rPr>
                        <a:t>Multas y Sanciones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1.498.044.944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1406252"/>
                  </a:ext>
                </a:extLst>
              </a:tr>
              <a:tr h="276280">
                <a:tc>
                  <a:txBody>
                    <a:bodyPr/>
                    <a:lstStyle/>
                    <a:p>
                      <a:pPr algn="l" fontAlgn="ctr"/>
                      <a:r>
                        <a:rPr lang="es-CO" sz="1400" b="0" i="0" u="none" strike="noStrike">
                          <a:solidFill>
                            <a:srgbClr val="000000"/>
                          </a:solidFill>
                          <a:effectLst/>
                          <a:latin typeface="Calibri" panose="020F0502020204030204" pitchFamily="34" charset="0"/>
                        </a:rPr>
                        <a:t>Venta de Bienes y Servicios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574.915.330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6410274"/>
                  </a:ext>
                </a:extLst>
              </a:tr>
              <a:tr h="276280">
                <a:tc>
                  <a:txBody>
                    <a:bodyPr/>
                    <a:lstStyle/>
                    <a:p>
                      <a:pPr algn="l" fontAlgn="ctr"/>
                      <a:r>
                        <a:rPr lang="es-CO" sz="1400" b="0" i="0" u="none" strike="noStrike">
                          <a:solidFill>
                            <a:srgbClr val="000000"/>
                          </a:solidFill>
                          <a:effectLst/>
                          <a:latin typeface="Calibri" panose="020F0502020204030204" pitchFamily="34" charset="0"/>
                        </a:rPr>
                        <a:t>Impuesto de Circulación y Tránsito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205.722.783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5694952"/>
                  </a:ext>
                </a:extLst>
              </a:tr>
              <a:tr h="276280">
                <a:tc>
                  <a:txBody>
                    <a:bodyPr/>
                    <a:lstStyle/>
                    <a:p>
                      <a:pPr algn="l" fontAlgn="ctr"/>
                      <a:r>
                        <a:rPr lang="es-CO" sz="1400" b="0" i="0" u="none" strike="noStrike">
                          <a:solidFill>
                            <a:srgbClr val="000000"/>
                          </a:solidFill>
                          <a:effectLst/>
                          <a:latin typeface="Calibri" panose="020F0502020204030204" pitchFamily="34" charset="0"/>
                        </a:rPr>
                        <a:t>Ingresos de Capital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392.644.104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2682964"/>
                  </a:ext>
                </a:extLst>
              </a:tr>
              <a:tr h="276280">
                <a:tc>
                  <a:txBody>
                    <a:bodyPr/>
                    <a:lstStyle/>
                    <a:p>
                      <a:pPr algn="ctr" fontAlgn="ctr"/>
                      <a:r>
                        <a:rPr lang="es-CO" sz="1400" b="1"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1" i="0" u="none" strike="noStrike" dirty="0">
                          <a:solidFill>
                            <a:srgbClr val="000000"/>
                          </a:solidFill>
                          <a:effectLst/>
                          <a:latin typeface="Calibri" panose="020F0502020204030204" pitchFamily="34" charset="0"/>
                        </a:rPr>
                        <a:t>5.215.721.141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5603405"/>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0"/>
            <a:ext cx="3297568" cy="815714"/>
          </a:xfrm>
          <a:prstGeom prst="rect">
            <a:avLst/>
          </a:prstGeom>
        </p:spPr>
      </p:pic>
    </p:spTree>
    <p:extLst>
      <p:ext uri="{BB962C8B-B14F-4D97-AF65-F5344CB8AC3E}">
        <p14:creationId xmlns:p14="http://schemas.microsoft.com/office/powerpoint/2010/main" val="3225184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83591" y="6107133"/>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3" name="Gráfico 2">
            <a:extLst>
              <a:ext uri="{FF2B5EF4-FFF2-40B4-BE49-F238E27FC236}">
                <a16:creationId xmlns:a16="http://schemas.microsoft.com/office/drawing/2014/main" id="{28E904C1-C5F7-0181-D08B-A1F54C1F4917}"/>
              </a:ext>
            </a:extLst>
          </p:cNvPr>
          <p:cNvGraphicFramePr>
            <a:graphicFrameLocks/>
          </p:cNvGraphicFramePr>
          <p:nvPr>
            <p:extLst>
              <p:ext uri="{D42A27DB-BD31-4B8C-83A1-F6EECF244321}">
                <p14:modId xmlns:p14="http://schemas.microsoft.com/office/powerpoint/2010/main" val="1970897413"/>
              </p:ext>
            </p:extLst>
          </p:nvPr>
        </p:nvGraphicFramePr>
        <p:xfrm>
          <a:off x="900545" y="193964"/>
          <a:ext cx="9504219" cy="5913169"/>
        </p:xfrm>
        <a:graphic>
          <a:graphicData uri="http://schemas.openxmlformats.org/drawingml/2006/chart">
            <c:chart xmlns:c="http://schemas.openxmlformats.org/drawingml/2006/chart" xmlns:r="http://schemas.openxmlformats.org/officeDocument/2006/relationships" r:id="rId4"/>
          </a:graphicData>
        </a:graphic>
      </p:graphicFrame>
      <p:sp>
        <p:nvSpPr>
          <p:cNvPr id="4" name="CuadroTexto 3">
            <a:extLst>
              <a:ext uri="{FF2B5EF4-FFF2-40B4-BE49-F238E27FC236}">
                <a16:creationId xmlns:a16="http://schemas.microsoft.com/office/drawing/2014/main" id="{DCE7FEE6-B9B9-E3A6-0981-97286EFC6631}"/>
              </a:ext>
            </a:extLst>
          </p:cNvPr>
          <p:cNvSpPr txBox="1"/>
          <p:nvPr/>
        </p:nvSpPr>
        <p:spPr>
          <a:xfrm>
            <a:off x="7298675" y="4808309"/>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94%</a:t>
            </a:r>
          </a:p>
        </p:txBody>
      </p:sp>
      <p:sp>
        <p:nvSpPr>
          <p:cNvPr id="5" name="CuadroTexto 4">
            <a:extLst>
              <a:ext uri="{FF2B5EF4-FFF2-40B4-BE49-F238E27FC236}">
                <a16:creationId xmlns:a16="http://schemas.microsoft.com/office/drawing/2014/main" id="{B0BF638A-B32E-151C-2E73-00D4DA10092B}"/>
              </a:ext>
            </a:extLst>
          </p:cNvPr>
          <p:cNvSpPr txBox="1"/>
          <p:nvPr/>
        </p:nvSpPr>
        <p:spPr>
          <a:xfrm>
            <a:off x="6067643" y="4767214"/>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50%</a:t>
            </a:r>
          </a:p>
        </p:txBody>
      </p:sp>
      <p:sp>
        <p:nvSpPr>
          <p:cNvPr id="11" name="CuadroTexto 10">
            <a:extLst>
              <a:ext uri="{FF2B5EF4-FFF2-40B4-BE49-F238E27FC236}">
                <a16:creationId xmlns:a16="http://schemas.microsoft.com/office/drawing/2014/main" id="{3D13CA97-5464-8F2E-C7C0-92A9253CB6A6}"/>
              </a:ext>
            </a:extLst>
          </p:cNvPr>
          <p:cNvSpPr txBox="1"/>
          <p:nvPr/>
        </p:nvSpPr>
        <p:spPr>
          <a:xfrm>
            <a:off x="4836611" y="4470645"/>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30%</a:t>
            </a:r>
          </a:p>
        </p:txBody>
      </p:sp>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0"/>
            <a:ext cx="3297568" cy="815714"/>
          </a:xfrm>
          <a:prstGeom prst="rect">
            <a:avLst/>
          </a:prstGeom>
        </p:spPr>
      </p:pic>
    </p:spTree>
    <p:extLst>
      <p:ext uri="{BB962C8B-B14F-4D97-AF65-F5344CB8AC3E}">
        <p14:creationId xmlns:p14="http://schemas.microsoft.com/office/powerpoint/2010/main" val="1932314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83591" y="6107133"/>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3" name="Gráfico 2">
            <a:extLst>
              <a:ext uri="{FF2B5EF4-FFF2-40B4-BE49-F238E27FC236}">
                <a16:creationId xmlns:a16="http://schemas.microsoft.com/office/drawing/2014/main" id="{F2B4302B-3020-EBB6-76DC-E265C7279784}"/>
              </a:ext>
            </a:extLst>
          </p:cNvPr>
          <p:cNvGraphicFramePr>
            <a:graphicFrameLocks/>
          </p:cNvGraphicFramePr>
          <p:nvPr>
            <p:extLst>
              <p:ext uri="{D42A27DB-BD31-4B8C-83A1-F6EECF244321}">
                <p14:modId xmlns:p14="http://schemas.microsoft.com/office/powerpoint/2010/main" val="1415031881"/>
              </p:ext>
            </p:extLst>
          </p:nvPr>
        </p:nvGraphicFramePr>
        <p:xfrm>
          <a:off x="872836" y="178589"/>
          <a:ext cx="9989128" cy="6262255"/>
        </p:xfrm>
        <a:graphic>
          <a:graphicData uri="http://schemas.openxmlformats.org/drawingml/2006/chart">
            <c:chart xmlns:c="http://schemas.openxmlformats.org/drawingml/2006/chart" xmlns:r="http://schemas.openxmlformats.org/officeDocument/2006/relationships" r:id="rId4"/>
          </a:graphicData>
        </a:graphic>
      </p:graphicFrame>
      <p:sp>
        <p:nvSpPr>
          <p:cNvPr id="4" name="CuadroTexto 3">
            <a:extLst>
              <a:ext uri="{FF2B5EF4-FFF2-40B4-BE49-F238E27FC236}">
                <a16:creationId xmlns:a16="http://schemas.microsoft.com/office/drawing/2014/main" id="{916DE9F0-6294-AA3C-E2A5-9F24DEB4E1DE}"/>
              </a:ext>
            </a:extLst>
          </p:cNvPr>
          <p:cNvSpPr txBox="1"/>
          <p:nvPr/>
        </p:nvSpPr>
        <p:spPr>
          <a:xfrm>
            <a:off x="2768384" y="689455"/>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3%</a:t>
            </a:r>
          </a:p>
        </p:txBody>
      </p:sp>
      <p:sp>
        <p:nvSpPr>
          <p:cNvPr id="5" name="CuadroTexto 4">
            <a:extLst>
              <a:ext uri="{FF2B5EF4-FFF2-40B4-BE49-F238E27FC236}">
                <a16:creationId xmlns:a16="http://schemas.microsoft.com/office/drawing/2014/main" id="{8489ACFD-8981-2409-E278-2A58920157FE}"/>
              </a:ext>
            </a:extLst>
          </p:cNvPr>
          <p:cNvSpPr txBox="1"/>
          <p:nvPr/>
        </p:nvSpPr>
        <p:spPr>
          <a:xfrm>
            <a:off x="4992460" y="1089565"/>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6%</a:t>
            </a:r>
          </a:p>
        </p:txBody>
      </p:sp>
      <p:sp>
        <p:nvSpPr>
          <p:cNvPr id="6" name="CuadroTexto 5">
            <a:extLst>
              <a:ext uri="{FF2B5EF4-FFF2-40B4-BE49-F238E27FC236}">
                <a16:creationId xmlns:a16="http://schemas.microsoft.com/office/drawing/2014/main" id="{7BAF9B08-AC01-773C-09B9-6C65F6546356}"/>
              </a:ext>
            </a:extLst>
          </p:cNvPr>
          <p:cNvSpPr txBox="1"/>
          <p:nvPr/>
        </p:nvSpPr>
        <p:spPr>
          <a:xfrm>
            <a:off x="7008297" y="4759137"/>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0%</a:t>
            </a:r>
          </a:p>
        </p:txBody>
      </p:sp>
      <p:sp>
        <p:nvSpPr>
          <p:cNvPr id="9" name="CuadroTexto 8">
            <a:extLst>
              <a:ext uri="{FF2B5EF4-FFF2-40B4-BE49-F238E27FC236}">
                <a16:creationId xmlns:a16="http://schemas.microsoft.com/office/drawing/2014/main" id="{0552E68C-5C41-E6EF-7C0B-A7DBCC802E41}"/>
              </a:ext>
            </a:extLst>
          </p:cNvPr>
          <p:cNvSpPr txBox="1"/>
          <p:nvPr/>
        </p:nvSpPr>
        <p:spPr>
          <a:xfrm>
            <a:off x="9453624" y="4038700"/>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-8%</a:t>
            </a:r>
          </a:p>
        </p:txBody>
      </p:sp>
      <p:pic>
        <p:nvPicPr>
          <p:cNvPr id="10"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0"/>
            <a:ext cx="3297568" cy="815714"/>
          </a:xfrm>
          <a:prstGeom prst="rect">
            <a:avLst/>
          </a:prstGeom>
        </p:spPr>
      </p:pic>
    </p:spTree>
    <p:extLst>
      <p:ext uri="{BB962C8B-B14F-4D97-AF65-F5344CB8AC3E}">
        <p14:creationId xmlns:p14="http://schemas.microsoft.com/office/powerpoint/2010/main" val="898375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69523" y="100228"/>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4" name="Gráfico 3">
            <a:extLst>
              <a:ext uri="{FF2B5EF4-FFF2-40B4-BE49-F238E27FC236}">
                <a16:creationId xmlns:a16="http://schemas.microsoft.com/office/drawing/2014/main" id="{9331600E-81C9-484E-A741-20B31B7D8DA2}"/>
              </a:ext>
            </a:extLst>
          </p:cNvPr>
          <p:cNvGraphicFramePr>
            <a:graphicFrameLocks/>
          </p:cNvGraphicFramePr>
          <p:nvPr>
            <p:extLst>
              <p:ext uri="{D42A27DB-BD31-4B8C-83A1-F6EECF244321}">
                <p14:modId xmlns:p14="http://schemas.microsoft.com/office/powerpoint/2010/main" val="959322823"/>
              </p:ext>
            </p:extLst>
          </p:nvPr>
        </p:nvGraphicFramePr>
        <p:xfrm>
          <a:off x="1371599" y="235527"/>
          <a:ext cx="8714509" cy="62484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0"/>
            <a:ext cx="3297568" cy="815714"/>
          </a:xfrm>
          <a:prstGeom prst="rect">
            <a:avLst/>
          </a:prstGeom>
        </p:spPr>
      </p:pic>
    </p:spTree>
    <p:extLst>
      <p:ext uri="{BB962C8B-B14F-4D97-AF65-F5344CB8AC3E}">
        <p14:creationId xmlns:p14="http://schemas.microsoft.com/office/powerpoint/2010/main" val="1833757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1047250-7103-BD4C-950E-1AC4D2D8CA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43" y="1"/>
            <a:ext cx="12189957" cy="6857999"/>
          </a:xfrm>
          <a:prstGeom prst="rect">
            <a:avLst/>
          </a:prstGeom>
        </p:spPr>
      </p:pic>
      <p:sp>
        <p:nvSpPr>
          <p:cNvPr id="17" name="TextBox 17"/>
          <p:cNvSpPr txBox="1"/>
          <p:nvPr/>
        </p:nvSpPr>
        <p:spPr>
          <a:xfrm>
            <a:off x="836546" y="3212835"/>
            <a:ext cx="9328805" cy="461665"/>
          </a:xfrm>
          <a:prstGeom prst="rect">
            <a:avLst/>
          </a:prstGeom>
        </p:spPr>
        <p:txBody>
          <a:bodyPr wrap="square" lIns="0" tIns="0" rIns="0" bIns="0" rtlCol="0" anchor="t">
            <a:spAutoFit/>
          </a:bodyPr>
          <a:lstStyle/>
          <a:p>
            <a:pPr>
              <a:lnSpc>
                <a:spcPts val="3636"/>
              </a:lnSpc>
            </a:pPr>
            <a:r>
              <a:rPr lang="en-US" sz="3600" b="1" dirty="0">
                <a:solidFill>
                  <a:srgbClr val="7030A0"/>
                </a:solidFill>
                <a:latin typeface="Montserrat SemiBold" panose="00000700000000000000" pitchFamily="2" charset="0"/>
              </a:rPr>
              <a:t>Instituto de Movilidad de Pereira </a:t>
            </a:r>
          </a:p>
        </p:txBody>
      </p:sp>
      <p:sp>
        <p:nvSpPr>
          <p:cNvPr id="18" name="TextBox 18"/>
          <p:cNvSpPr txBox="1"/>
          <p:nvPr/>
        </p:nvSpPr>
        <p:spPr>
          <a:xfrm>
            <a:off x="834972" y="4467077"/>
            <a:ext cx="9607616" cy="718210"/>
          </a:xfrm>
          <a:prstGeom prst="rect">
            <a:avLst/>
          </a:prstGeom>
        </p:spPr>
        <p:txBody>
          <a:bodyPr wrap="square" lIns="0" tIns="0" rIns="0" bIns="0" rtlCol="0" anchor="t">
            <a:spAutoFit/>
          </a:bodyPr>
          <a:lstStyle/>
          <a:p>
            <a:pPr>
              <a:lnSpc>
                <a:spcPts val="2835"/>
              </a:lnSpc>
            </a:pPr>
            <a:r>
              <a:rPr lang="en-US" sz="3600" b="1" dirty="0" smtClean="0">
                <a:solidFill>
                  <a:srgbClr val="222222"/>
                </a:solidFill>
                <a:latin typeface="Montserrat SemiBold" pitchFamily="2" charset="77"/>
              </a:rPr>
              <a:t>ANDRES FELIPE VANEGAS</a:t>
            </a:r>
            <a:endParaRPr lang="en-US" sz="3600" b="1" dirty="0">
              <a:solidFill>
                <a:srgbClr val="222222"/>
              </a:solidFill>
              <a:latin typeface="Montserrat SemiBold" pitchFamily="2" charset="77"/>
            </a:endParaRPr>
          </a:p>
          <a:p>
            <a:pPr>
              <a:lnSpc>
                <a:spcPts val="2835"/>
              </a:lnSpc>
            </a:pPr>
            <a:r>
              <a:rPr lang="en-US" sz="2835" b="1" dirty="0" smtClean="0">
                <a:solidFill>
                  <a:srgbClr val="FF0000"/>
                </a:solidFill>
                <a:latin typeface="Montserrat" pitchFamily="2" charset="77"/>
              </a:rPr>
              <a:t>Director General</a:t>
            </a:r>
            <a:endParaRPr lang="en-US" sz="2835" b="1" dirty="0">
              <a:solidFill>
                <a:srgbClr val="FF0000"/>
              </a:solidFill>
              <a:latin typeface="Montserrat" pitchFamily="2" charset="77"/>
            </a:endParaRPr>
          </a:p>
        </p:txBody>
      </p:sp>
      <p:pic>
        <p:nvPicPr>
          <p:cNvPr id="8" name="Picture 46">
            <a:extLst>
              <a:ext uri="{FF2B5EF4-FFF2-40B4-BE49-F238E27FC236}">
                <a16:creationId xmlns:a16="http://schemas.microsoft.com/office/drawing/2014/main" id="{7AEA84F8-8DDF-F84B-A67C-921D9A485BD1}"/>
              </a:ext>
            </a:extLst>
          </p:cNvPr>
          <p:cNvPicPr>
            <a:picLocks noChangeAspect="1"/>
          </p:cNvPicPr>
          <p:nvPr/>
        </p:nvPicPr>
        <p:blipFill>
          <a:blip r:embed="rId3"/>
          <a:srcRect/>
          <a:stretch>
            <a:fillRect/>
          </a:stretch>
        </p:blipFill>
        <p:spPr>
          <a:xfrm>
            <a:off x="8793804" y="5378751"/>
            <a:ext cx="3297568" cy="815714"/>
          </a:xfrm>
          <a:prstGeom prst="rect">
            <a:avLst/>
          </a:prstGeom>
        </p:spPr>
      </p:pic>
      <p:sp>
        <p:nvSpPr>
          <p:cNvPr id="2" name="CuadroTexto 1"/>
          <p:cNvSpPr txBox="1"/>
          <p:nvPr/>
        </p:nvSpPr>
        <p:spPr>
          <a:xfrm>
            <a:off x="1557678" y="1181101"/>
            <a:ext cx="9078685" cy="1908215"/>
          </a:xfrm>
          <a:prstGeom prst="rect">
            <a:avLst/>
          </a:prstGeom>
          <a:noFill/>
        </p:spPr>
        <p:txBody>
          <a:bodyPr wrap="square" rtlCol="0">
            <a:spAutoFit/>
          </a:bodyPr>
          <a:lstStyle/>
          <a:p>
            <a:pPr algn="ctr"/>
            <a:r>
              <a:rPr lang="es-MX" sz="3600" b="1" dirty="0" smtClean="0">
                <a:solidFill>
                  <a:srgbClr val="222222"/>
                </a:solidFill>
                <a:latin typeface="Montserrat SemiBold" pitchFamily="2" charset="77"/>
              </a:rPr>
              <a:t>INFORME DE GESTION</a:t>
            </a:r>
          </a:p>
          <a:p>
            <a:pPr algn="ctr"/>
            <a:endParaRPr lang="es-MX" sz="3600" b="1" dirty="0" smtClean="0">
              <a:solidFill>
                <a:srgbClr val="222222"/>
              </a:solidFill>
              <a:latin typeface="Montserrat SemiBold" pitchFamily="2" charset="77"/>
            </a:endParaRPr>
          </a:p>
          <a:p>
            <a:pPr algn="ctr"/>
            <a:r>
              <a:rPr lang="es-MX" sz="2800" b="1" dirty="0" smtClean="0">
                <a:solidFill>
                  <a:srgbClr val="C00000"/>
                </a:solidFill>
                <a:latin typeface="Montserrat SemiBold" pitchFamily="2" charset="77"/>
              </a:rPr>
              <a:t>AÑO 2022 – PRIMER TRIMESTRE 2023</a:t>
            </a:r>
            <a:endParaRPr lang="es-MX" sz="2800" b="1" dirty="0">
              <a:solidFill>
                <a:srgbClr val="C00000"/>
              </a:solidFill>
              <a:latin typeface="Montserrat SemiBold" pitchFamily="2" charset="77"/>
            </a:endParaRPr>
          </a:p>
          <a:p>
            <a:endParaRPr lang="es-CO" dirty="0"/>
          </a:p>
        </p:txBody>
      </p:sp>
      <p:sp>
        <p:nvSpPr>
          <p:cNvPr id="9" name="TextBox 17"/>
          <p:cNvSpPr txBox="1"/>
          <p:nvPr/>
        </p:nvSpPr>
        <p:spPr>
          <a:xfrm>
            <a:off x="8686799" y="4803510"/>
            <a:ext cx="3135901" cy="461665"/>
          </a:xfrm>
          <a:prstGeom prst="rect">
            <a:avLst/>
          </a:prstGeom>
        </p:spPr>
        <p:txBody>
          <a:bodyPr wrap="square" lIns="0" tIns="0" rIns="0" bIns="0" rtlCol="0" anchor="t">
            <a:spAutoFit/>
          </a:bodyPr>
          <a:lstStyle/>
          <a:p>
            <a:pPr>
              <a:lnSpc>
                <a:spcPts val="3636"/>
              </a:lnSpc>
            </a:pPr>
            <a:r>
              <a:rPr lang="en-US" sz="2800" dirty="0" smtClean="0">
                <a:solidFill>
                  <a:srgbClr val="222222"/>
                </a:solidFill>
                <a:latin typeface="Montserrat SemiBold" panose="00000700000000000000" pitchFamily="2" charset="0"/>
              </a:rPr>
              <a:t>Abril 18 de 2023</a:t>
            </a:r>
            <a:endParaRPr lang="en-US" sz="2800" dirty="0">
              <a:solidFill>
                <a:srgbClr val="222222"/>
              </a:solidFill>
              <a:latin typeface="Montserrat SemiBold" panose="00000700000000000000" pitchFamily="2"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5747" y="1915261"/>
            <a:ext cx="5008753" cy="2823593"/>
          </a:xfrm>
          <a:prstGeom prst="rect">
            <a:avLst/>
          </a:prstGeom>
        </p:spPr>
        <p:txBody>
          <a:bodyPr vert="horz" wrap="square" lIns="0" tIns="12700" rIns="0" bIns="0" rtlCol="0">
            <a:spAutoFit/>
          </a:bodyPr>
          <a:lstStyle/>
          <a:p>
            <a:pPr marL="12700" marR="5080" algn="just">
              <a:lnSpc>
                <a:spcPct val="114999"/>
              </a:lnSpc>
              <a:spcBef>
                <a:spcPts val="100"/>
              </a:spcBef>
            </a:pPr>
            <a:r>
              <a:rPr sz="2000" spc="-25" dirty="0">
                <a:cs typeface="Calibri"/>
              </a:rPr>
              <a:t>Para </a:t>
            </a:r>
            <a:r>
              <a:rPr sz="2000" dirty="0">
                <a:cs typeface="Calibri"/>
              </a:rPr>
              <a:t>los meses de </a:t>
            </a:r>
            <a:r>
              <a:rPr sz="2000" spc="-10" dirty="0">
                <a:cs typeface="Calibri"/>
              </a:rPr>
              <a:t>enero </a:t>
            </a:r>
            <a:r>
              <a:rPr sz="2000" dirty="0">
                <a:cs typeface="Calibri"/>
              </a:rPr>
              <a:t>a </a:t>
            </a:r>
            <a:r>
              <a:rPr sz="2000" spc="-10" dirty="0">
                <a:cs typeface="Calibri"/>
              </a:rPr>
              <a:t>marzo </a:t>
            </a:r>
            <a:r>
              <a:rPr sz="2000" dirty="0">
                <a:cs typeface="Calibri"/>
              </a:rPr>
              <a:t>de </a:t>
            </a:r>
            <a:r>
              <a:rPr sz="2000" spc="-5" dirty="0">
                <a:cs typeface="Calibri"/>
              </a:rPr>
              <a:t>2023 </a:t>
            </a:r>
            <a:r>
              <a:rPr sz="2000" dirty="0">
                <a:cs typeface="Calibri"/>
              </a:rPr>
              <a:t> </a:t>
            </a:r>
            <a:r>
              <a:rPr sz="2000" spc="-10" dirty="0">
                <a:cs typeface="Calibri"/>
              </a:rPr>
              <a:t>dentro</a:t>
            </a:r>
            <a:r>
              <a:rPr sz="2000" spc="-5" dirty="0">
                <a:cs typeface="Calibri"/>
              </a:rPr>
              <a:t> del</a:t>
            </a:r>
            <a:r>
              <a:rPr sz="2000" dirty="0">
                <a:cs typeface="Calibri"/>
              </a:rPr>
              <a:t> </a:t>
            </a:r>
            <a:r>
              <a:rPr sz="2000" spc="-10" dirty="0">
                <a:cs typeface="Calibri"/>
              </a:rPr>
              <a:t>área</a:t>
            </a:r>
            <a:r>
              <a:rPr sz="2000" spc="-5" dirty="0">
                <a:cs typeface="Calibri"/>
              </a:rPr>
              <a:t> </a:t>
            </a:r>
            <a:r>
              <a:rPr sz="2000" dirty="0">
                <a:cs typeface="Calibri"/>
              </a:rPr>
              <a:t>de</a:t>
            </a:r>
            <a:r>
              <a:rPr sz="2000" spc="5" dirty="0">
                <a:cs typeface="Calibri"/>
              </a:rPr>
              <a:t> </a:t>
            </a:r>
            <a:r>
              <a:rPr sz="2000" spc="-15" dirty="0">
                <a:cs typeface="Calibri"/>
              </a:rPr>
              <a:t>cobro</a:t>
            </a:r>
            <a:r>
              <a:rPr sz="2000" spc="-10" dirty="0">
                <a:cs typeface="Calibri"/>
              </a:rPr>
              <a:t> coactivo</a:t>
            </a:r>
            <a:r>
              <a:rPr sz="2000" spc="-5" dirty="0">
                <a:cs typeface="Calibri"/>
              </a:rPr>
              <a:t> se</a:t>
            </a:r>
            <a:r>
              <a:rPr sz="2000" dirty="0">
                <a:cs typeface="Calibri"/>
              </a:rPr>
              <a:t> </a:t>
            </a:r>
            <a:r>
              <a:rPr sz="2000" spc="-5" dirty="0">
                <a:cs typeface="Calibri"/>
              </a:rPr>
              <a:t>han </a:t>
            </a:r>
            <a:r>
              <a:rPr sz="2000" spc="-440" dirty="0">
                <a:cs typeface="Calibri"/>
              </a:rPr>
              <a:t> </a:t>
            </a:r>
            <a:r>
              <a:rPr sz="2000" spc="-5" dirty="0">
                <a:cs typeface="Calibri"/>
              </a:rPr>
              <a:t>adelantado</a:t>
            </a:r>
            <a:r>
              <a:rPr sz="2000" spc="405" dirty="0">
                <a:cs typeface="Calibri"/>
              </a:rPr>
              <a:t> </a:t>
            </a:r>
            <a:r>
              <a:rPr sz="2000" dirty="0">
                <a:cs typeface="Calibri"/>
              </a:rPr>
              <a:t>las</a:t>
            </a:r>
            <a:r>
              <a:rPr sz="2000" spc="415" dirty="0">
                <a:cs typeface="Calibri"/>
              </a:rPr>
              <a:t> </a:t>
            </a:r>
            <a:r>
              <a:rPr sz="2000" dirty="0">
                <a:cs typeface="Calibri"/>
              </a:rPr>
              <a:t>actividades</a:t>
            </a:r>
            <a:r>
              <a:rPr sz="2000" spc="400" dirty="0">
                <a:cs typeface="Calibri"/>
              </a:rPr>
              <a:t> </a:t>
            </a:r>
            <a:r>
              <a:rPr sz="2000" spc="-5" dirty="0">
                <a:cs typeface="Calibri"/>
              </a:rPr>
              <a:t>relacionadas</a:t>
            </a:r>
            <a:r>
              <a:rPr sz="2000" spc="405" dirty="0">
                <a:cs typeface="Calibri"/>
              </a:rPr>
              <a:t> </a:t>
            </a:r>
            <a:r>
              <a:rPr sz="2000" spc="5" dirty="0">
                <a:cs typeface="Calibri"/>
              </a:rPr>
              <a:t>en </a:t>
            </a:r>
            <a:r>
              <a:rPr sz="2000" spc="-440" dirty="0">
                <a:cs typeface="Calibri"/>
              </a:rPr>
              <a:t> </a:t>
            </a:r>
            <a:r>
              <a:rPr sz="2000" spc="-5" dirty="0">
                <a:cs typeface="Calibri"/>
              </a:rPr>
              <a:t>la</a:t>
            </a:r>
            <a:r>
              <a:rPr sz="2000" dirty="0">
                <a:cs typeface="Calibri"/>
              </a:rPr>
              <a:t> </a:t>
            </a:r>
            <a:r>
              <a:rPr sz="2000" spc="-10" dirty="0">
                <a:cs typeface="Calibri"/>
              </a:rPr>
              <a:t>siguiente</a:t>
            </a:r>
            <a:r>
              <a:rPr sz="2000" spc="-5" dirty="0">
                <a:cs typeface="Calibri"/>
              </a:rPr>
              <a:t> tabla,</a:t>
            </a:r>
            <a:r>
              <a:rPr sz="2000" dirty="0">
                <a:cs typeface="Calibri"/>
              </a:rPr>
              <a:t> </a:t>
            </a:r>
            <a:r>
              <a:rPr sz="2000" spc="-10" dirty="0">
                <a:cs typeface="Calibri"/>
              </a:rPr>
              <a:t>dentro</a:t>
            </a:r>
            <a:r>
              <a:rPr sz="2000" spc="-5" dirty="0">
                <a:cs typeface="Calibri"/>
              </a:rPr>
              <a:t> </a:t>
            </a:r>
            <a:r>
              <a:rPr sz="2000" dirty="0">
                <a:cs typeface="Calibri"/>
              </a:rPr>
              <a:t>de</a:t>
            </a:r>
            <a:r>
              <a:rPr sz="2000" spc="5" dirty="0">
                <a:cs typeface="Calibri"/>
              </a:rPr>
              <a:t> </a:t>
            </a:r>
            <a:r>
              <a:rPr sz="2000" dirty="0">
                <a:cs typeface="Calibri"/>
              </a:rPr>
              <a:t>las</a:t>
            </a:r>
            <a:r>
              <a:rPr sz="2000" spc="5" dirty="0">
                <a:cs typeface="Calibri"/>
              </a:rPr>
              <a:t> </a:t>
            </a:r>
            <a:r>
              <a:rPr sz="2000" spc="-10" dirty="0">
                <a:cs typeface="Calibri"/>
              </a:rPr>
              <a:t>procesos </a:t>
            </a:r>
            <a:r>
              <a:rPr sz="2000" spc="-5" dirty="0">
                <a:cs typeface="Calibri"/>
              </a:rPr>
              <a:t> desarrollados</a:t>
            </a:r>
            <a:r>
              <a:rPr sz="2000" dirty="0">
                <a:cs typeface="Calibri"/>
              </a:rPr>
              <a:t> </a:t>
            </a:r>
            <a:r>
              <a:rPr sz="2000" spc="-15" dirty="0">
                <a:cs typeface="Calibri"/>
              </a:rPr>
              <a:t>esta</a:t>
            </a:r>
            <a:r>
              <a:rPr sz="2000" spc="-10" dirty="0">
                <a:cs typeface="Calibri"/>
              </a:rPr>
              <a:t> </a:t>
            </a:r>
            <a:r>
              <a:rPr sz="2000" dirty="0">
                <a:cs typeface="Calibri"/>
              </a:rPr>
              <a:t>la</a:t>
            </a:r>
            <a:r>
              <a:rPr sz="2000" spc="5" dirty="0">
                <a:cs typeface="Calibri"/>
              </a:rPr>
              <a:t> </a:t>
            </a:r>
            <a:r>
              <a:rPr sz="2000" spc="-5" dirty="0">
                <a:cs typeface="Calibri"/>
              </a:rPr>
              <a:t>firma</a:t>
            </a:r>
            <a:r>
              <a:rPr sz="2000" dirty="0">
                <a:cs typeface="Calibri"/>
              </a:rPr>
              <a:t> </a:t>
            </a:r>
            <a:r>
              <a:rPr sz="2000" spc="-5" dirty="0">
                <a:cs typeface="Calibri"/>
              </a:rPr>
              <a:t>del</a:t>
            </a:r>
            <a:r>
              <a:rPr sz="2000" dirty="0">
                <a:cs typeface="Calibri"/>
              </a:rPr>
              <a:t> </a:t>
            </a:r>
            <a:r>
              <a:rPr sz="2000" spc="-5" dirty="0">
                <a:cs typeface="Calibri"/>
              </a:rPr>
              <a:t>Acuerdo </a:t>
            </a:r>
            <a:r>
              <a:rPr sz="2000" spc="-440" dirty="0">
                <a:cs typeface="Calibri"/>
              </a:rPr>
              <a:t> </a:t>
            </a:r>
            <a:r>
              <a:rPr sz="2000" spc="-5" dirty="0">
                <a:cs typeface="Calibri"/>
              </a:rPr>
              <a:t>suscrito</a:t>
            </a:r>
            <a:r>
              <a:rPr sz="2000" dirty="0">
                <a:cs typeface="Calibri"/>
              </a:rPr>
              <a:t> </a:t>
            </a:r>
            <a:r>
              <a:rPr sz="2000" spc="-5" dirty="0">
                <a:cs typeface="Calibri"/>
              </a:rPr>
              <a:t>con</a:t>
            </a:r>
            <a:r>
              <a:rPr sz="2000" dirty="0">
                <a:cs typeface="Calibri"/>
              </a:rPr>
              <a:t> </a:t>
            </a:r>
            <a:r>
              <a:rPr sz="2000" spc="-5" dirty="0">
                <a:cs typeface="Calibri"/>
              </a:rPr>
              <a:t>la</a:t>
            </a:r>
            <a:r>
              <a:rPr sz="2000" dirty="0">
                <a:cs typeface="Calibri"/>
              </a:rPr>
              <a:t> </a:t>
            </a:r>
            <a:r>
              <a:rPr sz="2000" spc="-5" dirty="0">
                <a:cs typeface="Calibri"/>
              </a:rPr>
              <a:t>Superintendencia</a:t>
            </a:r>
            <a:r>
              <a:rPr sz="2000" dirty="0">
                <a:cs typeface="Calibri"/>
              </a:rPr>
              <a:t> </a:t>
            </a:r>
            <a:r>
              <a:rPr sz="2000" spc="-10" dirty="0">
                <a:cs typeface="Calibri"/>
              </a:rPr>
              <a:t>de </a:t>
            </a:r>
            <a:r>
              <a:rPr sz="2000" spc="-440" dirty="0">
                <a:cs typeface="Calibri"/>
              </a:rPr>
              <a:t> </a:t>
            </a:r>
            <a:r>
              <a:rPr sz="2000" spc="-5" dirty="0">
                <a:cs typeface="Calibri"/>
              </a:rPr>
              <a:t>Notariado</a:t>
            </a:r>
            <a:r>
              <a:rPr sz="2000" dirty="0">
                <a:cs typeface="Calibri"/>
              </a:rPr>
              <a:t> y</a:t>
            </a:r>
            <a:r>
              <a:rPr sz="2000" spc="5" dirty="0">
                <a:cs typeface="Calibri"/>
              </a:rPr>
              <a:t> </a:t>
            </a:r>
            <a:r>
              <a:rPr sz="2000" spc="-15" dirty="0">
                <a:cs typeface="Calibri"/>
              </a:rPr>
              <a:t>Registro,</a:t>
            </a:r>
            <a:r>
              <a:rPr sz="2000" spc="-10" dirty="0">
                <a:cs typeface="Calibri"/>
              </a:rPr>
              <a:t> para</a:t>
            </a:r>
            <a:r>
              <a:rPr sz="2000" spc="-5" dirty="0">
                <a:cs typeface="Calibri"/>
              </a:rPr>
              <a:t> el</a:t>
            </a:r>
            <a:r>
              <a:rPr sz="2000" dirty="0">
                <a:cs typeface="Calibri"/>
              </a:rPr>
              <a:t> acceso</a:t>
            </a:r>
            <a:r>
              <a:rPr sz="2000" spc="5" dirty="0">
                <a:cs typeface="Calibri"/>
              </a:rPr>
              <a:t> </a:t>
            </a:r>
            <a:r>
              <a:rPr sz="2000" dirty="0">
                <a:cs typeface="Calibri"/>
              </a:rPr>
              <a:t>a</a:t>
            </a:r>
            <a:r>
              <a:rPr sz="2000" spc="5" dirty="0">
                <a:cs typeface="Calibri"/>
              </a:rPr>
              <a:t> </a:t>
            </a:r>
            <a:r>
              <a:rPr sz="2000" spc="-5" dirty="0">
                <a:cs typeface="Calibri"/>
              </a:rPr>
              <a:t>la </a:t>
            </a:r>
            <a:r>
              <a:rPr sz="2000" dirty="0">
                <a:cs typeface="Calibri"/>
              </a:rPr>
              <a:t> </a:t>
            </a:r>
            <a:r>
              <a:rPr sz="2000" spc="-15" dirty="0">
                <a:cs typeface="Calibri"/>
              </a:rPr>
              <a:t>Ventanilla</a:t>
            </a:r>
            <a:r>
              <a:rPr sz="2000" spc="10" dirty="0">
                <a:cs typeface="Calibri"/>
              </a:rPr>
              <a:t> </a:t>
            </a:r>
            <a:r>
              <a:rPr sz="2000" spc="-5" dirty="0">
                <a:cs typeface="Calibri"/>
              </a:rPr>
              <a:t>Única</a:t>
            </a:r>
            <a:r>
              <a:rPr sz="2000" dirty="0">
                <a:cs typeface="Calibri"/>
              </a:rPr>
              <a:t> de</a:t>
            </a:r>
            <a:r>
              <a:rPr sz="2000" spc="-10" dirty="0">
                <a:cs typeface="Calibri"/>
              </a:rPr>
              <a:t> </a:t>
            </a:r>
            <a:r>
              <a:rPr sz="2000" spc="-15" dirty="0">
                <a:cs typeface="Calibri"/>
              </a:rPr>
              <a:t>Registro</a:t>
            </a:r>
            <a:r>
              <a:rPr sz="2000" dirty="0">
                <a:cs typeface="Calibri"/>
              </a:rPr>
              <a:t> - VUR.</a:t>
            </a:r>
            <a:endParaRPr sz="2000">
              <a:cs typeface="Calibri"/>
            </a:endParaRPr>
          </a:p>
        </p:txBody>
      </p:sp>
      <p:sp>
        <p:nvSpPr>
          <p:cNvPr id="3" name="object 3"/>
          <p:cNvSpPr txBox="1">
            <a:spLocks noGrp="1"/>
          </p:cNvSpPr>
          <p:nvPr>
            <p:ph type="title"/>
          </p:nvPr>
        </p:nvSpPr>
        <p:spPr>
          <a:xfrm>
            <a:off x="219075" y="812800"/>
            <a:ext cx="10515600" cy="595035"/>
          </a:xfrm>
          <a:prstGeom prst="rect">
            <a:avLst/>
          </a:prstGeom>
        </p:spPr>
        <p:txBody>
          <a:bodyPr vert="horz" wrap="square" lIns="0" tIns="40640" rIns="0" bIns="0" rtlCol="0">
            <a:spAutoFit/>
          </a:bodyPr>
          <a:lstStyle/>
          <a:p>
            <a:pPr marL="3121660">
              <a:lnSpc>
                <a:spcPct val="100000"/>
              </a:lnSpc>
              <a:spcBef>
                <a:spcPts val="320"/>
              </a:spcBef>
            </a:pPr>
            <a:r>
              <a:rPr sz="3600" b="1" spc="-5" dirty="0">
                <a:solidFill>
                  <a:srgbClr val="FF0000"/>
                </a:solidFill>
                <a:latin typeface="+mn-lt"/>
              </a:rPr>
              <a:t>PROCESO DE COBRO</a:t>
            </a:r>
            <a:r>
              <a:rPr sz="3600" b="1" dirty="0">
                <a:solidFill>
                  <a:srgbClr val="FF0000"/>
                </a:solidFill>
                <a:latin typeface="+mn-lt"/>
              </a:rPr>
              <a:t> </a:t>
            </a:r>
            <a:r>
              <a:rPr sz="3600" b="1" spc="-5" dirty="0">
                <a:solidFill>
                  <a:srgbClr val="FF0000"/>
                </a:solidFill>
                <a:latin typeface="+mn-lt"/>
              </a:rPr>
              <a:t>COACTIVO</a:t>
            </a:r>
          </a:p>
        </p:txBody>
      </p:sp>
      <p:graphicFrame>
        <p:nvGraphicFramePr>
          <p:cNvPr id="4" name="object 4"/>
          <p:cNvGraphicFramePr>
            <a:graphicFrameLocks noGrp="1"/>
          </p:cNvGraphicFramePr>
          <p:nvPr/>
        </p:nvGraphicFramePr>
        <p:xfrm>
          <a:off x="5648326" y="1746250"/>
          <a:ext cx="6089650" cy="4838696"/>
        </p:xfrm>
        <a:graphic>
          <a:graphicData uri="http://schemas.openxmlformats.org/drawingml/2006/table">
            <a:tbl>
              <a:tblPr firstRow="1" bandRow="1">
                <a:tableStyleId>{2D5ABB26-0587-4C30-8999-92F81FD0307C}</a:tableStyleId>
              </a:tblPr>
              <a:tblGrid>
                <a:gridCol w="4429124">
                  <a:extLst>
                    <a:ext uri="{9D8B030D-6E8A-4147-A177-3AD203B41FA5}">
                      <a16:colId xmlns:a16="http://schemas.microsoft.com/office/drawing/2014/main" val="20000"/>
                    </a:ext>
                  </a:extLst>
                </a:gridCol>
                <a:gridCol w="1660526">
                  <a:extLst>
                    <a:ext uri="{9D8B030D-6E8A-4147-A177-3AD203B41FA5}">
                      <a16:colId xmlns:a16="http://schemas.microsoft.com/office/drawing/2014/main" val="20001"/>
                    </a:ext>
                  </a:extLst>
                </a:gridCol>
              </a:tblGrid>
              <a:tr h="371475">
                <a:tc>
                  <a:txBody>
                    <a:bodyPr/>
                    <a:lstStyle/>
                    <a:p>
                      <a:pPr marL="11430" algn="ctr">
                        <a:lnSpc>
                          <a:spcPct val="100000"/>
                        </a:lnSpc>
                        <a:spcBef>
                          <a:spcPts val="1065"/>
                        </a:spcBef>
                      </a:pPr>
                      <a:r>
                        <a:rPr sz="1800" b="1" spc="-20" dirty="0">
                          <a:solidFill>
                            <a:srgbClr val="FFFFFF"/>
                          </a:solidFill>
                          <a:latin typeface="Arial"/>
                          <a:cs typeface="Arial"/>
                        </a:rPr>
                        <a:t>Actividad</a:t>
                      </a:r>
                      <a:endParaRPr sz="1800">
                        <a:latin typeface="Arial"/>
                        <a:cs typeface="Arial"/>
                      </a:endParaRPr>
                    </a:p>
                  </a:txBody>
                  <a:tcPr marL="0" marR="0" marT="135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EEE"/>
                    </a:solidFill>
                  </a:tcPr>
                </a:tc>
                <a:tc>
                  <a:txBody>
                    <a:bodyPr/>
                    <a:lstStyle/>
                    <a:p>
                      <a:pPr marL="13970" marR="3175" algn="ctr">
                        <a:lnSpc>
                          <a:spcPct val="100000"/>
                        </a:lnSpc>
                        <a:spcBef>
                          <a:spcPts val="720"/>
                        </a:spcBef>
                      </a:pPr>
                      <a:r>
                        <a:rPr sz="1800" b="1" spc="-15" dirty="0">
                          <a:solidFill>
                            <a:srgbClr val="FFFFFF"/>
                          </a:solidFill>
                          <a:latin typeface="Arial"/>
                          <a:cs typeface="Arial"/>
                        </a:rPr>
                        <a:t>Cantidad</a:t>
                      </a:r>
                      <a:endParaRPr sz="1800">
                        <a:latin typeface="Arial"/>
                        <a:cs typeface="Arial"/>
                      </a:endParaRPr>
                    </a:p>
                  </a:txBody>
                  <a:tcPr marL="0" marR="0" marT="914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EEE"/>
                    </a:solidFill>
                  </a:tcPr>
                </a:tc>
                <a:extLst>
                  <a:ext uri="{0D108BD9-81ED-4DB2-BD59-A6C34878D82A}">
                    <a16:rowId xmlns:a16="http://schemas.microsoft.com/office/drawing/2014/main" val="10000"/>
                  </a:ext>
                </a:extLst>
              </a:tr>
              <a:tr h="857250">
                <a:tc>
                  <a:txBody>
                    <a:bodyPr/>
                    <a:lstStyle/>
                    <a:p>
                      <a:pPr marL="11430" marR="148590" algn="ctr">
                        <a:lnSpc>
                          <a:spcPts val="1700"/>
                        </a:lnSpc>
                        <a:spcBef>
                          <a:spcPts val="975"/>
                        </a:spcBef>
                      </a:pPr>
                      <a:r>
                        <a:rPr sz="1800" spc="-35" dirty="0">
                          <a:solidFill>
                            <a:srgbClr val="4470C4"/>
                          </a:solidFill>
                          <a:latin typeface="Arial MT"/>
                          <a:cs typeface="Arial MT"/>
                        </a:rPr>
                        <a:t>Emisión</a:t>
                      </a:r>
                      <a:r>
                        <a:rPr sz="1800" spc="-65" dirty="0">
                          <a:solidFill>
                            <a:srgbClr val="4470C4"/>
                          </a:solidFill>
                          <a:latin typeface="Arial MT"/>
                          <a:cs typeface="Arial MT"/>
                        </a:rPr>
                        <a:t> </a:t>
                      </a:r>
                      <a:r>
                        <a:rPr sz="1800" spc="-20" dirty="0">
                          <a:solidFill>
                            <a:srgbClr val="4470C4"/>
                          </a:solidFill>
                          <a:latin typeface="Arial MT"/>
                          <a:cs typeface="Arial MT"/>
                        </a:rPr>
                        <a:t>de</a:t>
                      </a:r>
                      <a:r>
                        <a:rPr sz="1800" spc="-70" dirty="0">
                          <a:solidFill>
                            <a:srgbClr val="4470C4"/>
                          </a:solidFill>
                          <a:latin typeface="Arial MT"/>
                          <a:cs typeface="Arial MT"/>
                        </a:rPr>
                        <a:t> </a:t>
                      </a:r>
                      <a:r>
                        <a:rPr sz="1800" spc="-35" dirty="0">
                          <a:solidFill>
                            <a:srgbClr val="4470C4"/>
                          </a:solidFill>
                          <a:latin typeface="Arial MT"/>
                          <a:cs typeface="Arial MT"/>
                        </a:rPr>
                        <a:t>mandamientos</a:t>
                      </a:r>
                      <a:r>
                        <a:rPr sz="1800" spc="-85" dirty="0">
                          <a:solidFill>
                            <a:srgbClr val="4470C4"/>
                          </a:solidFill>
                          <a:latin typeface="Arial MT"/>
                          <a:cs typeface="Arial MT"/>
                        </a:rPr>
                        <a:t> </a:t>
                      </a:r>
                      <a:r>
                        <a:rPr sz="1800" spc="-20" dirty="0">
                          <a:solidFill>
                            <a:srgbClr val="4470C4"/>
                          </a:solidFill>
                          <a:latin typeface="Arial MT"/>
                          <a:cs typeface="Arial MT"/>
                        </a:rPr>
                        <a:t>de</a:t>
                      </a:r>
                      <a:r>
                        <a:rPr sz="1800" spc="-60" dirty="0">
                          <a:solidFill>
                            <a:srgbClr val="4470C4"/>
                          </a:solidFill>
                          <a:latin typeface="Arial MT"/>
                          <a:cs typeface="Arial MT"/>
                        </a:rPr>
                        <a:t> </a:t>
                      </a:r>
                      <a:r>
                        <a:rPr sz="1800" spc="-25" dirty="0">
                          <a:solidFill>
                            <a:srgbClr val="4470C4"/>
                          </a:solidFill>
                          <a:latin typeface="Arial MT"/>
                          <a:cs typeface="Arial MT"/>
                        </a:rPr>
                        <a:t>pago </a:t>
                      </a:r>
                      <a:r>
                        <a:rPr sz="1800" spc="-405" dirty="0">
                          <a:solidFill>
                            <a:srgbClr val="4470C4"/>
                          </a:solidFill>
                          <a:latin typeface="Arial MT"/>
                          <a:cs typeface="Arial MT"/>
                        </a:rPr>
                        <a:t> </a:t>
                      </a:r>
                      <a:r>
                        <a:rPr sz="1800" spc="-30" dirty="0">
                          <a:solidFill>
                            <a:srgbClr val="4470C4"/>
                          </a:solidFill>
                          <a:latin typeface="Arial MT"/>
                          <a:cs typeface="Arial MT"/>
                        </a:rPr>
                        <a:t>co</a:t>
                      </a:r>
                      <a:r>
                        <a:rPr sz="1800" spc="-40" dirty="0">
                          <a:solidFill>
                            <a:srgbClr val="4470C4"/>
                          </a:solidFill>
                          <a:latin typeface="Arial MT"/>
                          <a:cs typeface="Arial MT"/>
                        </a:rPr>
                        <a:t>m</a:t>
                      </a:r>
                      <a:r>
                        <a:rPr sz="1800" spc="-30" dirty="0">
                          <a:solidFill>
                            <a:srgbClr val="4470C4"/>
                          </a:solidFill>
                          <a:latin typeface="Arial MT"/>
                          <a:cs typeface="Arial MT"/>
                        </a:rPr>
                        <a:t>pa</a:t>
                      </a:r>
                      <a:r>
                        <a:rPr sz="1800" spc="-35" dirty="0">
                          <a:solidFill>
                            <a:srgbClr val="4470C4"/>
                          </a:solidFill>
                          <a:latin typeface="Arial MT"/>
                          <a:cs typeface="Arial MT"/>
                        </a:rPr>
                        <a:t>r</a:t>
                      </a:r>
                      <a:r>
                        <a:rPr sz="1800" spc="-30" dirty="0">
                          <a:solidFill>
                            <a:srgbClr val="4470C4"/>
                          </a:solidFill>
                          <a:latin typeface="Arial MT"/>
                          <a:cs typeface="Arial MT"/>
                        </a:rPr>
                        <a:t>endo</a:t>
                      </a:r>
                      <a:r>
                        <a:rPr sz="1800" dirty="0">
                          <a:solidFill>
                            <a:srgbClr val="4470C4"/>
                          </a:solidFill>
                          <a:latin typeface="Arial MT"/>
                          <a:cs typeface="Arial MT"/>
                        </a:rPr>
                        <a:t>s</a:t>
                      </a:r>
                      <a:r>
                        <a:rPr sz="1800" spc="-90" dirty="0">
                          <a:solidFill>
                            <a:srgbClr val="4470C4"/>
                          </a:solidFill>
                          <a:latin typeface="Arial MT"/>
                          <a:cs typeface="Arial MT"/>
                        </a:rPr>
                        <a:t> </a:t>
                      </a:r>
                      <a:r>
                        <a:rPr sz="1800" spc="-30" dirty="0">
                          <a:solidFill>
                            <a:srgbClr val="4470C4"/>
                          </a:solidFill>
                          <a:latin typeface="Arial MT"/>
                          <a:cs typeface="Arial MT"/>
                        </a:rPr>
                        <a:t>202</a:t>
                      </a:r>
                      <a:r>
                        <a:rPr sz="1800" dirty="0">
                          <a:solidFill>
                            <a:srgbClr val="4470C4"/>
                          </a:solidFill>
                          <a:latin typeface="Arial MT"/>
                          <a:cs typeface="Arial MT"/>
                        </a:rPr>
                        <a:t>0</a:t>
                      </a:r>
                      <a:r>
                        <a:rPr sz="1800" spc="-75" dirty="0">
                          <a:solidFill>
                            <a:srgbClr val="4470C4"/>
                          </a:solidFill>
                          <a:latin typeface="Arial MT"/>
                          <a:cs typeface="Arial MT"/>
                        </a:rPr>
                        <a:t> </a:t>
                      </a:r>
                      <a:r>
                        <a:rPr sz="1800" spc="-30" dirty="0">
                          <a:solidFill>
                            <a:srgbClr val="4470C4"/>
                          </a:solidFill>
                          <a:latin typeface="Arial MT"/>
                          <a:cs typeface="Arial MT"/>
                        </a:rPr>
                        <a:t>ene</a:t>
                      </a:r>
                      <a:r>
                        <a:rPr sz="1800" spc="-35" dirty="0">
                          <a:solidFill>
                            <a:srgbClr val="4470C4"/>
                          </a:solidFill>
                          <a:latin typeface="Arial MT"/>
                          <a:cs typeface="Arial MT"/>
                        </a:rPr>
                        <a:t>r</a:t>
                      </a:r>
                      <a:r>
                        <a:rPr sz="1800" dirty="0">
                          <a:solidFill>
                            <a:srgbClr val="4470C4"/>
                          </a:solidFill>
                          <a:latin typeface="Arial MT"/>
                          <a:cs typeface="Arial MT"/>
                        </a:rPr>
                        <a:t>o</a:t>
                      </a:r>
                      <a:r>
                        <a:rPr sz="1800" spc="-90" dirty="0">
                          <a:solidFill>
                            <a:srgbClr val="4470C4"/>
                          </a:solidFill>
                          <a:latin typeface="Arial MT"/>
                          <a:cs typeface="Arial MT"/>
                        </a:rPr>
                        <a:t> </a:t>
                      </a:r>
                      <a:r>
                        <a:rPr sz="1800" dirty="0">
                          <a:solidFill>
                            <a:srgbClr val="4470C4"/>
                          </a:solidFill>
                          <a:latin typeface="Arial MT"/>
                          <a:cs typeface="Arial MT"/>
                        </a:rPr>
                        <a:t>a</a:t>
                      </a:r>
                      <a:r>
                        <a:rPr sz="1800" spc="-65" dirty="0">
                          <a:solidFill>
                            <a:srgbClr val="4470C4"/>
                          </a:solidFill>
                          <a:latin typeface="Arial MT"/>
                          <a:cs typeface="Arial MT"/>
                        </a:rPr>
                        <a:t> </a:t>
                      </a:r>
                      <a:r>
                        <a:rPr sz="1800" spc="-40" dirty="0">
                          <a:solidFill>
                            <a:srgbClr val="4470C4"/>
                          </a:solidFill>
                          <a:latin typeface="Arial MT"/>
                          <a:cs typeface="Arial MT"/>
                        </a:rPr>
                        <a:t>m</a:t>
                      </a:r>
                      <a:r>
                        <a:rPr sz="1800" spc="-30" dirty="0">
                          <a:solidFill>
                            <a:srgbClr val="4470C4"/>
                          </a:solidFill>
                          <a:latin typeface="Arial MT"/>
                          <a:cs typeface="Arial MT"/>
                        </a:rPr>
                        <a:t>a</a:t>
                      </a:r>
                      <a:r>
                        <a:rPr sz="1800" spc="-55" dirty="0">
                          <a:solidFill>
                            <a:srgbClr val="4470C4"/>
                          </a:solidFill>
                          <a:latin typeface="Arial MT"/>
                          <a:cs typeface="Arial MT"/>
                        </a:rPr>
                        <a:t>y</a:t>
                      </a:r>
                      <a:r>
                        <a:rPr sz="1800" spc="-30" dirty="0">
                          <a:solidFill>
                            <a:srgbClr val="4470C4"/>
                          </a:solidFill>
                          <a:latin typeface="Arial MT"/>
                          <a:cs typeface="Arial MT"/>
                        </a:rPr>
                        <a:t>o</a:t>
                      </a:r>
                      <a:r>
                        <a:rPr sz="1800" dirty="0">
                          <a:solidFill>
                            <a:srgbClr val="4470C4"/>
                          </a:solidFill>
                          <a:latin typeface="Arial MT"/>
                          <a:cs typeface="Arial MT"/>
                        </a:rPr>
                        <a:t>.</a:t>
                      </a:r>
                      <a:endParaRPr sz="1800">
                        <a:latin typeface="Arial MT"/>
                        <a:cs typeface="Arial MT"/>
                      </a:endParaRPr>
                    </a:p>
                  </a:txBody>
                  <a:tcPr marL="0" marR="0" marT="1238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11430" algn="ctr">
                        <a:lnSpc>
                          <a:spcPct val="100000"/>
                        </a:lnSpc>
                        <a:spcBef>
                          <a:spcPts val="835"/>
                        </a:spcBef>
                      </a:pPr>
                      <a:r>
                        <a:rPr sz="1800" dirty="0">
                          <a:solidFill>
                            <a:srgbClr val="4470C4"/>
                          </a:solidFill>
                          <a:latin typeface="Arial MT"/>
                          <a:cs typeface="Arial MT"/>
                        </a:rPr>
                        <a:t>4125</a:t>
                      </a:r>
                      <a:endParaRPr sz="1800">
                        <a:latin typeface="Arial MT"/>
                        <a:cs typeface="Arial MT"/>
                      </a:endParaRPr>
                    </a:p>
                  </a:txBody>
                  <a:tcPr marL="0" marR="0" marT="1060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400558">
                <a:tc>
                  <a:txBody>
                    <a:bodyPr/>
                    <a:lstStyle/>
                    <a:p>
                      <a:pPr marL="11430" algn="ctr">
                        <a:lnSpc>
                          <a:spcPct val="100000"/>
                        </a:lnSpc>
                        <a:spcBef>
                          <a:spcPts val="840"/>
                        </a:spcBef>
                      </a:pPr>
                      <a:r>
                        <a:rPr sz="1800" spc="-45" dirty="0">
                          <a:solidFill>
                            <a:srgbClr val="4470C4"/>
                          </a:solidFill>
                          <a:latin typeface="Arial MT"/>
                          <a:cs typeface="Arial MT"/>
                        </a:rPr>
                        <a:t>E</a:t>
                      </a:r>
                      <a:r>
                        <a:rPr sz="1800" spc="-40" dirty="0">
                          <a:solidFill>
                            <a:srgbClr val="4470C4"/>
                          </a:solidFill>
                          <a:latin typeface="Arial MT"/>
                          <a:cs typeface="Arial MT"/>
                        </a:rPr>
                        <a:t>m</a:t>
                      </a:r>
                      <a:r>
                        <a:rPr sz="1800" spc="-30" dirty="0">
                          <a:solidFill>
                            <a:srgbClr val="4470C4"/>
                          </a:solidFill>
                          <a:latin typeface="Arial MT"/>
                          <a:cs typeface="Arial MT"/>
                        </a:rPr>
                        <a:t>ba</a:t>
                      </a:r>
                      <a:r>
                        <a:rPr sz="1800" spc="-35" dirty="0">
                          <a:solidFill>
                            <a:srgbClr val="4470C4"/>
                          </a:solidFill>
                          <a:latin typeface="Arial MT"/>
                          <a:cs typeface="Arial MT"/>
                        </a:rPr>
                        <a:t>r</a:t>
                      </a:r>
                      <a:r>
                        <a:rPr sz="1800" spc="-30" dirty="0">
                          <a:solidFill>
                            <a:srgbClr val="4470C4"/>
                          </a:solidFill>
                          <a:latin typeface="Arial MT"/>
                          <a:cs typeface="Arial MT"/>
                        </a:rPr>
                        <a:t>go</a:t>
                      </a:r>
                      <a:r>
                        <a:rPr sz="1800" dirty="0">
                          <a:solidFill>
                            <a:srgbClr val="4470C4"/>
                          </a:solidFill>
                          <a:latin typeface="Arial MT"/>
                          <a:cs typeface="Arial MT"/>
                        </a:rPr>
                        <a:t>s</a:t>
                      </a:r>
                      <a:r>
                        <a:rPr sz="1800" spc="-75" dirty="0">
                          <a:solidFill>
                            <a:srgbClr val="4470C4"/>
                          </a:solidFill>
                          <a:latin typeface="Arial MT"/>
                          <a:cs typeface="Arial MT"/>
                        </a:rPr>
                        <a:t> </a:t>
                      </a:r>
                      <a:r>
                        <a:rPr sz="1800" spc="-30" dirty="0">
                          <a:solidFill>
                            <a:srgbClr val="4470C4"/>
                          </a:solidFill>
                          <a:latin typeface="Arial MT"/>
                          <a:cs typeface="Arial MT"/>
                        </a:rPr>
                        <a:t>d</a:t>
                      </a:r>
                      <a:r>
                        <a:rPr sz="1800" dirty="0">
                          <a:solidFill>
                            <a:srgbClr val="4470C4"/>
                          </a:solidFill>
                          <a:latin typeface="Arial MT"/>
                          <a:cs typeface="Arial MT"/>
                        </a:rPr>
                        <a:t>e</a:t>
                      </a:r>
                      <a:r>
                        <a:rPr sz="1800" spc="-75" dirty="0">
                          <a:solidFill>
                            <a:srgbClr val="4470C4"/>
                          </a:solidFill>
                          <a:latin typeface="Arial MT"/>
                          <a:cs typeface="Arial MT"/>
                        </a:rPr>
                        <a:t> </a:t>
                      </a:r>
                      <a:r>
                        <a:rPr sz="1800" spc="-30" dirty="0">
                          <a:solidFill>
                            <a:srgbClr val="4470C4"/>
                          </a:solidFill>
                          <a:latin typeface="Arial MT"/>
                          <a:cs typeface="Arial MT"/>
                        </a:rPr>
                        <a:t>cuen</a:t>
                      </a:r>
                      <a:r>
                        <a:rPr sz="1800" spc="-35" dirty="0">
                          <a:solidFill>
                            <a:srgbClr val="4470C4"/>
                          </a:solidFill>
                          <a:latin typeface="Arial MT"/>
                          <a:cs typeface="Arial MT"/>
                        </a:rPr>
                        <a:t>t</a:t>
                      </a:r>
                      <a:r>
                        <a:rPr sz="1800" spc="-30" dirty="0">
                          <a:solidFill>
                            <a:srgbClr val="4470C4"/>
                          </a:solidFill>
                          <a:latin typeface="Arial MT"/>
                          <a:cs typeface="Arial MT"/>
                        </a:rPr>
                        <a:t>a</a:t>
                      </a:r>
                      <a:r>
                        <a:rPr sz="1800" dirty="0">
                          <a:solidFill>
                            <a:srgbClr val="4470C4"/>
                          </a:solidFill>
                          <a:latin typeface="Arial MT"/>
                          <a:cs typeface="Arial MT"/>
                        </a:rPr>
                        <a:t>s</a:t>
                      </a:r>
                      <a:r>
                        <a:rPr sz="1800" spc="-90" dirty="0">
                          <a:solidFill>
                            <a:srgbClr val="4470C4"/>
                          </a:solidFill>
                          <a:latin typeface="Arial MT"/>
                          <a:cs typeface="Arial MT"/>
                        </a:rPr>
                        <a:t> </a:t>
                      </a:r>
                      <a:r>
                        <a:rPr sz="1800" spc="-30" dirty="0">
                          <a:solidFill>
                            <a:srgbClr val="4470C4"/>
                          </a:solidFill>
                          <a:latin typeface="Arial MT"/>
                          <a:cs typeface="Arial MT"/>
                        </a:rPr>
                        <a:t>banca</a:t>
                      </a:r>
                      <a:r>
                        <a:rPr sz="1800" spc="-35" dirty="0">
                          <a:solidFill>
                            <a:srgbClr val="4470C4"/>
                          </a:solidFill>
                          <a:latin typeface="Arial MT"/>
                          <a:cs typeface="Arial MT"/>
                        </a:rPr>
                        <a:t>ri</a:t>
                      </a:r>
                      <a:r>
                        <a:rPr sz="1800" spc="-30" dirty="0">
                          <a:solidFill>
                            <a:srgbClr val="4470C4"/>
                          </a:solidFill>
                          <a:latin typeface="Arial MT"/>
                          <a:cs typeface="Arial MT"/>
                        </a:rPr>
                        <a:t>a</a:t>
                      </a:r>
                      <a:r>
                        <a:rPr sz="1800" dirty="0">
                          <a:solidFill>
                            <a:srgbClr val="4470C4"/>
                          </a:solidFill>
                          <a:latin typeface="Arial MT"/>
                          <a:cs typeface="Arial MT"/>
                        </a:rPr>
                        <a:t>s</a:t>
                      </a:r>
                      <a:endParaRPr sz="1800">
                        <a:latin typeface="Arial MT"/>
                        <a:cs typeface="Arial MT"/>
                      </a:endParaRPr>
                    </a:p>
                  </a:txBody>
                  <a:tcPr marL="0" marR="0" marT="1066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11430" algn="ctr">
                        <a:lnSpc>
                          <a:spcPct val="100000"/>
                        </a:lnSpc>
                        <a:spcBef>
                          <a:spcPts val="840"/>
                        </a:spcBef>
                      </a:pPr>
                      <a:r>
                        <a:rPr sz="1800" dirty="0">
                          <a:solidFill>
                            <a:srgbClr val="4470C4"/>
                          </a:solidFill>
                          <a:latin typeface="Arial MT"/>
                          <a:cs typeface="Arial MT"/>
                        </a:rPr>
                        <a:t>957</a:t>
                      </a:r>
                      <a:endParaRPr sz="1800">
                        <a:latin typeface="Arial MT"/>
                        <a:cs typeface="Arial MT"/>
                      </a:endParaRPr>
                    </a:p>
                  </a:txBody>
                  <a:tcPr marL="0" marR="0" marT="1066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99922">
                <a:tc>
                  <a:txBody>
                    <a:bodyPr/>
                    <a:lstStyle/>
                    <a:p>
                      <a:pPr marL="11430" algn="ctr">
                        <a:lnSpc>
                          <a:spcPct val="100000"/>
                        </a:lnSpc>
                        <a:spcBef>
                          <a:spcPts val="835"/>
                        </a:spcBef>
                      </a:pPr>
                      <a:r>
                        <a:rPr sz="1800" spc="-5" dirty="0">
                          <a:solidFill>
                            <a:srgbClr val="4470C4"/>
                          </a:solidFill>
                          <a:latin typeface="Arial MT"/>
                          <a:cs typeface="Arial MT"/>
                        </a:rPr>
                        <a:t>Investigación</a:t>
                      </a:r>
                      <a:r>
                        <a:rPr sz="1800" spc="-65" dirty="0">
                          <a:solidFill>
                            <a:srgbClr val="4470C4"/>
                          </a:solidFill>
                          <a:latin typeface="Arial MT"/>
                          <a:cs typeface="Arial MT"/>
                        </a:rPr>
                        <a:t> </a:t>
                      </a:r>
                      <a:r>
                        <a:rPr sz="1800" spc="-5" dirty="0">
                          <a:solidFill>
                            <a:srgbClr val="4470C4"/>
                          </a:solidFill>
                          <a:latin typeface="Arial MT"/>
                          <a:cs typeface="Arial MT"/>
                        </a:rPr>
                        <a:t>de</a:t>
                      </a:r>
                      <a:r>
                        <a:rPr sz="1800" spc="-50" dirty="0">
                          <a:solidFill>
                            <a:srgbClr val="4470C4"/>
                          </a:solidFill>
                          <a:latin typeface="Arial MT"/>
                          <a:cs typeface="Arial MT"/>
                        </a:rPr>
                        <a:t> </a:t>
                      </a:r>
                      <a:r>
                        <a:rPr sz="1800" dirty="0">
                          <a:solidFill>
                            <a:srgbClr val="4470C4"/>
                          </a:solidFill>
                          <a:latin typeface="Arial MT"/>
                          <a:cs typeface="Arial MT"/>
                        </a:rPr>
                        <a:t>bienes</a:t>
                      </a:r>
                      <a:endParaRPr sz="1800">
                        <a:latin typeface="Arial MT"/>
                        <a:cs typeface="Arial MT"/>
                      </a:endParaRPr>
                    </a:p>
                  </a:txBody>
                  <a:tcPr marL="0" marR="0" marT="1060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11430" algn="ctr">
                        <a:lnSpc>
                          <a:spcPct val="100000"/>
                        </a:lnSpc>
                        <a:spcBef>
                          <a:spcPts val="835"/>
                        </a:spcBef>
                      </a:pPr>
                      <a:r>
                        <a:rPr sz="1800" dirty="0">
                          <a:solidFill>
                            <a:srgbClr val="4470C4"/>
                          </a:solidFill>
                          <a:latin typeface="Arial MT"/>
                          <a:cs typeface="Arial MT"/>
                        </a:rPr>
                        <a:t>800</a:t>
                      </a:r>
                      <a:endParaRPr sz="1800">
                        <a:latin typeface="Arial MT"/>
                        <a:cs typeface="Arial MT"/>
                      </a:endParaRPr>
                    </a:p>
                  </a:txBody>
                  <a:tcPr marL="0" marR="0" marT="1060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400557">
                <a:tc>
                  <a:txBody>
                    <a:bodyPr/>
                    <a:lstStyle/>
                    <a:p>
                      <a:pPr marL="11430" algn="ctr">
                        <a:lnSpc>
                          <a:spcPct val="100000"/>
                        </a:lnSpc>
                        <a:spcBef>
                          <a:spcPts val="845"/>
                        </a:spcBef>
                      </a:pPr>
                      <a:r>
                        <a:rPr sz="1800" spc="-5" dirty="0">
                          <a:solidFill>
                            <a:srgbClr val="4470C4"/>
                          </a:solidFill>
                          <a:latin typeface="Arial MT"/>
                          <a:cs typeface="Arial MT"/>
                        </a:rPr>
                        <a:t>Embargo</a:t>
                      </a:r>
                      <a:r>
                        <a:rPr sz="1800" spc="-20" dirty="0">
                          <a:solidFill>
                            <a:srgbClr val="4470C4"/>
                          </a:solidFill>
                          <a:latin typeface="Arial MT"/>
                          <a:cs typeface="Arial MT"/>
                        </a:rPr>
                        <a:t> </a:t>
                      </a:r>
                      <a:r>
                        <a:rPr sz="1800" spc="-5" dirty="0">
                          <a:solidFill>
                            <a:srgbClr val="4470C4"/>
                          </a:solidFill>
                          <a:latin typeface="Arial MT"/>
                          <a:cs typeface="Arial MT"/>
                        </a:rPr>
                        <a:t>de</a:t>
                      </a:r>
                      <a:r>
                        <a:rPr sz="1800" spc="-20" dirty="0">
                          <a:solidFill>
                            <a:srgbClr val="4470C4"/>
                          </a:solidFill>
                          <a:latin typeface="Arial MT"/>
                          <a:cs typeface="Arial MT"/>
                        </a:rPr>
                        <a:t> </a:t>
                      </a:r>
                      <a:r>
                        <a:rPr sz="1800" dirty="0">
                          <a:solidFill>
                            <a:srgbClr val="4470C4"/>
                          </a:solidFill>
                          <a:latin typeface="Arial MT"/>
                          <a:cs typeface="Arial MT"/>
                        </a:rPr>
                        <a:t>bienes</a:t>
                      </a:r>
                      <a:endParaRPr sz="1800">
                        <a:latin typeface="Arial MT"/>
                        <a:cs typeface="Arial MT"/>
                      </a:endParaRPr>
                    </a:p>
                  </a:txBody>
                  <a:tcPr marL="0" marR="0" marT="1073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11430" algn="ctr">
                        <a:lnSpc>
                          <a:spcPct val="100000"/>
                        </a:lnSpc>
                        <a:spcBef>
                          <a:spcPts val="845"/>
                        </a:spcBef>
                      </a:pPr>
                      <a:r>
                        <a:rPr sz="1800" dirty="0">
                          <a:solidFill>
                            <a:srgbClr val="4470C4"/>
                          </a:solidFill>
                          <a:latin typeface="Arial MT"/>
                          <a:cs typeface="Arial MT"/>
                        </a:rPr>
                        <a:t>74</a:t>
                      </a:r>
                      <a:endParaRPr sz="1800">
                        <a:latin typeface="Arial MT"/>
                        <a:cs typeface="Arial MT"/>
                      </a:endParaRPr>
                    </a:p>
                  </a:txBody>
                  <a:tcPr marL="0" marR="0" marT="1073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560578">
                <a:tc>
                  <a:txBody>
                    <a:bodyPr/>
                    <a:lstStyle/>
                    <a:p>
                      <a:pPr marL="11430" algn="ctr">
                        <a:lnSpc>
                          <a:spcPct val="100000"/>
                        </a:lnSpc>
                        <a:spcBef>
                          <a:spcPts val="844"/>
                        </a:spcBef>
                      </a:pPr>
                      <a:r>
                        <a:rPr sz="1800" dirty="0">
                          <a:solidFill>
                            <a:srgbClr val="4470C4"/>
                          </a:solidFill>
                          <a:latin typeface="Arial MT"/>
                          <a:cs typeface="Arial MT"/>
                        </a:rPr>
                        <a:t>Embargo</a:t>
                      </a:r>
                      <a:r>
                        <a:rPr sz="1800" spc="-25" dirty="0">
                          <a:solidFill>
                            <a:srgbClr val="4470C4"/>
                          </a:solidFill>
                          <a:latin typeface="Arial MT"/>
                          <a:cs typeface="Arial MT"/>
                        </a:rPr>
                        <a:t> </a:t>
                      </a:r>
                      <a:r>
                        <a:rPr sz="1800" dirty="0">
                          <a:solidFill>
                            <a:srgbClr val="4470C4"/>
                          </a:solidFill>
                          <a:latin typeface="Arial MT"/>
                          <a:cs typeface="Arial MT"/>
                        </a:rPr>
                        <a:t>matriculas</a:t>
                      </a:r>
                      <a:r>
                        <a:rPr sz="1800" spc="-45" dirty="0">
                          <a:solidFill>
                            <a:srgbClr val="4470C4"/>
                          </a:solidFill>
                          <a:latin typeface="Arial MT"/>
                          <a:cs typeface="Arial MT"/>
                        </a:rPr>
                        <a:t> </a:t>
                      </a:r>
                      <a:r>
                        <a:rPr sz="1800" dirty="0">
                          <a:solidFill>
                            <a:srgbClr val="4470C4"/>
                          </a:solidFill>
                          <a:latin typeface="Arial MT"/>
                          <a:cs typeface="Arial MT"/>
                        </a:rPr>
                        <a:t>mercantiles</a:t>
                      </a:r>
                      <a:endParaRPr sz="1800">
                        <a:latin typeface="Arial MT"/>
                        <a:cs typeface="Arial MT"/>
                      </a:endParaRPr>
                    </a:p>
                  </a:txBody>
                  <a:tcPr marL="0" marR="0" marT="1073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11430" algn="ctr">
                        <a:lnSpc>
                          <a:spcPct val="100000"/>
                        </a:lnSpc>
                        <a:spcBef>
                          <a:spcPts val="844"/>
                        </a:spcBef>
                      </a:pPr>
                      <a:r>
                        <a:rPr sz="1800" dirty="0">
                          <a:solidFill>
                            <a:srgbClr val="4470C4"/>
                          </a:solidFill>
                          <a:latin typeface="Arial MT"/>
                          <a:cs typeface="Arial MT"/>
                        </a:rPr>
                        <a:t>43</a:t>
                      </a:r>
                      <a:endParaRPr sz="1800">
                        <a:latin typeface="Arial MT"/>
                        <a:cs typeface="Arial MT"/>
                      </a:endParaRPr>
                    </a:p>
                  </a:txBody>
                  <a:tcPr marL="0" marR="0" marT="1073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443356">
                <a:tc>
                  <a:txBody>
                    <a:bodyPr/>
                    <a:lstStyle/>
                    <a:p>
                      <a:pPr marL="11430" algn="ctr">
                        <a:lnSpc>
                          <a:spcPts val="1695"/>
                        </a:lnSpc>
                      </a:pPr>
                      <a:r>
                        <a:rPr sz="1800" smtClean="0">
                          <a:solidFill>
                            <a:srgbClr val="4470C4"/>
                          </a:solidFill>
                          <a:latin typeface="Arial MT"/>
                          <a:cs typeface="Arial MT"/>
                        </a:rPr>
                        <a:t>Limitación</a:t>
                      </a:r>
                      <a:r>
                        <a:rPr sz="1800" spc="-35" smtClean="0">
                          <a:solidFill>
                            <a:srgbClr val="4470C4"/>
                          </a:solidFill>
                          <a:latin typeface="Arial MT"/>
                          <a:cs typeface="Arial MT"/>
                        </a:rPr>
                        <a:t> </a:t>
                      </a:r>
                      <a:r>
                        <a:rPr sz="1800" spc="-5" dirty="0">
                          <a:solidFill>
                            <a:srgbClr val="4470C4"/>
                          </a:solidFill>
                          <a:latin typeface="Arial MT"/>
                          <a:cs typeface="Arial MT"/>
                        </a:rPr>
                        <a:t>de</a:t>
                      </a:r>
                      <a:r>
                        <a:rPr sz="1800" spc="-20" dirty="0">
                          <a:solidFill>
                            <a:srgbClr val="4470C4"/>
                          </a:solidFill>
                          <a:latin typeface="Arial MT"/>
                          <a:cs typeface="Arial MT"/>
                        </a:rPr>
                        <a:t> </a:t>
                      </a:r>
                      <a:r>
                        <a:rPr sz="1800" spc="-5" dirty="0">
                          <a:solidFill>
                            <a:srgbClr val="4470C4"/>
                          </a:solidFill>
                          <a:latin typeface="Arial MT"/>
                          <a:cs typeface="Arial MT"/>
                        </a:rPr>
                        <a:t>vehículos</a:t>
                      </a:r>
                      <a:endParaRPr sz="18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815"/>
                        </a:spcBef>
                      </a:pPr>
                      <a:r>
                        <a:rPr sz="1800" dirty="0">
                          <a:solidFill>
                            <a:srgbClr val="4470C4"/>
                          </a:solidFill>
                          <a:latin typeface="Arial MT"/>
                          <a:cs typeface="Arial MT"/>
                        </a:rPr>
                        <a:t>93</a:t>
                      </a:r>
                      <a:endParaRPr sz="1800">
                        <a:latin typeface="Arial MT"/>
                        <a:cs typeface="Arial MT"/>
                      </a:endParaRPr>
                    </a:p>
                  </a:txBody>
                  <a:tcPr marL="0" marR="0" marT="1035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574662">
                <a:tc>
                  <a:txBody>
                    <a:bodyPr/>
                    <a:lstStyle/>
                    <a:p>
                      <a:pPr marL="11430" marR="147955" algn="ctr">
                        <a:lnSpc>
                          <a:spcPts val="1700"/>
                        </a:lnSpc>
                        <a:spcBef>
                          <a:spcPts val="1025"/>
                        </a:spcBef>
                      </a:pPr>
                      <a:r>
                        <a:rPr sz="1800" spc="-5" dirty="0">
                          <a:solidFill>
                            <a:srgbClr val="4470C4"/>
                          </a:solidFill>
                          <a:latin typeface="Arial MT"/>
                          <a:cs typeface="Arial MT"/>
                        </a:rPr>
                        <a:t>Solicitud</a:t>
                      </a:r>
                      <a:r>
                        <a:rPr sz="1800" spc="-30" dirty="0">
                          <a:solidFill>
                            <a:srgbClr val="4470C4"/>
                          </a:solidFill>
                          <a:latin typeface="Arial MT"/>
                          <a:cs typeface="Arial MT"/>
                        </a:rPr>
                        <a:t> </a:t>
                      </a:r>
                      <a:r>
                        <a:rPr sz="1800" dirty="0">
                          <a:solidFill>
                            <a:srgbClr val="4470C4"/>
                          </a:solidFill>
                          <a:latin typeface="Arial MT"/>
                          <a:cs typeface="Arial MT"/>
                        </a:rPr>
                        <a:t>información</a:t>
                      </a:r>
                      <a:r>
                        <a:rPr sz="1800" spc="-25" dirty="0">
                          <a:solidFill>
                            <a:srgbClr val="4470C4"/>
                          </a:solidFill>
                          <a:latin typeface="Arial MT"/>
                          <a:cs typeface="Arial MT"/>
                        </a:rPr>
                        <a:t> </a:t>
                      </a:r>
                      <a:r>
                        <a:rPr sz="1800" dirty="0">
                          <a:solidFill>
                            <a:srgbClr val="4470C4"/>
                          </a:solidFill>
                          <a:latin typeface="Arial MT"/>
                          <a:cs typeface="Arial MT"/>
                        </a:rPr>
                        <a:t>infractores</a:t>
                      </a:r>
                      <a:r>
                        <a:rPr sz="1800" spc="-60" dirty="0">
                          <a:solidFill>
                            <a:srgbClr val="4470C4"/>
                          </a:solidFill>
                          <a:latin typeface="Arial MT"/>
                          <a:cs typeface="Arial MT"/>
                        </a:rPr>
                        <a:t> </a:t>
                      </a:r>
                      <a:r>
                        <a:rPr sz="1800" spc="-5" dirty="0">
                          <a:solidFill>
                            <a:srgbClr val="4470C4"/>
                          </a:solidFill>
                          <a:latin typeface="Arial MT"/>
                          <a:cs typeface="Arial MT"/>
                        </a:rPr>
                        <a:t>a </a:t>
                      </a:r>
                      <a:r>
                        <a:rPr sz="1800" spc="-400" dirty="0">
                          <a:solidFill>
                            <a:srgbClr val="4470C4"/>
                          </a:solidFill>
                          <a:latin typeface="Arial MT"/>
                          <a:cs typeface="Arial MT"/>
                        </a:rPr>
                        <a:t> </a:t>
                      </a:r>
                      <a:r>
                        <a:rPr sz="1800" dirty="0">
                          <a:solidFill>
                            <a:srgbClr val="4470C4"/>
                          </a:solidFill>
                          <a:latin typeface="Arial MT"/>
                          <a:cs typeface="Arial MT"/>
                        </a:rPr>
                        <a:t>las</a:t>
                      </a:r>
                      <a:r>
                        <a:rPr sz="1800" spc="-10" dirty="0">
                          <a:solidFill>
                            <a:srgbClr val="4470C4"/>
                          </a:solidFill>
                          <a:latin typeface="Arial MT"/>
                          <a:cs typeface="Arial MT"/>
                        </a:rPr>
                        <a:t> </a:t>
                      </a:r>
                      <a:r>
                        <a:rPr sz="1800" spc="-5" dirty="0">
                          <a:solidFill>
                            <a:srgbClr val="4470C4"/>
                          </a:solidFill>
                          <a:latin typeface="Arial MT"/>
                          <a:cs typeface="Arial MT"/>
                        </a:rPr>
                        <a:t>EPS</a:t>
                      </a:r>
                      <a:endParaRPr sz="1800">
                        <a:latin typeface="Arial MT"/>
                        <a:cs typeface="Arial MT"/>
                      </a:endParaRPr>
                    </a:p>
                  </a:txBody>
                  <a:tcPr marL="0" marR="0" marT="1301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4925" algn="ctr">
                        <a:lnSpc>
                          <a:spcPct val="100000"/>
                        </a:lnSpc>
                        <a:spcBef>
                          <a:spcPts val="955"/>
                        </a:spcBef>
                      </a:pPr>
                      <a:r>
                        <a:rPr sz="1800" dirty="0">
                          <a:solidFill>
                            <a:srgbClr val="4470C4"/>
                          </a:solidFill>
                          <a:latin typeface="Arial MT"/>
                          <a:cs typeface="Arial MT"/>
                        </a:rPr>
                        <a:t>323</a:t>
                      </a:r>
                      <a:endParaRPr sz="1800">
                        <a:latin typeface="Arial MT"/>
                        <a:cs typeface="Arial MT"/>
                      </a:endParaRPr>
                    </a:p>
                  </a:txBody>
                  <a:tcPr marL="0" marR="0" marT="1212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792238">
                <a:tc>
                  <a:txBody>
                    <a:bodyPr/>
                    <a:lstStyle/>
                    <a:p>
                      <a:pPr marL="11430" marR="419734" algn="ctr">
                        <a:lnSpc>
                          <a:spcPts val="1700"/>
                        </a:lnSpc>
                        <a:spcBef>
                          <a:spcPts val="1035"/>
                        </a:spcBef>
                      </a:pPr>
                      <a:r>
                        <a:rPr sz="1800" spc="-5" dirty="0">
                          <a:solidFill>
                            <a:srgbClr val="4470C4"/>
                          </a:solidFill>
                          <a:latin typeface="Arial MT"/>
                          <a:cs typeface="Arial MT"/>
                        </a:rPr>
                        <a:t>Solicitud </a:t>
                      </a:r>
                      <a:r>
                        <a:rPr sz="1800" dirty="0">
                          <a:solidFill>
                            <a:srgbClr val="4470C4"/>
                          </a:solidFill>
                          <a:latin typeface="Arial MT"/>
                          <a:cs typeface="Arial MT"/>
                        </a:rPr>
                        <a:t>Secretaria </a:t>
                      </a:r>
                      <a:r>
                        <a:rPr sz="1800" spc="-5" dirty="0">
                          <a:solidFill>
                            <a:srgbClr val="4470C4"/>
                          </a:solidFill>
                          <a:latin typeface="Arial MT"/>
                          <a:cs typeface="Arial MT"/>
                        </a:rPr>
                        <a:t>de </a:t>
                      </a:r>
                      <a:r>
                        <a:rPr sz="1800" dirty="0">
                          <a:solidFill>
                            <a:srgbClr val="4470C4"/>
                          </a:solidFill>
                          <a:latin typeface="Arial MT"/>
                          <a:cs typeface="Arial MT"/>
                        </a:rPr>
                        <a:t>transito </a:t>
                      </a:r>
                      <a:r>
                        <a:rPr sz="1800" spc="-409" dirty="0">
                          <a:solidFill>
                            <a:srgbClr val="4470C4"/>
                          </a:solidFill>
                          <a:latin typeface="Arial MT"/>
                          <a:cs typeface="Arial MT"/>
                        </a:rPr>
                        <a:t> </a:t>
                      </a:r>
                      <a:r>
                        <a:rPr sz="1800" dirty="0">
                          <a:solidFill>
                            <a:srgbClr val="4470C4"/>
                          </a:solidFill>
                          <a:latin typeface="Arial MT"/>
                          <a:cs typeface="Arial MT"/>
                        </a:rPr>
                        <a:t>Dosquebradas </a:t>
                      </a:r>
                      <a:r>
                        <a:rPr sz="1800" spc="-5" dirty="0">
                          <a:solidFill>
                            <a:srgbClr val="4470C4"/>
                          </a:solidFill>
                          <a:latin typeface="Arial MT"/>
                          <a:cs typeface="Arial MT"/>
                        </a:rPr>
                        <a:t>para </a:t>
                      </a:r>
                      <a:r>
                        <a:rPr sz="1800" dirty="0">
                          <a:solidFill>
                            <a:srgbClr val="4470C4"/>
                          </a:solidFill>
                          <a:latin typeface="Arial MT"/>
                          <a:cs typeface="Arial MT"/>
                        </a:rPr>
                        <a:t>limitar </a:t>
                      </a:r>
                      <a:r>
                        <a:rPr sz="1800" spc="5" dirty="0">
                          <a:solidFill>
                            <a:srgbClr val="4470C4"/>
                          </a:solidFill>
                          <a:latin typeface="Arial MT"/>
                          <a:cs typeface="Arial MT"/>
                        </a:rPr>
                        <a:t> </a:t>
                      </a:r>
                      <a:r>
                        <a:rPr sz="1800" spc="-5" dirty="0">
                          <a:solidFill>
                            <a:srgbClr val="4470C4"/>
                          </a:solidFill>
                          <a:latin typeface="Arial MT"/>
                          <a:cs typeface="Arial MT"/>
                        </a:rPr>
                        <a:t>vehículos.</a:t>
                      </a:r>
                      <a:endParaRPr sz="1800">
                        <a:latin typeface="Arial MT"/>
                        <a:cs typeface="Arial MT"/>
                      </a:endParaRPr>
                    </a:p>
                  </a:txBody>
                  <a:tcPr marL="0" marR="0" marT="1314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4925" algn="ctr">
                        <a:lnSpc>
                          <a:spcPct val="100000"/>
                        </a:lnSpc>
                        <a:spcBef>
                          <a:spcPts val="955"/>
                        </a:spcBef>
                      </a:pPr>
                      <a:r>
                        <a:rPr sz="1800" dirty="0">
                          <a:solidFill>
                            <a:srgbClr val="4470C4"/>
                          </a:solidFill>
                          <a:latin typeface="Arial MT"/>
                          <a:cs typeface="Arial MT"/>
                        </a:rPr>
                        <a:t>360</a:t>
                      </a:r>
                      <a:endParaRPr sz="1800">
                        <a:latin typeface="Arial MT"/>
                        <a:cs typeface="Arial MT"/>
                      </a:endParaRPr>
                    </a:p>
                  </a:txBody>
                  <a:tcPr marL="0" marR="0" marT="1212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bl>
          </a:graphicData>
        </a:graphic>
      </p:graphicFrame>
      <p:pic>
        <p:nvPicPr>
          <p:cNvPr id="5"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69523" y="10022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6">
            <a:extLst>
              <a:ext uri="{FF2B5EF4-FFF2-40B4-BE49-F238E27FC236}">
                <a16:creationId xmlns:a16="http://schemas.microsoft.com/office/drawing/2014/main" id="{7AEA84F8-8DDF-F84B-A67C-921D9A485BD1}"/>
              </a:ext>
            </a:extLst>
          </p:cNvPr>
          <p:cNvPicPr>
            <a:picLocks noChangeAspect="1"/>
          </p:cNvPicPr>
          <p:nvPr/>
        </p:nvPicPr>
        <p:blipFill>
          <a:blip r:embed="rId3"/>
          <a:srcRect/>
          <a:stretch>
            <a:fillRect/>
          </a:stretch>
        </p:blipFill>
        <p:spPr>
          <a:xfrm>
            <a:off x="8894432" y="0"/>
            <a:ext cx="3297568" cy="81571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pic>
        <p:nvPicPr>
          <p:cNvPr id="3" name="Imagen 2">
            <a:extLst>
              <a:ext uri="{FF2B5EF4-FFF2-40B4-BE49-F238E27FC236}">
                <a16:creationId xmlns:a16="http://schemas.microsoft.com/office/drawing/2014/main" id="{7CEF6D23-48E0-85B1-EFDF-5BD3BEA99170}"/>
              </a:ext>
            </a:extLst>
          </p:cNvPr>
          <p:cNvPicPr>
            <a:picLocks noChangeAspect="1"/>
          </p:cNvPicPr>
          <p:nvPr/>
        </p:nvPicPr>
        <p:blipFill>
          <a:blip r:embed="rId4"/>
          <a:stretch>
            <a:fillRect/>
          </a:stretch>
        </p:blipFill>
        <p:spPr>
          <a:xfrm>
            <a:off x="1535832" y="320809"/>
            <a:ext cx="9120336" cy="1163793"/>
          </a:xfrm>
          <a:prstGeom prst="rect">
            <a:avLst/>
          </a:prstGeom>
        </p:spPr>
      </p:pic>
      <p:sp>
        <p:nvSpPr>
          <p:cNvPr id="4" name="TextBox 11">
            <a:extLst>
              <a:ext uri="{FF2B5EF4-FFF2-40B4-BE49-F238E27FC236}">
                <a16:creationId xmlns:a16="http://schemas.microsoft.com/office/drawing/2014/main" id="{928F8085-F004-34FE-9FB6-38EADE2BF9DF}"/>
              </a:ext>
            </a:extLst>
          </p:cNvPr>
          <p:cNvSpPr txBox="1"/>
          <p:nvPr/>
        </p:nvSpPr>
        <p:spPr>
          <a:xfrm>
            <a:off x="1214492" y="3108395"/>
            <a:ext cx="10033865" cy="1646605"/>
          </a:xfrm>
          <a:prstGeom prst="rect">
            <a:avLst/>
          </a:prstGeom>
        </p:spPr>
        <p:txBody>
          <a:bodyPr wrap="square" lIns="0" tIns="0" rIns="0" bIns="0" rtlCol="0" anchor="t">
            <a:spAutoFit/>
          </a:bodyPr>
          <a:lstStyle/>
          <a:p>
            <a:pPr algn="ctr"/>
            <a:r>
              <a:rPr lang="es-CO" sz="4000" b="1" dirty="0">
                <a:solidFill>
                  <a:srgbClr val="FF0000"/>
                </a:solidFill>
              </a:rPr>
              <a:t>INFORME OPERATIVO Y </a:t>
            </a:r>
            <a:r>
              <a:rPr lang="es-CO" sz="4000" b="1" dirty="0" smtClean="0">
                <a:solidFill>
                  <a:srgbClr val="FF0000"/>
                </a:solidFill>
              </a:rPr>
              <a:t>ACCIDENTALIDAD</a:t>
            </a:r>
          </a:p>
          <a:p>
            <a:pPr algn="ctr"/>
            <a:r>
              <a:rPr lang="es-CO" sz="4000" b="1" dirty="0" smtClean="0">
                <a:solidFill>
                  <a:srgbClr val="FF0000"/>
                </a:solidFill>
              </a:rPr>
              <a:t>AÑO 2022</a:t>
            </a:r>
            <a:endParaRPr lang="es-ES" sz="4000" b="1" dirty="0">
              <a:solidFill>
                <a:srgbClr val="FF0000"/>
              </a:solidFill>
            </a:endParaRPr>
          </a:p>
          <a:p>
            <a:pPr algn="ctr"/>
            <a:endParaRPr lang="es-CO" sz="2700" b="1" dirty="0">
              <a:solidFill>
                <a:srgbClr val="FF0000"/>
              </a:solidFill>
              <a:latin typeface="Montserrat" pitchFamily="2" charset="77"/>
            </a:endParaRPr>
          </a:p>
        </p:txBody>
      </p:sp>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6042286"/>
            <a:ext cx="3297568" cy="815714"/>
          </a:xfrm>
          <a:prstGeom prst="rect">
            <a:avLst/>
          </a:prstGeom>
        </p:spPr>
      </p:pic>
    </p:spTree>
    <p:extLst>
      <p:ext uri="{BB962C8B-B14F-4D97-AF65-F5344CB8AC3E}">
        <p14:creationId xmlns:p14="http://schemas.microsoft.com/office/powerpoint/2010/main" val="2895668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5" name="Rectangle 2">
            <a:extLst>
              <a:ext uri="{FF2B5EF4-FFF2-40B4-BE49-F238E27FC236}">
                <a16:creationId xmlns:a16="http://schemas.microsoft.com/office/drawing/2014/main" id="{AF194331-6EF4-1560-7761-E1EED9123C1F}"/>
              </a:ext>
            </a:extLst>
          </p:cNvPr>
          <p:cNvSpPr txBox="1">
            <a:spLocks noChangeArrowheads="1"/>
          </p:cNvSpPr>
          <p:nvPr/>
        </p:nvSpPr>
        <p:spPr>
          <a:xfrm>
            <a:off x="285709" y="0"/>
            <a:ext cx="10763325" cy="728861"/>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000" b="1" i="0" u="none" strike="noStrike" kern="1200" cap="none" spc="0" normalizeH="0" baseline="0" noProof="0" dirty="0">
                <a:ln>
                  <a:noFill/>
                </a:ln>
                <a:solidFill>
                  <a:srgbClr val="0070C0"/>
                </a:solidFill>
                <a:effectLst/>
                <a:uLnTx/>
                <a:uFillTx/>
                <a:latin typeface="+mn-lt"/>
                <a:ea typeface="+mn-ea"/>
                <a:cs typeface="+mn-cs"/>
              </a:rPr>
              <a:t>MUERTES TOTALES EN ACCIDENTES DE TRÁNSITO AÑOS 2018 A 2022</a:t>
            </a:r>
          </a:p>
        </p:txBody>
      </p:sp>
      <p:graphicFrame>
        <p:nvGraphicFramePr>
          <p:cNvPr id="6" name="6 Tabla">
            <a:extLst>
              <a:ext uri="{FF2B5EF4-FFF2-40B4-BE49-F238E27FC236}">
                <a16:creationId xmlns:a16="http://schemas.microsoft.com/office/drawing/2014/main" id="{091FCC53-DD54-7011-7771-64F2DBBBD54A}"/>
              </a:ext>
            </a:extLst>
          </p:cNvPr>
          <p:cNvGraphicFramePr>
            <a:graphicFrameLocks noGrp="1"/>
          </p:cNvGraphicFramePr>
          <p:nvPr/>
        </p:nvGraphicFramePr>
        <p:xfrm>
          <a:off x="285710" y="785794"/>
          <a:ext cx="11630066" cy="5000664"/>
        </p:xfrm>
        <a:graphic>
          <a:graphicData uri="http://schemas.openxmlformats.org/drawingml/2006/table">
            <a:tbl>
              <a:tblPr/>
              <a:tblGrid>
                <a:gridCol w="1653136">
                  <a:extLst>
                    <a:ext uri="{9D8B030D-6E8A-4147-A177-3AD203B41FA5}">
                      <a16:colId xmlns:a16="http://schemas.microsoft.com/office/drawing/2014/main" val="20000"/>
                    </a:ext>
                  </a:extLst>
                </a:gridCol>
                <a:gridCol w="997693">
                  <a:extLst>
                    <a:ext uri="{9D8B030D-6E8A-4147-A177-3AD203B41FA5}">
                      <a16:colId xmlns:a16="http://schemas.microsoft.com/office/drawing/2014/main" val="20001"/>
                    </a:ext>
                  </a:extLst>
                </a:gridCol>
                <a:gridCol w="997693">
                  <a:extLst>
                    <a:ext uri="{9D8B030D-6E8A-4147-A177-3AD203B41FA5}">
                      <a16:colId xmlns:a16="http://schemas.microsoft.com/office/drawing/2014/main" val="20002"/>
                    </a:ext>
                  </a:extLst>
                </a:gridCol>
                <a:gridCol w="997693">
                  <a:extLst>
                    <a:ext uri="{9D8B030D-6E8A-4147-A177-3AD203B41FA5}">
                      <a16:colId xmlns:a16="http://schemas.microsoft.com/office/drawing/2014/main" val="20003"/>
                    </a:ext>
                  </a:extLst>
                </a:gridCol>
                <a:gridCol w="997693">
                  <a:extLst>
                    <a:ext uri="{9D8B030D-6E8A-4147-A177-3AD203B41FA5}">
                      <a16:colId xmlns:a16="http://schemas.microsoft.com/office/drawing/2014/main" val="20004"/>
                    </a:ext>
                  </a:extLst>
                </a:gridCol>
                <a:gridCol w="997693">
                  <a:extLst>
                    <a:ext uri="{9D8B030D-6E8A-4147-A177-3AD203B41FA5}">
                      <a16:colId xmlns:a16="http://schemas.microsoft.com/office/drawing/2014/main" val="20005"/>
                    </a:ext>
                  </a:extLst>
                </a:gridCol>
                <a:gridCol w="997693">
                  <a:extLst>
                    <a:ext uri="{9D8B030D-6E8A-4147-A177-3AD203B41FA5}">
                      <a16:colId xmlns:a16="http://schemas.microsoft.com/office/drawing/2014/main" val="20006"/>
                    </a:ext>
                  </a:extLst>
                </a:gridCol>
                <a:gridCol w="997693">
                  <a:extLst>
                    <a:ext uri="{9D8B030D-6E8A-4147-A177-3AD203B41FA5}">
                      <a16:colId xmlns:a16="http://schemas.microsoft.com/office/drawing/2014/main" val="20007"/>
                    </a:ext>
                  </a:extLst>
                </a:gridCol>
                <a:gridCol w="997693">
                  <a:extLst>
                    <a:ext uri="{9D8B030D-6E8A-4147-A177-3AD203B41FA5}">
                      <a16:colId xmlns:a16="http://schemas.microsoft.com/office/drawing/2014/main" val="20008"/>
                    </a:ext>
                  </a:extLst>
                </a:gridCol>
                <a:gridCol w="997693">
                  <a:extLst>
                    <a:ext uri="{9D8B030D-6E8A-4147-A177-3AD203B41FA5}">
                      <a16:colId xmlns:a16="http://schemas.microsoft.com/office/drawing/2014/main" val="20009"/>
                    </a:ext>
                  </a:extLst>
                </a:gridCol>
                <a:gridCol w="997693">
                  <a:extLst>
                    <a:ext uri="{9D8B030D-6E8A-4147-A177-3AD203B41FA5}">
                      <a16:colId xmlns:a16="http://schemas.microsoft.com/office/drawing/2014/main" val="20010"/>
                    </a:ext>
                  </a:extLst>
                </a:gridCol>
              </a:tblGrid>
              <a:tr h="625083">
                <a:tc>
                  <a:txBody>
                    <a:bodyPr/>
                    <a:lstStyle/>
                    <a:p>
                      <a:pPr algn="ctr" fontAlgn="ctr"/>
                      <a:r>
                        <a:rPr lang="es-CO" sz="1600" b="1" i="0" u="none" strike="noStrike" dirty="0">
                          <a:solidFill>
                            <a:srgbClr val="000000"/>
                          </a:solidFill>
                          <a:latin typeface="Arial"/>
                        </a:rPr>
                        <a:t>Tipo de víctima</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Arial"/>
                        </a:rPr>
                        <a:t>2018</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2019</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2020</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2021</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FF0000"/>
                          </a:solidFill>
                          <a:latin typeface="Arial"/>
                        </a:rPr>
                        <a:t>DIC. 2022</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FF0000"/>
                          </a:solidFill>
                          <a:latin typeface="Arial"/>
                        </a:rPr>
                        <a:t>%</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0"/>
                  </a:ext>
                </a:extLst>
              </a:tr>
              <a:tr h="625083">
                <a:tc>
                  <a:txBody>
                    <a:bodyPr/>
                    <a:lstStyle/>
                    <a:p>
                      <a:pPr algn="ctr" fontAlgn="ctr"/>
                      <a:r>
                        <a:rPr lang="es-CO" sz="1600" b="1" i="0" u="none" strike="noStrike">
                          <a:solidFill>
                            <a:srgbClr val="000000"/>
                          </a:solidFill>
                          <a:latin typeface="Arial"/>
                        </a:rPr>
                        <a:t>Peatón</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43</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dirty="0">
                          <a:solidFill>
                            <a:srgbClr val="000000"/>
                          </a:solidFill>
                          <a:latin typeface="Arial"/>
                        </a:rPr>
                        <a:t>53,8%</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dirty="0">
                          <a:solidFill>
                            <a:srgbClr val="000000"/>
                          </a:solidFill>
                          <a:latin typeface="Arial"/>
                        </a:rPr>
                        <a:t>32</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45,7%</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15</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24,2%</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26</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34,7%</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1" i="0" u="none" strike="noStrike" dirty="0">
                          <a:solidFill>
                            <a:srgbClr val="FF0000"/>
                          </a:solidFill>
                          <a:latin typeface="Arial"/>
                        </a:rPr>
                        <a:t>26</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1" i="0" u="none" strike="noStrike" dirty="0">
                          <a:solidFill>
                            <a:srgbClr val="FF0000"/>
                          </a:solidFill>
                          <a:latin typeface="Arial"/>
                        </a:rPr>
                        <a:t>35,6%</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1"/>
                  </a:ext>
                </a:extLst>
              </a:tr>
              <a:tr h="625083">
                <a:tc>
                  <a:txBody>
                    <a:bodyPr/>
                    <a:lstStyle/>
                    <a:p>
                      <a:pPr algn="ctr" fontAlgn="ctr"/>
                      <a:r>
                        <a:rPr lang="es-CO" sz="1600" b="1" i="0" u="none" strike="noStrike">
                          <a:solidFill>
                            <a:srgbClr val="000000"/>
                          </a:solidFill>
                          <a:latin typeface="Arial"/>
                        </a:rPr>
                        <a:t>Motociclista</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Arial"/>
                        </a:rPr>
                        <a:t>23</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28,8%</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27</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38,6%</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26</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Arial"/>
                        </a:rPr>
                        <a:t>41,9%</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Arial"/>
                        </a:rPr>
                        <a:t>36</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Arial"/>
                        </a:rPr>
                        <a:t>48,0%</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FF0000"/>
                          </a:solidFill>
                          <a:latin typeface="Arial"/>
                        </a:rPr>
                        <a:t>34</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FF0000"/>
                          </a:solidFill>
                          <a:latin typeface="Arial"/>
                        </a:rPr>
                        <a:t>46,6%</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2"/>
                  </a:ext>
                </a:extLst>
              </a:tr>
              <a:tr h="625083">
                <a:tc>
                  <a:txBody>
                    <a:bodyPr/>
                    <a:lstStyle/>
                    <a:p>
                      <a:pPr algn="ctr" fontAlgn="ctr"/>
                      <a:r>
                        <a:rPr lang="es-CO" sz="1600" b="1" i="0" u="none" strike="noStrike">
                          <a:solidFill>
                            <a:srgbClr val="000000"/>
                          </a:solidFill>
                          <a:latin typeface="Arial"/>
                        </a:rPr>
                        <a:t>Ciclista </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6</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7,5%</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6</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8,6%</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6</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9,7%</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8</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dirty="0">
                          <a:solidFill>
                            <a:srgbClr val="000000"/>
                          </a:solidFill>
                          <a:latin typeface="Arial"/>
                        </a:rPr>
                        <a:t>10,7%</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1" i="0" u="none" strike="noStrike" dirty="0">
                          <a:solidFill>
                            <a:srgbClr val="FF0000"/>
                          </a:solidFill>
                          <a:latin typeface="Arial"/>
                        </a:rPr>
                        <a:t>5</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1" i="0" u="none" strike="noStrike" dirty="0">
                          <a:solidFill>
                            <a:srgbClr val="FF0000"/>
                          </a:solidFill>
                          <a:latin typeface="Arial"/>
                        </a:rPr>
                        <a:t>6,8%</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3"/>
                  </a:ext>
                </a:extLst>
              </a:tr>
              <a:tr h="625083">
                <a:tc>
                  <a:txBody>
                    <a:bodyPr/>
                    <a:lstStyle/>
                    <a:p>
                      <a:pPr algn="ctr" fontAlgn="ctr"/>
                      <a:r>
                        <a:rPr lang="es-CO" sz="1600" b="1" i="0" u="none" strike="noStrike">
                          <a:solidFill>
                            <a:srgbClr val="000000"/>
                          </a:solidFill>
                          <a:latin typeface="Arial"/>
                        </a:rPr>
                        <a:t>Acompañante Moto</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3</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3,8%</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2,9%</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6</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9,7%</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2,7%</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FF0000"/>
                          </a:solidFill>
                          <a:latin typeface="Arial"/>
                        </a:rPr>
                        <a:t>3</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FF0000"/>
                          </a:solidFill>
                          <a:latin typeface="Arial"/>
                        </a:rPr>
                        <a:t>4,1%</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4"/>
                  </a:ext>
                </a:extLst>
              </a:tr>
              <a:tr h="625083">
                <a:tc>
                  <a:txBody>
                    <a:bodyPr/>
                    <a:lstStyle/>
                    <a:p>
                      <a:pPr algn="ctr" fontAlgn="ctr"/>
                      <a:r>
                        <a:rPr lang="es-CO" sz="1600" b="1" i="0" u="none" strike="noStrike">
                          <a:solidFill>
                            <a:srgbClr val="000000"/>
                          </a:solidFill>
                          <a:latin typeface="Arial"/>
                        </a:rPr>
                        <a:t>Conductor</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3</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3,8%</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1</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1,4%</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5</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8,1%</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2</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2,7%</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1" i="0" u="none" strike="noStrike" dirty="0">
                          <a:solidFill>
                            <a:srgbClr val="FF0000"/>
                          </a:solidFill>
                          <a:latin typeface="Arial"/>
                        </a:rPr>
                        <a:t>4</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1" i="0" u="none" strike="noStrike" dirty="0">
                          <a:solidFill>
                            <a:srgbClr val="FF0000"/>
                          </a:solidFill>
                          <a:latin typeface="Arial"/>
                        </a:rPr>
                        <a:t>5,5%</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5"/>
                  </a:ext>
                </a:extLst>
              </a:tr>
              <a:tr h="625083">
                <a:tc>
                  <a:txBody>
                    <a:bodyPr/>
                    <a:lstStyle/>
                    <a:p>
                      <a:pPr algn="ctr" fontAlgn="ctr"/>
                      <a:r>
                        <a:rPr lang="es-CO" sz="1600" b="1" i="0" u="none" strike="noStrike">
                          <a:solidFill>
                            <a:srgbClr val="000000"/>
                          </a:solidFill>
                          <a:latin typeface="Arial"/>
                        </a:rPr>
                        <a:t>Pasajero </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2,5%</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2,9%</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4</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6,5%</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1</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1,3%</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FF0000"/>
                          </a:solidFill>
                          <a:latin typeface="Arial"/>
                        </a:rPr>
                        <a:t>1</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FF0000"/>
                          </a:solidFill>
                          <a:latin typeface="Arial"/>
                        </a:rPr>
                        <a:t>1,4%</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6"/>
                  </a:ext>
                </a:extLst>
              </a:tr>
              <a:tr h="625083">
                <a:tc>
                  <a:txBody>
                    <a:bodyPr/>
                    <a:lstStyle/>
                    <a:p>
                      <a:pPr algn="ctr" fontAlgn="ctr"/>
                      <a:r>
                        <a:rPr lang="es-CO" sz="1600" b="1" i="0" u="none" strike="noStrike">
                          <a:solidFill>
                            <a:srgbClr val="000000"/>
                          </a:solidFill>
                          <a:latin typeface="Arial"/>
                        </a:rPr>
                        <a:t>TOTAL </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80</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100,0%</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70</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100,0%</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62</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100,0%</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75</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100,0%</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FF0000"/>
                          </a:solidFill>
                          <a:latin typeface="Arial"/>
                        </a:rPr>
                        <a:t>73</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FF0000"/>
                          </a:solidFill>
                          <a:latin typeface="Arial"/>
                        </a:rPr>
                        <a:t>100,0%</a:t>
                      </a:r>
                    </a:p>
                  </a:txBody>
                  <a:tcPr marL="5713" marR="5713" marT="4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7"/>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1934005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3" name="Rectangle 2">
            <a:extLst>
              <a:ext uri="{FF2B5EF4-FFF2-40B4-BE49-F238E27FC236}">
                <a16:creationId xmlns:a16="http://schemas.microsoft.com/office/drawing/2014/main" id="{61F2B82D-E83B-EC3F-9340-C8A04DD28C62}"/>
              </a:ext>
            </a:extLst>
          </p:cNvPr>
          <p:cNvSpPr txBox="1">
            <a:spLocks noChangeArrowheads="1"/>
          </p:cNvSpPr>
          <p:nvPr/>
        </p:nvSpPr>
        <p:spPr>
          <a:xfrm>
            <a:off x="-1" y="75198"/>
            <a:ext cx="10865677" cy="122555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800" b="1" i="0" u="none" strike="noStrike" kern="1200" cap="none" spc="0" normalizeH="0" baseline="0" noProof="0" dirty="0">
                <a:ln>
                  <a:noFill/>
                </a:ln>
                <a:solidFill>
                  <a:srgbClr val="0070C0"/>
                </a:solidFill>
                <a:effectLst/>
                <a:uLnTx/>
                <a:uFillTx/>
                <a:latin typeface="+mn-lt"/>
                <a:ea typeface="+mn-ea"/>
                <a:cs typeface="+mn-cs"/>
              </a:rPr>
              <a:t>MUERTES ACCIDENTES DE TRÁNSITO  COMPARATIVO ACUMULADO  AÑOS 2021-2022</a:t>
            </a:r>
          </a:p>
        </p:txBody>
      </p:sp>
      <p:graphicFrame>
        <p:nvGraphicFramePr>
          <p:cNvPr id="4" name="6 Tabla">
            <a:extLst>
              <a:ext uri="{FF2B5EF4-FFF2-40B4-BE49-F238E27FC236}">
                <a16:creationId xmlns:a16="http://schemas.microsoft.com/office/drawing/2014/main" id="{45F2B563-BA63-B14D-63CF-0A7B00495764}"/>
              </a:ext>
            </a:extLst>
          </p:cNvPr>
          <p:cNvGraphicFramePr>
            <a:graphicFrameLocks noGrp="1"/>
          </p:cNvGraphicFramePr>
          <p:nvPr/>
        </p:nvGraphicFramePr>
        <p:xfrm>
          <a:off x="1" y="1289620"/>
          <a:ext cx="11887201" cy="4572031"/>
        </p:xfrm>
        <a:graphic>
          <a:graphicData uri="http://schemas.openxmlformats.org/drawingml/2006/table">
            <a:tbl>
              <a:tblPr/>
              <a:tblGrid>
                <a:gridCol w="3370013">
                  <a:extLst>
                    <a:ext uri="{9D8B030D-6E8A-4147-A177-3AD203B41FA5}">
                      <a16:colId xmlns:a16="http://schemas.microsoft.com/office/drawing/2014/main" val="20000"/>
                    </a:ext>
                  </a:extLst>
                </a:gridCol>
                <a:gridCol w="2211573">
                  <a:extLst>
                    <a:ext uri="{9D8B030D-6E8A-4147-A177-3AD203B41FA5}">
                      <a16:colId xmlns:a16="http://schemas.microsoft.com/office/drawing/2014/main" val="20001"/>
                    </a:ext>
                  </a:extLst>
                </a:gridCol>
                <a:gridCol w="2237901">
                  <a:extLst>
                    <a:ext uri="{9D8B030D-6E8A-4147-A177-3AD203B41FA5}">
                      <a16:colId xmlns:a16="http://schemas.microsoft.com/office/drawing/2014/main" val="20002"/>
                    </a:ext>
                  </a:extLst>
                </a:gridCol>
                <a:gridCol w="2033857">
                  <a:extLst>
                    <a:ext uri="{9D8B030D-6E8A-4147-A177-3AD203B41FA5}">
                      <a16:colId xmlns:a16="http://schemas.microsoft.com/office/drawing/2014/main" val="20003"/>
                    </a:ext>
                  </a:extLst>
                </a:gridCol>
                <a:gridCol w="2033857">
                  <a:extLst>
                    <a:ext uri="{9D8B030D-6E8A-4147-A177-3AD203B41FA5}">
                      <a16:colId xmlns:a16="http://schemas.microsoft.com/office/drawing/2014/main" val="20004"/>
                    </a:ext>
                  </a:extLst>
                </a:gridCol>
              </a:tblGrid>
              <a:tr h="1221677">
                <a:tc>
                  <a:txBody>
                    <a:bodyPr/>
                    <a:lstStyle/>
                    <a:p>
                      <a:pPr algn="ctr" fontAlgn="ctr"/>
                      <a:r>
                        <a:rPr lang="es-CO" sz="2400" b="1" i="0" u="none" strike="noStrike" dirty="0">
                          <a:solidFill>
                            <a:srgbClr val="000000"/>
                          </a:solidFill>
                          <a:latin typeface="Calibri"/>
                        </a:rPr>
                        <a:t>TIPO DE VICTIMA</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dirty="0">
                          <a:solidFill>
                            <a:srgbClr val="000000"/>
                          </a:solidFill>
                          <a:latin typeface="Calibri"/>
                        </a:rPr>
                        <a:t>DIC.                  AÑO 2021</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dirty="0">
                          <a:solidFill>
                            <a:srgbClr val="000000"/>
                          </a:solidFill>
                          <a:latin typeface="Calibri"/>
                        </a:rPr>
                        <a:t>DIC.                   AÑO 2022</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dirty="0">
                          <a:solidFill>
                            <a:srgbClr val="000000"/>
                          </a:solidFill>
                          <a:latin typeface="Calibri"/>
                        </a:rPr>
                        <a:t>Var.                2021 -2022</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dirty="0">
                          <a:solidFill>
                            <a:srgbClr val="000000"/>
                          </a:solidFill>
                          <a:latin typeface="Calibri"/>
                        </a:rPr>
                        <a:t>Var. %          2021 -2022</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extLst>
                  <a:ext uri="{0D108BD9-81ED-4DB2-BD59-A6C34878D82A}">
                    <a16:rowId xmlns:a16="http://schemas.microsoft.com/office/drawing/2014/main" val="10000"/>
                  </a:ext>
                </a:extLst>
              </a:tr>
              <a:tr h="573818">
                <a:tc>
                  <a:txBody>
                    <a:bodyPr/>
                    <a:lstStyle/>
                    <a:p>
                      <a:pPr algn="ctr" fontAlgn="ctr"/>
                      <a:r>
                        <a:rPr lang="es-CO" sz="2400" b="1" i="0" u="none" strike="noStrike">
                          <a:solidFill>
                            <a:srgbClr val="000000"/>
                          </a:solidFill>
                          <a:latin typeface="Calibri"/>
                        </a:rPr>
                        <a:t>Peatón</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0" i="0" u="none" strike="noStrike">
                          <a:solidFill>
                            <a:srgbClr val="000000"/>
                          </a:solidFill>
                          <a:latin typeface="Calibri"/>
                        </a:rPr>
                        <a:t>26</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0" i="0" u="none" strike="noStrike" dirty="0">
                          <a:solidFill>
                            <a:srgbClr val="000000"/>
                          </a:solidFill>
                          <a:latin typeface="Calibri"/>
                        </a:rPr>
                        <a:t>26</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1" i="0" u="none" strike="noStrike" dirty="0">
                          <a:solidFill>
                            <a:srgbClr val="000000"/>
                          </a:solidFill>
                          <a:latin typeface="Calibri"/>
                        </a:rPr>
                        <a:t>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1" i="0" u="none" strike="noStrike" dirty="0">
                          <a:solidFill>
                            <a:srgbClr val="000000"/>
                          </a:solidFill>
                          <a:latin typeface="Calibri"/>
                        </a:rPr>
                        <a:t>0,0%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462756">
                <a:tc>
                  <a:txBody>
                    <a:bodyPr/>
                    <a:lstStyle/>
                    <a:p>
                      <a:pPr algn="ctr" fontAlgn="ctr"/>
                      <a:r>
                        <a:rPr lang="es-CO" sz="2400" b="1" i="0" u="none" strike="noStrike">
                          <a:solidFill>
                            <a:srgbClr val="000000"/>
                          </a:solidFill>
                          <a:latin typeface="Calibri"/>
                        </a:rPr>
                        <a:t>Motociclista</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0" i="0" u="none" strike="noStrike">
                          <a:solidFill>
                            <a:srgbClr val="000000"/>
                          </a:solidFill>
                          <a:latin typeface="Calibri"/>
                        </a:rPr>
                        <a:t>36</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0" i="0" u="none" strike="noStrike">
                          <a:solidFill>
                            <a:srgbClr val="000000"/>
                          </a:solidFill>
                          <a:latin typeface="Calibri"/>
                        </a:rPr>
                        <a:t>34</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a:solidFill>
                            <a:srgbClr val="C00000"/>
                          </a:solidFill>
                          <a:latin typeface="Calibri"/>
                        </a:rPr>
                        <a:t>-2</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dirty="0">
                          <a:solidFill>
                            <a:srgbClr val="C00000"/>
                          </a:solidFill>
                          <a:latin typeface="Calibri"/>
                        </a:rPr>
                        <a:t>-5,6%</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extLst>
                  <a:ext uri="{0D108BD9-81ED-4DB2-BD59-A6C34878D82A}">
                    <a16:rowId xmlns:a16="http://schemas.microsoft.com/office/drawing/2014/main" val="10002"/>
                  </a:ext>
                </a:extLst>
              </a:tr>
              <a:tr h="462756">
                <a:tc>
                  <a:txBody>
                    <a:bodyPr/>
                    <a:lstStyle/>
                    <a:p>
                      <a:pPr algn="ctr" fontAlgn="ctr"/>
                      <a:r>
                        <a:rPr lang="es-CO" sz="2400" b="1" i="0" u="none" strike="noStrike">
                          <a:solidFill>
                            <a:srgbClr val="000000"/>
                          </a:solidFill>
                          <a:latin typeface="Calibri"/>
                        </a:rPr>
                        <a:t>Ciclista </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0" i="0" u="none" strike="noStrike">
                          <a:solidFill>
                            <a:srgbClr val="000000"/>
                          </a:solidFill>
                          <a:latin typeface="Calibri"/>
                        </a:rPr>
                        <a:t>8</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0" i="0" u="none" strike="noStrike">
                          <a:solidFill>
                            <a:srgbClr val="000000"/>
                          </a:solidFill>
                          <a:latin typeface="Calibri"/>
                        </a:rPr>
                        <a:t>5</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1" i="0" u="none" strike="noStrike">
                          <a:solidFill>
                            <a:srgbClr val="C00000"/>
                          </a:solidFill>
                          <a:latin typeface="Calibri"/>
                        </a:rPr>
                        <a:t>-3</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1" i="0" u="none" strike="noStrike" dirty="0">
                          <a:solidFill>
                            <a:srgbClr val="C00000"/>
                          </a:solidFill>
                          <a:latin typeface="Calibri"/>
                        </a:rPr>
                        <a:t>-37,5%</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462756">
                <a:tc>
                  <a:txBody>
                    <a:bodyPr/>
                    <a:lstStyle/>
                    <a:p>
                      <a:pPr algn="ctr" fontAlgn="ctr"/>
                      <a:r>
                        <a:rPr lang="es-CO" sz="2400" b="1" i="0" u="none" strike="noStrike" dirty="0">
                          <a:solidFill>
                            <a:srgbClr val="000000"/>
                          </a:solidFill>
                          <a:latin typeface="Calibri"/>
                        </a:rPr>
                        <a:t>Acompañante Moto</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0" i="0" u="none" strike="noStrike">
                          <a:solidFill>
                            <a:srgbClr val="000000"/>
                          </a:solidFill>
                          <a:latin typeface="Calibri"/>
                        </a:rPr>
                        <a:t>2</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0" i="0" u="none" strike="noStrike">
                          <a:solidFill>
                            <a:srgbClr val="000000"/>
                          </a:solidFill>
                          <a:latin typeface="Calibri"/>
                        </a:rPr>
                        <a:t>3</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a:solidFill>
                            <a:srgbClr val="538ED5"/>
                          </a:solidFill>
                          <a:latin typeface="Calibri"/>
                        </a:rPr>
                        <a:t>1</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dirty="0">
                          <a:solidFill>
                            <a:srgbClr val="538ED5"/>
                          </a:solidFill>
                          <a:latin typeface="Calibri"/>
                        </a:rPr>
                        <a:t>50,0%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extLst>
                  <a:ext uri="{0D108BD9-81ED-4DB2-BD59-A6C34878D82A}">
                    <a16:rowId xmlns:a16="http://schemas.microsoft.com/office/drawing/2014/main" val="10004"/>
                  </a:ext>
                </a:extLst>
              </a:tr>
              <a:tr h="462756">
                <a:tc>
                  <a:txBody>
                    <a:bodyPr/>
                    <a:lstStyle/>
                    <a:p>
                      <a:pPr algn="ctr" fontAlgn="ctr"/>
                      <a:r>
                        <a:rPr lang="es-CO" sz="2400" b="1" i="0" u="none" strike="noStrike">
                          <a:solidFill>
                            <a:srgbClr val="000000"/>
                          </a:solidFill>
                          <a:latin typeface="Calibri"/>
                        </a:rPr>
                        <a:t>Pasajero </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0" i="0" u="none" strike="noStrike">
                          <a:solidFill>
                            <a:srgbClr val="000000"/>
                          </a:solidFill>
                          <a:latin typeface="Calibri"/>
                        </a:rPr>
                        <a:t>1</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0" i="0" u="none" strike="noStrike">
                          <a:solidFill>
                            <a:srgbClr val="000000"/>
                          </a:solidFill>
                          <a:latin typeface="Calibri"/>
                        </a:rPr>
                        <a:t>1</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1" i="0" u="none" strike="noStrike">
                          <a:solidFill>
                            <a:srgbClr val="000000"/>
                          </a:solidFill>
                          <a:latin typeface="Calibri"/>
                        </a:rPr>
                        <a:t>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1" i="0" u="none" strike="noStrike" dirty="0">
                          <a:solidFill>
                            <a:srgbClr val="000000"/>
                          </a:solidFill>
                          <a:latin typeface="Calibri"/>
                        </a:rPr>
                        <a:t>0,0%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462756">
                <a:tc>
                  <a:txBody>
                    <a:bodyPr/>
                    <a:lstStyle/>
                    <a:p>
                      <a:pPr algn="ctr" fontAlgn="ctr"/>
                      <a:r>
                        <a:rPr lang="es-CO" sz="2400" b="1" i="0" u="none" strike="noStrike">
                          <a:solidFill>
                            <a:srgbClr val="000000"/>
                          </a:solidFill>
                          <a:latin typeface="Calibri"/>
                        </a:rPr>
                        <a:t>Conductor</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5F1"/>
                    </a:solidFill>
                  </a:tcPr>
                </a:tc>
                <a:tc>
                  <a:txBody>
                    <a:bodyPr/>
                    <a:lstStyle/>
                    <a:p>
                      <a:pPr algn="ctr" fontAlgn="ctr"/>
                      <a:r>
                        <a:rPr lang="es-CO" sz="2400" b="0" i="0" u="none" strike="noStrike">
                          <a:solidFill>
                            <a:srgbClr val="000000"/>
                          </a:solidFill>
                          <a:latin typeface="Calibri"/>
                        </a:rPr>
                        <a:t>2</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0" i="0" u="none" strike="noStrike">
                          <a:solidFill>
                            <a:srgbClr val="000000"/>
                          </a:solidFill>
                          <a:latin typeface="Calibri"/>
                        </a:rPr>
                        <a:t>4</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5F1"/>
                    </a:solidFill>
                  </a:tcPr>
                </a:tc>
                <a:tc>
                  <a:txBody>
                    <a:bodyPr/>
                    <a:lstStyle/>
                    <a:p>
                      <a:pPr algn="ctr" fontAlgn="ctr"/>
                      <a:r>
                        <a:rPr lang="es-CO" sz="2400" b="1" i="0" u="none" strike="noStrike">
                          <a:solidFill>
                            <a:srgbClr val="538ED5"/>
                          </a:solidFill>
                          <a:latin typeface="Calibri"/>
                        </a:rPr>
                        <a:t>2</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5F1"/>
                    </a:solidFill>
                  </a:tcPr>
                </a:tc>
                <a:tc>
                  <a:txBody>
                    <a:bodyPr/>
                    <a:lstStyle/>
                    <a:p>
                      <a:pPr algn="ctr" fontAlgn="ctr"/>
                      <a:r>
                        <a:rPr lang="es-CO" sz="2400" b="1" i="0" u="none" strike="noStrike" dirty="0">
                          <a:solidFill>
                            <a:srgbClr val="538ED5"/>
                          </a:solidFill>
                          <a:latin typeface="Calibri"/>
                        </a:rPr>
                        <a:t>100,0%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r h="462756">
                <a:tc>
                  <a:txBody>
                    <a:bodyPr/>
                    <a:lstStyle/>
                    <a:p>
                      <a:pPr algn="ctr" fontAlgn="ctr"/>
                      <a:r>
                        <a:rPr lang="es-CO" sz="2400" b="1" i="0" u="none" strike="noStrike">
                          <a:solidFill>
                            <a:srgbClr val="000000"/>
                          </a:solidFill>
                          <a:latin typeface="Calibri"/>
                        </a:rPr>
                        <a:t>TOTAL </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CCC0DA"/>
                    </a:solidFill>
                  </a:tcPr>
                </a:tc>
                <a:tc>
                  <a:txBody>
                    <a:bodyPr/>
                    <a:lstStyle/>
                    <a:p>
                      <a:pPr algn="ctr" fontAlgn="ctr"/>
                      <a:r>
                        <a:rPr lang="es-CO" sz="2400" b="1" i="0" u="none" strike="noStrike">
                          <a:solidFill>
                            <a:srgbClr val="000000"/>
                          </a:solidFill>
                          <a:latin typeface="Calibri"/>
                        </a:rPr>
                        <a:t>75</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CCC0DA"/>
                    </a:solidFill>
                  </a:tcPr>
                </a:tc>
                <a:tc>
                  <a:txBody>
                    <a:bodyPr/>
                    <a:lstStyle/>
                    <a:p>
                      <a:pPr algn="ctr" fontAlgn="ctr"/>
                      <a:r>
                        <a:rPr lang="es-CO" sz="2400" b="1" i="0" u="none" strike="noStrike">
                          <a:solidFill>
                            <a:srgbClr val="000000"/>
                          </a:solidFill>
                          <a:latin typeface="Calibri"/>
                        </a:rPr>
                        <a:t>73</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CCC0DA"/>
                    </a:solidFill>
                  </a:tcPr>
                </a:tc>
                <a:tc>
                  <a:txBody>
                    <a:bodyPr/>
                    <a:lstStyle/>
                    <a:p>
                      <a:pPr algn="ctr" fontAlgn="ctr"/>
                      <a:r>
                        <a:rPr lang="es-CO" sz="2400" b="1" i="0" u="none" strike="noStrike">
                          <a:solidFill>
                            <a:srgbClr val="C00000"/>
                          </a:solidFill>
                          <a:latin typeface="Calibri"/>
                        </a:rPr>
                        <a:t>-2</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CCC0DA"/>
                    </a:solidFill>
                  </a:tcPr>
                </a:tc>
                <a:tc>
                  <a:txBody>
                    <a:bodyPr/>
                    <a:lstStyle/>
                    <a:p>
                      <a:pPr algn="ctr" fontAlgn="ctr"/>
                      <a:r>
                        <a:rPr lang="es-CO" sz="2400" b="1" i="0" u="none" strike="noStrike" dirty="0">
                          <a:solidFill>
                            <a:srgbClr val="C00000"/>
                          </a:solidFill>
                          <a:latin typeface="Calibri"/>
                        </a:rPr>
                        <a:t>-2,7%</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CCC0DA"/>
                    </a:solidFill>
                  </a:tcPr>
                </a:tc>
                <a:extLst>
                  <a:ext uri="{0D108BD9-81ED-4DB2-BD59-A6C34878D82A}">
                    <a16:rowId xmlns:a16="http://schemas.microsoft.com/office/drawing/2014/main" val="10007"/>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3919269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3" name="Rectangle 2">
            <a:extLst>
              <a:ext uri="{FF2B5EF4-FFF2-40B4-BE49-F238E27FC236}">
                <a16:creationId xmlns:a16="http://schemas.microsoft.com/office/drawing/2014/main" id="{F711D1E4-19AE-E317-3191-E2419466DA50}"/>
              </a:ext>
            </a:extLst>
          </p:cNvPr>
          <p:cNvSpPr txBox="1">
            <a:spLocks noChangeArrowheads="1"/>
          </p:cNvSpPr>
          <p:nvPr/>
        </p:nvSpPr>
        <p:spPr>
          <a:xfrm>
            <a:off x="190459" y="0"/>
            <a:ext cx="10668075" cy="121126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a:ln>
                  <a:noFill/>
                </a:ln>
                <a:solidFill>
                  <a:schemeClr val="accent4">
                    <a:lumMod val="75000"/>
                  </a:schemeClr>
                </a:solidFill>
                <a:effectLst/>
                <a:uLnTx/>
                <a:uFillTx/>
                <a:latin typeface="+mn-lt"/>
                <a:ea typeface="+mn-ea"/>
                <a:cs typeface="+mn-cs"/>
              </a:rPr>
              <a:t>MUERTES ACCIDENTES DE TRÁNSITO  JURISDISCCIÓN</a:t>
            </a:r>
          </a:p>
        </p:txBody>
      </p:sp>
      <p:sp>
        <p:nvSpPr>
          <p:cNvPr id="4" name="Rectangle 2">
            <a:extLst>
              <a:ext uri="{FF2B5EF4-FFF2-40B4-BE49-F238E27FC236}">
                <a16:creationId xmlns:a16="http://schemas.microsoft.com/office/drawing/2014/main" id="{E72BC387-8D51-94A6-FD51-240D25B69690}"/>
              </a:ext>
            </a:extLst>
          </p:cNvPr>
          <p:cNvSpPr txBox="1">
            <a:spLocks noChangeArrowheads="1"/>
          </p:cNvSpPr>
          <p:nvPr/>
        </p:nvSpPr>
        <p:spPr>
          <a:xfrm>
            <a:off x="3075339" y="1052737"/>
            <a:ext cx="2861088" cy="87085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s-ES" altLang="es-ES" sz="2800" b="1" dirty="0"/>
              <a:t>AÑO 2021</a:t>
            </a:r>
            <a:endParaRPr kumimoji="0" lang="es-ES" altLang="es-ES" sz="2800" b="1" i="0" u="none" strike="noStrike" kern="1200" cap="none" spc="0" normalizeH="0" baseline="0" noProof="0" dirty="0">
              <a:ln>
                <a:noFill/>
              </a:ln>
              <a:effectLst/>
              <a:uLnTx/>
              <a:uFillTx/>
            </a:endParaRPr>
          </a:p>
        </p:txBody>
      </p:sp>
      <p:sp>
        <p:nvSpPr>
          <p:cNvPr id="5" name="6 Flecha derecha">
            <a:extLst>
              <a:ext uri="{FF2B5EF4-FFF2-40B4-BE49-F238E27FC236}">
                <a16:creationId xmlns:a16="http://schemas.microsoft.com/office/drawing/2014/main" id="{BDC3DD06-DAE8-C5E9-258F-8DA83BBDD3B7}"/>
              </a:ext>
            </a:extLst>
          </p:cNvPr>
          <p:cNvSpPr/>
          <p:nvPr/>
        </p:nvSpPr>
        <p:spPr>
          <a:xfrm>
            <a:off x="5658193" y="1302254"/>
            <a:ext cx="1417675" cy="478465"/>
          </a:xfrm>
          <a:prstGeom prst="rightArrow">
            <a:avLst/>
          </a:prstGeom>
          <a:solidFill>
            <a:schemeClr val="accent3">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sp>
        <p:nvSpPr>
          <p:cNvPr id="6" name="Rectangle 2">
            <a:extLst>
              <a:ext uri="{FF2B5EF4-FFF2-40B4-BE49-F238E27FC236}">
                <a16:creationId xmlns:a16="http://schemas.microsoft.com/office/drawing/2014/main" id="{49066340-8698-5142-49F8-E81EBAD7A363}"/>
              </a:ext>
            </a:extLst>
          </p:cNvPr>
          <p:cNvSpPr txBox="1">
            <a:spLocks noChangeArrowheads="1"/>
          </p:cNvSpPr>
          <p:nvPr/>
        </p:nvSpPr>
        <p:spPr>
          <a:xfrm>
            <a:off x="6694864" y="1052737"/>
            <a:ext cx="2857520" cy="87085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s-ES" altLang="es-ES" sz="2800" b="1" dirty="0"/>
              <a:t>AÑO </a:t>
            </a:r>
            <a:r>
              <a:rPr kumimoji="0" lang="es-ES" altLang="es-ES" sz="2800" b="1" i="0" u="none" strike="noStrike" kern="1200" cap="none" spc="0" normalizeH="0" baseline="0" noProof="0" dirty="0">
                <a:ln>
                  <a:noFill/>
                </a:ln>
                <a:effectLst/>
                <a:uLnTx/>
                <a:uFillTx/>
                <a:latin typeface="+mn-lt"/>
                <a:ea typeface="+mn-ea"/>
                <a:cs typeface="+mn-cs"/>
              </a:rPr>
              <a:t>2022</a:t>
            </a:r>
          </a:p>
        </p:txBody>
      </p:sp>
      <p:graphicFrame>
        <p:nvGraphicFramePr>
          <p:cNvPr id="9" name="9 Tabla">
            <a:extLst>
              <a:ext uri="{FF2B5EF4-FFF2-40B4-BE49-F238E27FC236}">
                <a16:creationId xmlns:a16="http://schemas.microsoft.com/office/drawing/2014/main" id="{61DBE106-32D3-912F-072E-D87745CBEED6}"/>
              </a:ext>
            </a:extLst>
          </p:cNvPr>
          <p:cNvGraphicFramePr>
            <a:graphicFrameLocks noGrp="1"/>
          </p:cNvGraphicFramePr>
          <p:nvPr/>
        </p:nvGraphicFramePr>
        <p:xfrm>
          <a:off x="285710" y="2071678"/>
          <a:ext cx="11620581" cy="3214709"/>
        </p:xfrm>
        <a:graphic>
          <a:graphicData uri="http://schemas.openxmlformats.org/drawingml/2006/table">
            <a:tbl>
              <a:tblPr/>
              <a:tblGrid>
                <a:gridCol w="4095779">
                  <a:extLst>
                    <a:ext uri="{9D8B030D-6E8A-4147-A177-3AD203B41FA5}">
                      <a16:colId xmlns:a16="http://schemas.microsoft.com/office/drawing/2014/main" val="20000"/>
                    </a:ext>
                  </a:extLst>
                </a:gridCol>
                <a:gridCol w="2190765">
                  <a:extLst>
                    <a:ext uri="{9D8B030D-6E8A-4147-A177-3AD203B41FA5}">
                      <a16:colId xmlns:a16="http://schemas.microsoft.com/office/drawing/2014/main" val="20001"/>
                    </a:ext>
                  </a:extLst>
                </a:gridCol>
                <a:gridCol w="2095515">
                  <a:extLst>
                    <a:ext uri="{9D8B030D-6E8A-4147-A177-3AD203B41FA5}">
                      <a16:colId xmlns:a16="http://schemas.microsoft.com/office/drawing/2014/main" val="20002"/>
                    </a:ext>
                  </a:extLst>
                </a:gridCol>
                <a:gridCol w="1620605">
                  <a:extLst>
                    <a:ext uri="{9D8B030D-6E8A-4147-A177-3AD203B41FA5}">
                      <a16:colId xmlns:a16="http://schemas.microsoft.com/office/drawing/2014/main" val="20003"/>
                    </a:ext>
                  </a:extLst>
                </a:gridCol>
                <a:gridCol w="1617917">
                  <a:extLst>
                    <a:ext uri="{9D8B030D-6E8A-4147-A177-3AD203B41FA5}">
                      <a16:colId xmlns:a16="http://schemas.microsoft.com/office/drawing/2014/main" val="20004"/>
                    </a:ext>
                  </a:extLst>
                </a:gridCol>
              </a:tblGrid>
              <a:tr h="1058966">
                <a:tc>
                  <a:txBody>
                    <a:bodyPr/>
                    <a:lstStyle/>
                    <a:p>
                      <a:pPr algn="ctr" fontAlgn="ctr"/>
                      <a:r>
                        <a:rPr lang="es-CO" sz="2000" b="1" i="0" u="none" strike="noStrike" dirty="0">
                          <a:solidFill>
                            <a:srgbClr val="000000"/>
                          </a:solidFill>
                          <a:latin typeface="Calibri"/>
                        </a:rPr>
                        <a:t>JURISDICCION</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dirty="0">
                          <a:solidFill>
                            <a:srgbClr val="000000"/>
                          </a:solidFill>
                          <a:latin typeface="Calibri"/>
                        </a:rPr>
                        <a:t>TOTAL AÑO 2021</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a:solidFill>
                            <a:srgbClr val="000000"/>
                          </a:solidFill>
                          <a:latin typeface="Calibri"/>
                        </a:rPr>
                        <a:t>TOTAL AÑO 2022</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a:solidFill>
                            <a:srgbClr val="000000"/>
                          </a:solidFill>
                          <a:latin typeface="Calibri"/>
                        </a:rPr>
                        <a:t>Var. Abs.              2021 -2022</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a:solidFill>
                            <a:srgbClr val="000000"/>
                          </a:solidFill>
                          <a:latin typeface="Calibri"/>
                        </a:rPr>
                        <a:t>Var. %             2021 -2022</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0"/>
                  </a:ext>
                </a:extLst>
              </a:tr>
              <a:tr h="718581">
                <a:tc>
                  <a:txBody>
                    <a:bodyPr/>
                    <a:lstStyle/>
                    <a:p>
                      <a:pPr algn="ctr" fontAlgn="ctr"/>
                      <a:r>
                        <a:rPr lang="es-CO" sz="2000" b="1" i="0" u="none" strike="noStrike">
                          <a:solidFill>
                            <a:srgbClr val="000000"/>
                          </a:solidFill>
                          <a:latin typeface="Calibri"/>
                        </a:rPr>
                        <a:t>INSTITUTO DE MOVILIDAD DE PEREIRA</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s-CO" sz="2000" b="0" i="0" u="none" strike="noStrike">
                          <a:solidFill>
                            <a:srgbClr val="000000"/>
                          </a:solidFill>
                          <a:latin typeface="Calibri"/>
                        </a:rPr>
                        <a:t>44</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s-CO" sz="2000" b="0" i="0" u="none" strike="noStrike" dirty="0">
                          <a:solidFill>
                            <a:srgbClr val="000000"/>
                          </a:solidFill>
                          <a:latin typeface="Calibri"/>
                        </a:rPr>
                        <a:t>51</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s-CO" sz="2000" b="1" i="0" u="none" strike="noStrike">
                          <a:solidFill>
                            <a:srgbClr val="0070C0"/>
                          </a:solidFill>
                          <a:latin typeface="Calibri"/>
                        </a:rPr>
                        <a:t>7</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s-CO" sz="2000" b="1" i="0" u="none" strike="noStrike">
                          <a:solidFill>
                            <a:srgbClr val="0070C0"/>
                          </a:solidFill>
                          <a:latin typeface="Calibri"/>
                        </a:rPr>
                        <a:t>15,9%</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718581">
                <a:tc>
                  <a:txBody>
                    <a:bodyPr/>
                    <a:lstStyle/>
                    <a:p>
                      <a:pPr algn="ctr" fontAlgn="ctr"/>
                      <a:r>
                        <a:rPr lang="pt-BR" sz="2000" b="1" i="0" u="none" strike="noStrike">
                          <a:solidFill>
                            <a:srgbClr val="000000"/>
                          </a:solidFill>
                          <a:latin typeface="Calibri"/>
                        </a:rPr>
                        <a:t>POLICIA DE TRANSITO DE PEREIRA</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2000" b="0" i="0" u="none" strike="noStrike">
                          <a:solidFill>
                            <a:srgbClr val="000000"/>
                          </a:solidFill>
                          <a:latin typeface="Calibri"/>
                        </a:rPr>
                        <a:t>31</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2000" b="0" i="0" u="none" strike="noStrike" dirty="0">
                          <a:solidFill>
                            <a:srgbClr val="000000"/>
                          </a:solidFill>
                          <a:latin typeface="Calibri"/>
                        </a:rPr>
                        <a:t>22</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2000" b="1" i="0" u="none" strike="noStrike">
                          <a:solidFill>
                            <a:srgbClr val="FF0000"/>
                          </a:solidFill>
                          <a:latin typeface="Calibri"/>
                        </a:rPr>
                        <a:t>-9</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2000" b="1" i="0" u="none" strike="noStrike">
                          <a:solidFill>
                            <a:srgbClr val="FF0000"/>
                          </a:solidFill>
                          <a:latin typeface="Calibri"/>
                        </a:rPr>
                        <a:t>-29,0%</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2"/>
                  </a:ext>
                </a:extLst>
              </a:tr>
              <a:tr h="718581">
                <a:tc>
                  <a:txBody>
                    <a:bodyPr/>
                    <a:lstStyle/>
                    <a:p>
                      <a:pPr algn="ctr" fontAlgn="ctr"/>
                      <a:r>
                        <a:rPr lang="es-CO" sz="2000" b="1" i="0" u="none" strike="noStrike" dirty="0">
                          <a:solidFill>
                            <a:srgbClr val="000000"/>
                          </a:solidFill>
                          <a:latin typeface="Calibri"/>
                        </a:rPr>
                        <a:t>TOTAL PEREIRA</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a:solidFill>
                            <a:srgbClr val="000000"/>
                          </a:solidFill>
                          <a:latin typeface="Calibri"/>
                        </a:rPr>
                        <a:t>75</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dirty="0">
                          <a:solidFill>
                            <a:srgbClr val="000000"/>
                          </a:solidFill>
                          <a:latin typeface="Calibri"/>
                        </a:rPr>
                        <a:t>73</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dirty="0">
                          <a:solidFill>
                            <a:srgbClr val="FF0000"/>
                          </a:solidFill>
                          <a:latin typeface="Calibri"/>
                        </a:rPr>
                        <a:t>-2</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dirty="0">
                          <a:solidFill>
                            <a:srgbClr val="FF0000"/>
                          </a:solidFill>
                          <a:latin typeface="Calibri"/>
                        </a:rPr>
                        <a:t>-2,7%</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3"/>
                  </a:ext>
                </a:extLst>
              </a:tr>
            </a:tbl>
          </a:graphicData>
        </a:graphic>
      </p:graphicFrame>
      <p:pic>
        <p:nvPicPr>
          <p:cNvPr id="10"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2540575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10" name="12 Gráfico">
            <a:extLst>
              <a:ext uri="{FF2B5EF4-FFF2-40B4-BE49-F238E27FC236}">
                <a16:creationId xmlns:a16="http://schemas.microsoft.com/office/drawing/2014/main" id="{18F566BA-6D00-4D78-5DB3-CFB10481622F}"/>
              </a:ext>
            </a:extLst>
          </p:cNvPr>
          <p:cNvGraphicFramePr/>
          <p:nvPr/>
        </p:nvGraphicFramePr>
        <p:xfrm>
          <a:off x="0" y="857232"/>
          <a:ext cx="7334259" cy="49292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8 Tabla">
            <a:extLst>
              <a:ext uri="{FF2B5EF4-FFF2-40B4-BE49-F238E27FC236}">
                <a16:creationId xmlns:a16="http://schemas.microsoft.com/office/drawing/2014/main" id="{B0870143-7DA6-3259-D7B9-2A6FA1DA0304}"/>
              </a:ext>
            </a:extLst>
          </p:cNvPr>
          <p:cNvGraphicFramePr>
            <a:graphicFrameLocks noGrp="1"/>
          </p:cNvGraphicFramePr>
          <p:nvPr/>
        </p:nvGraphicFramePr>
        <p:xfrm>
          <a:off x="7334259" y="857233"/>
          <a:ext cx="4667283" cy="5000663"/>
        </p:xfrm>
        <a:graphic>
          <a:graphicData uri="http://schemas.openxmlformats.org/drawingml/2006/table">
            <a:tbl>
              <a:tblPr/>
              <a:tblGrid>
                <a:gridCol w="2341991">
                  <a:extLst>
                    <a:ext uri="{9D8B030D-6E8A-4147-A177-3AD203B41FA5}">
                      <a16:colId xmlns:a16="http://schemas.microsoft.com/office/drawing/2014/main" val="20000"/>
                    </a:ext>
                  </a:extLst>
                </a:gridCol>
                <a:gridCol w="1239877">
                  <a:extLst>
                    <a:ext uri="{9D8B030D-6E8A-4147-A177-3AD203B41FA5}">
                      <a16:colId xmlns:a16="http://schemas.microsoft.com/office/drawing/2014/main" val="20001"/>
                    </a:ext>
                  </a:extLst>
                </a:gridCol>
                <a:gridCol w="1085415">
                  <a:extLst>
                    <a:ext uri="{9D8B030D-6E8A-4147-A177-3AD203B41FA5}">
                      <a16:colId xmlns:a16="http://schemas.microsoft.com/office/drawing/2014/main" val="20002"/>
                    </a:ext>
                  </a:extLst>
                </a:gridCol>
              </a:tblGrid>
              <a:tr h="625083">
                <a:tc>
                  <a:txBody>
                    <a:bodyPr/>
                    <a:lstStyle/>
                    <a:p>
                      <a:pPr algn="ctr" fontAlgn="ctr"/>
                      <a:r>
                        <a:rPr lang="es-CO" sz="1800" b="1" i="0" u="none" strike="noStrike" dirty="0">
                          <a:solidFill>
                            <a:srgbClr val="000000"/>
                          </a:solidFill>
                          <a:latin typeface="Calibri"/>
                        </a:rPr>
                        <a:t>EDAD - AÑOS -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800" b="1" i="0" u="none" strike="noStrike">
                          <a:solidFill>
                            <a:srgbClr val="000000"/>
                          </a:solidFill>
                          <a:latin typeface="Calibri"/>
                        </a:rPr>
                        <a:t>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800" b="1" i="0" u="none" strike="noStrike">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25083">
                <a:tc>
                  <a:txBody>
                    <a:bodyPr/>
                    <a:lstStyle/>
                    <a:p>
                      <a:pPr algn="ctr" fontAlgn="ctr"/>
                      <a:r>
                        <a:rPr lang="es-CO" sz="1800" b="1" i="0" u="none" strike="noStrike">
                          <a:solidFill>
                            <a:srgbClr val="000000"/>
                          </a:solidFill>
                          <a:latin typeface="Calibri"/>
                        </a:rPr>
                        <a:t>0-18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CO" sz="1800" b="1" i="0" u="none" strike="noStrike" dirty="0">
                          <a:solidFill>
                            <a:srgbClr val="000000"/>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CO" sz="1800" b="1" i="0" u="none" strike="noStrike" dirty="0">
                          <a:solidFill>
                            <a:srgbClr val="000000"/>
                          </a:solidFill>
                          <a:latin typeface="Calibri"/>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625083">
                <a:tc>
                  <a:txBody>
                    <a:bodyPr/>
                    <a:lstStyle/>
                    <a:p>
                      <a:pPr algn="ctr" fontAlgn="ctr"/>
                      <a:r>
                        <a:rPr lang="es-CO" sz="1800" b="1" i="0" u="none" strike="noStrike">
                          <a:solidFill>
                            <a:srgbClr val="000000"/>
                          </a:solidFill>
                          <a:latin typeface="Calibri"/>
                        </a:rPr>
                        <a:t>19-30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800" b="1" i="0" u="none" strike="noStrike">
                          <a:solidFill>
                            <a:srgbClr val="000000"/>
                          </a:solidFill>
                          <a:latin typeface="Calibri"/>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800" b="1" i="0" u="none" strike="noStrike" dirty="0">
                          <a:solidFill>
                            <a:srgbClr val="000000"/>
                          </a:solidFill>
                          <a:latin typeface="Calibri"/>
                        </a:rPr>
                        <a:t>31,5%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2"/>
                  </a:ext>
                </a:extLst>
              </a:tr>
              <a:tr h="625083">
                <a:tc>
                  <a:txBody>
                    <a:bodyPr/>
                    <a:lstStyle/>
                    <a:p>
                      <a:pPr algn="ctr" fontAlgn="ctr"/>
                      <a:r>
                        <a:rPr lang="es-CO" sz="1800" b="1" i="0" u="none" strike="noStrike">
                          <a:solidFill>
                            <a:srgbClr val="000000"/>
                          </a:solidFill>
                          <a:latin typeface="Calibri"/>
                        </a:rPr>
                        <a:t>31-40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ctr" fontAlgn="ctr"/>
                      <a:r>
                        <a:rPr lang="es-CO" sz="1800" b="1" i="0" u="none" strike="noStrike">
                          <a:solidFill>
                            <a:srgbClr val="000000"/>
                          </a:solidFill>
                          <a:latin typeface="Calibri"/>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ctr" fontAlgn="ctr"/>
                      <a:r>
                        <a:rPr lang="es-CO" sz="1800" b="1" i="0" u="none" strike="noStrike" dirty="0">
                          <a:solidFill>
                            <a:srgbClr val="000000"/>
                          </a:solidFill>
                          <a:latin typeface="Calibri"/>
                        </a:rPr>
                        <a:t>13,7%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extLst>
                  <a:ext uri="{0D108BD9-81ED-4DB2-BD59-A6C34878D82A}">
                    <a16:rowId xmlns:a16="http://schemas.microsoft.com/office/drawing/2014/main" val="10003"/>
                  </a:ext>
                </a:extLst>
              </a:tr>
              <a:tr h="625083">
                <a:tc>
                  <a:txBody>
                    <a:bodyPr/>
                    <a:lstStyle/>
                    <a:p>
                      <a:pPr algn="ctr" fontAlgn="ctr"/>
                      <a:r>
                        <a:rPr lang="es-CO" sz="1800" b="1" i="0" u="none" strike="noStrike">
                          <a:solidFill>
                            <a:srgbClr val="000000"/>
                          </a:solidFill>
                          <a:latin typeface="Calibri"/>
                        </a:rPr>
                        <a:t>41-60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A1C7"/>
                    </a:solidFill>
                  </a:tcPr>
                </a:tc>
                <a:tc>
                  <a:txBody>
                    <a:bodyPr/>
                    <a:lstStyle/>
                    <a:p>
                      <a:pPr algn="ctr" fontAlgn="ctr"/>
                      <a:r>
                        <a:rPr lang="es-CO" sz="1800" b="1" i="0" u="none" strike="noStrike">
                          <a:solidFill>
                            <a:srgbClr val="000000"/>
                          </a:solidFill>
                          <a:latin typeface="Calibri"/>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A1C7"/>
                    </a:solidFill>
                  </a:tcPr>
                </a:tc>
                <a:tc>
                  <a:txBody>
                    <a:bodyPr/>
                    <a:lstStyle/>
                    <a:p>
                      <a:pPr algn="ctr" fontAlgn="ctr"/>
                      <a:r>
                        <a:rPr lang="es-CO" sz="1800" b="1" i="0" u="none" strike="noStrike" dirty="0">
                          <a:solidFill>
                            <a:srgbClr val="000000"/>
                          </a:solidFill>
                          <a:latin typeface="Calibri"/>
                        </a:rPr>
                        <a:t>19,2%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A1C7"/>
                    </a:solidFill>
                  </a:tcPr>
                </a:tc>
                <a:extLst>
                  <a:ext uri="{0D108BD9-81ED-4DB2-BD59-A6C34878D82A}">
                    <a16:rowId xmlns:a16="http://schemas.microsoft.com/office/drawing/2014/main" val="10004"/>
                  </a:ext>
                </a:extLst>
              </a:tr>
              <a:tr h="625083">
                <a:tc>
                  <a:txBody>
                    <a:bodyPr/>
                    <a:lstStyle/>
                    <a:p>
                      <a:pPr algn="ctr" fontAlgn="ctr"/>
                      <a:r>
                        <a:rPr lang="es-CO" sz="1800" b="1" i="0" u="none" strike="noStrike">
                          <a:solidFill>
                            <a:srgbClr val="000000"/>
                          </a:solidFill>
                          <a:latin typeface="Calibri"/>
                        </a:rPr>
                        <a:t>MAS DE 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ctr" fontAlgn="ctr"/>
                      <a:r>
                        <a:rPr lang="es-CO" sz="1800" b="1" i="0" u="none" strike="noStrike">
                          <a:solidFill>
                            <a:srgbClr val="000000"/>
                          </a:solidFill>
                          <a:latin typeface="Calibri"/>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ctr" fontAlgn="ctr"/>
                      <a:r>
                        <a:rPr lang="es-CO" sz="1800" b="1" i="0" u="none" strike="noStrike" dirty="0">
                          <a:solidFill>
                            <a:srgbClr val="000000"/>
                          </a:solidFill>
                          <a:latin typeface="Calibri"/>
                        </a:rPr>
                        <a:t>30,1%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extLst>
                  <a:ext uri="{0D108BD9-81ED-4DB2-BD59-A6C34878D82A}">
                    <a16:rowId xmlns:a16="http://schemas.microsoft.com/office/drawing/2014/main" val="10005"/>
                  </a:ext>
                </a:extLst>
              </a:tr>
              <a:tr h="1250165">
                <a:tc>
                  <a:txBody>
                    <a:bodyPr/>
                    <a:lstStyle/>
                    <a:p>
                      <a:pPr algn="ctr" fontAlgn="ctr"/>
                      <a:r>
                        <a:rPr lang="es-CO" sz="1800" b="1" i="0" u="none" strike="noStrike">
                          <a:solidFill>
                            <a:srgbClr val="000000"/>
                          </a:solidFill>
                          <a:latin typeface="Calibri"/>
                        </a:rPr>
                        <a:t>TOTAL MUERTES ACCIDENTES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800" b="1" i="0" u="none" strike="noStrike">
                          <a:solidFill>
                            <a:srgbClr val="000000"/>
                          </a:solidFill>
                          <a:latin typeface="Calibri"/>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800" b="1" i="0" u="none" strike="noStrike" dirty="0">
                          <a:solidFill>
                            <a:srgbClr val="000000"/>
                          </a:solidFill>
                          <a:latin typeface="Calibri"/>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4170992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3" name="3 Gráfico">
            <a:extLst>
              <a:ext uri="{FF2B5EF4-FFF2-40B4-BE49-F238E27FC236}">
                <a16:creationId xmlns:a16="http://schemas.microsoft.com/office/drawing/2014/main" id="{72D3A188-26AB-47C9-9256-4275E195A85F}"/>
              </a:ext>
            </a:extLst>
          </p:cNvPr>
          <p:cNvGraphicFramePr/>
          <p:nvPr/>
        </p:nvGraphicFramePr>
        <p:xfrm>
          <a:off x="0" y="857233"/>
          <a:ext cx="7524760" cy="50142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10 Tabla">
            <a:extLst>
              <a:ext uri="{FF2B5EF4-FFF2-40B4-BE49-F238E27FC236}">
                <a16:creationId xmlns:a16="http://schemas.microsoft.com/office/drawing/2014/main" id="{82E336E7-FA5F-8DD9-52F5-CBB010D2A0DC}"/>
              </a:ext>
            </a:extLst>
          </p:cNvPr>
          <p:cNvGraphicFramePr>
            <a:graphicFrameLocks noGrp="1"/>
          </p:cNvGraphicFramePr>
          <p:nvPr/>
        </p:nvGraphicFramePr>
        <p:xfrm>
          <a:off x="7467600" y="1571612"/>
          <a:ext cx="4724400" cy="3071834"/>
        </p:xfrm>
        <a:graphic>
          <a:graphicData uri="http://schemas.openxmlformats.org/drawingml/2006/table">
            <a:tbl>
              <a:tblPr/>
              <a:tblGrid>
                <a:gridCol w="2370652">
                  <a:extLst>
                    <a:ext uri="{9D8B030D-6E8A-4147-A177-3AD203B41FA5}">
                      <a16:colId xmlns:a16="http://schemas.microsoft.com/office/drawing/2014/main" val="20000"/>
                    </a:ext>
                  </a:extLst>
                </a:gridCol>
                <a:gridCol w="1255051">
                  <a:extLst>
                    <a:ext uri="{9D8B030D-6E8A-4147-A177-3AD203B41FA5}">
                      <a16:colId xmlns:a16="http://schemas.microsoft.com/office/drawing/2014/main" val="20001"/>
                    </a:ext>
                  </a:extLst>
                </a:gridCol>
                <a:gridCol w="1098697">
                  <a:extLst>
                    <a:ext uri="{9D8B030D-6E8A-4147-A177-3AD203B41FA5}">
                      <a16:colId xmlns:a16="http://schemas.microsoft.com/office/drawing/2014/main" val="20002"/>
                    </a:ext>
                  </a:extLst>
                </a:gridCol>
              </a:tblGrid>
              <a:tr h="705384">
                <a:tc>
                  <a:txBody>
                    <a:bodyPr/>
                    <a:lstStyle/>
                    <a:p>
                      <a:pPr algn="ctr" fontAlgn="ctr"/>
                      <a:r>
                        <a:rPr lang="es-CO" sz="2000" b="1" i="0" u="none" strike="noStrike" dirty="0">
                          <a:solidFill>
                            <a:srgbClr val="000000"/>
                          </a:solidFill>
                          <a:latin typeface="Calibri"/>
                        </a:rPr>
                        <a:t>SEXO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dirty="0">
                          <a:solidFill>
                            <a:srgbClr val="000000"/>
                          </a:solidFill>
                          <a:latin typeface="Calibri"/>
                        </a:rPr>
                        <a:t>CANT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0"/>
                  </a:ext>
                </a:extLst>
              </a:tr>
              <a:tr h="705384">
                <a:tc>
                  <a:txBody>
                    <a:bodyPr/>
                    <a:lstStyle/>
                    <a:p>
                      <a:pPr algn="ctr" fontAlgn="ctr"/>
                      <a:r>
                        <a:rPr lang="es-CO" sz="2000" b="1" i="0" u="none" strike="noStrike">
                          <a:solidFill>
                            <a:srgbClr val="000000"/>
                          </a:solidFill>
                          <a:latin typeface="Calibri"/>
                        </a:rPr>
                        <a:t>MASCULINO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CO" sz="2000" b="1" i="0" u="none" strike="noStrike" dirty="0">
                          <a:solidFill>
                            <a:srgbClr val="000000"/>
                          </a:solidFill>
                          <a:latin typeface="Calibri"/>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CO" sz="2000" b="1" i="0" u="none" strike="noStrike" dirty="0">
                          <a:solidFill>
                            <a:srgbClr val="000000"/>
                          </a:solidFill>
                          <a:latin typeface="Calibri"/>
                        </a:rPr>
                        <a:t>83,6%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extLst>
                  <a:ext uri="{0D108BD9-81ED-4DB2-BD59-A6C34878D82A}">
                    <a16:rowId xmlns:a16="http://schemas.microsoft.com/office/drawing/2014/main" val="10001"/>
                  </a:ext>
                </a:extLst>
              </a:tr>
              <a:tr h="705384">
                <a:tc>
                  <a:txBody>
                    <a:bodyPr/>
                    <a:lstStyle/>
                    <a:p>
                      <a:pPr algn="ctr" fontAlgn="ctr"/>
                      <a:r>
                        <a:rPr lang="es-CO" sz="2000" b="1" i="0" u="none" strike="noStrike">
                          <a:solidFill>
                            <a:srgbClr val="000000"/>
                          </a:solidFill>
                          <a:latin typeface="Calibri"/>
                        </a:rPr>
                        <a:t>FEMENINO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9795"/>
                    </a:solidFill>
                  </a:tcPr>
                </a:tc>
                <a:tc>
                  <a:txBody>
                    <a:bodyPr/>
                    <a:lstStyle/>
                    <a:p>
                      <a:pPr algn="ctr" fontAlgn="ctr"/>
                      <a:r>
                        <a:rPr lang="es-CO" sz="2000" b="1" i="0" u="none" strike="noStrike">
                          <a:solidFill>
                            <a:srgbClr val="000000"/>
                          </a:solidFill>
                          <a:latin typeface="Calibri"/>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9795"/>
                    </a:solidFill>
                  </a:tcPr>
                </a:tc>
                <a:tc>
                  <a:txBody>
                    <a:bodyPr/>
                    <a:lstStyle/>
                    <a:p>
                      <a:pPr algn="ctr" fontAlgn="ctr"/>
                      <a:r>
                        <a:rPr lang="es-CO" sz="2000" b="1" i="0" u="none" strike="noStrike" dirty="0">
                          <a:solidFill>
                            <a:srgbClr val="000000"/>
                          </a:solidFill>
                          <a:latin typeface="Calibri"/>
                        </a:rPr>
                        <a:t>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9795"/>
                    </a:solidFill>
                  </a:tcPr>
                </a:tc>
                <a:extLst>
                  <a:ext uri="{0D108BD9-81ED-4DB2-BD59-A6C34878D82A}">
                    <a16:rowId xmlns:a16="http://schemas.microsoft.com/office/drawing/2014/main" val="10002"/>
                  </a:ext>
                </a:extLst>
              </a:tr>
              <a:tr h="955682">
                <a:tc>
                  <a:txBody>
                    <a:bodyPr/>
                    <a:lstStyle/>
                    <a:p>
                      <a:pPr algn="ctr" fontAlgn="ctr"/>
                      <a:r>
                        <a:rPr lang="es-CO" sz="2000" b="1" i="0" u="none" strike="noStrike">
                          <a:solidFill>
                            <a:srgbClr val="000000"/>
                          </a:solidFill>
                          <a:latin typeface="Calibri"/>
                        </a:rPr>
                        <a:t>TOTAL MUERTES ACCIDENTES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a:solidFill>
                            <a:srgbClr val="000000"/>
                          </a:solidFill>
                          <a:latin typeface="Calibri"/>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dirty="0">
                          <a:solidFill>
                            <a:srgbClr val="000000"/>
                          </a:solidFill>
                          <a:latin typeface="Calibri"/>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3"/>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1219734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10" name="Rectangle 2">
            <a:extLst>
              <a:ext uri="{FF2B5EF4-FFF2-40B4-BE49-F238E27FC236}">
                <a16:creationId xmlns:a16="http://schemas.microsoft.com/office/drawing/2014/main" id="{FC1C3DA9-2C83-4DFA-A98C-7CB813AD1302}"/>
              </a:ext>
            </a:extLst>
          </p:cNvPr>
          <p:cNvSpPr txBox="1">
            <a:spLocks noChangeArrowheads="1"/>
          </p:cNvSpPr>
          <p:nvPr/>
        </p:nvSpPr>
        <p:spPr>
          <a:xfrm>
            <a:off x="1238216" y="1"/>
            <a:ext cx="8813075" cy="100647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a:ln>
                  <a:noFill/>
                </a:ln>
                <a:solidFill>
                  <a:srgbClr val="FF0066"/>
                </a:solidFill>
                <a:effectLst/>
                <a:uLnTx/>
                <a:uFillTx/>
                <a:latin typeface="+mn-lt"/>
                <a:ea typeface="+mn-ea"/>
                <a:cs typeface="+mn-cs"/>
              </a:rPr>
              <a:t>COLISIONES Y ACCIDENTES </a:t>
            </a:r>
            <a:br>
              <a:rPr kumimoji="0" lang="es-ES" altLang="es-ES" sz="2400" b="1" i="0" u="none" strike="noStrike" kern="1200" cap="none" spc="0" normalizeH="0" baseline="0" noProof="0" dirty="0">
                <a:ln>
                  <a:noFill/>
                </a:ln>
                <a:solidFill>
                  <a:srgbClr val="FF0066"/>
                </a:solidFill>
                <a:effectLst/>
                <a:uLnTx/>
                <a:uFillTx/>
                <a:latin typeface="+mn-lt"/>
                <a:ea typeface="+mn-ea"/>
                <a:cs typeface="+mn-cs"/>
              </a:rPr>
            </a:br>
            <a:r>
              <a:rPr lang="es-ES" altLang="es-ES" sz="2400" b="1" noProof="0" dirty="0">
                <a:solidFill>
                  <a:srgbClr val="FF0066"/>
                </a:solidFill>
              </a:rPr>
              <a:t>COMPARATIVO TOTAL </a:t>
            </a:r>
            <a:r>
              <a:rPr kumimoji="0" lang="es-ES" altLang="es-ES" sz="2400" b="1" i="0" u="none" strike="noStrike" kern="1200" cap="none" spc="0" normalizeH="0" baseline="0" noProof="0" dirty="0">
                <a:ln>
                  <a:noFill/>
                </a:ln>
                <a:solidFill>
                  <a:srgbClr val="FF0066"/>
                </a:solidFill>
                <a:effectLst/>
                <a:uLnTx/>
                <a:uFillTx/>
                <a:latin typeface="+mn-lt"/>
                <a:ea typeface="+mn-ea"/>
                <a:cs typeface="+mn-cs"/>
              </a:rPr>
              <a:t>2021  Vs. 2022</a:t>
            </a:r>
          </a:p>
        </p:txBody>
      </p:sp>
      <p:sp>
        <p:nvSpPr>
          <p:cNvPr id="11" name="Rectangle 2">
            <a:extLst>
              <a:ext uri="{FF2B5EF4-FFF2-40B4-BE49-F238E27FC236}">
                <a16:creationId xmlns:a16="http://schemas.microsoft.com/office/drawing/2014/main" id="{2B9A7109-880B-CE4E-5073-DC7F01432BC3}"/>
              </a:ext>
            </a:extLst>
          </p:cNvPr>
          <p:cNvSpPr txBox="1">
            <a:spLocks noChangeArrowheads="1"/>
          </p:cNvSpPr>
          <p:nvPr/>
        </p:nvSpPr>
        <p:spPr>
          <a:xfrm>
            <a:off x="238084" y="4672668"/>
            <a:ext cx="11144328" cy="785416"/>
          </a:xfrm>
          <a:prstGeom prst="rect">
            <a:avLst/>
          </a:prstGeom>
        </p:spPr>
        <p:txBody>
          <a:bodyPr vert="horz" lIns="91440" tIns="45720" rIns="91440" bIns="45720" rtlCol="0" anchor="ctr">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es-ES" altLang="es-ES" sz="2000" b="1" i="1" u="sng" dirty="0">
                <a:solidFill>
                  <a:srgbClr val="0070C0"/>
                </a:solidFill>
              </a:rPr>
              <a:t>Nota: Las colisiones o hechos de transito solo daños se atendieron según la Ley 2251 de 2022. Articulo 16. </a:t>
            </a:r>
            <a:endParaRPr kumimoji="0" lang="es-ES" altLang="es-ES" sz="2000" b="1" i="1" u="sng" strike="noStrike" kern="1200" cap="none" spc="0" normalizeH="0" baseline="0" noProof="0" dirty="0">
              <a:ln>
                <a:noFill/>
              </a:ln>
              <a:solidFill>
                <a:srgbClr val="0070C0"/>
              </a:solidFill>
              <a:effectLst/>
              <a:uLnTx/>
              <a:uFillTx/>
              <a:latin typeface="+mn-lt"/>
              <a:ea typeface="+mn-ea"/>
              <a:cs typeface="+mn-cs"/>
            </a:endParaRPr>
          </a:p>
        </p:txBody>
      </p:sp>
      <p:graphicFrame>
        <p:nvGraphicFramePr>
          <p:cNvPr id="13" name="13 Tabla">
            <a:extLst>
              <a:ext uri="{FF2B5EF4-FFF2-40B4-BE49-F238E27FC236}">
                <a16:creationId xmlns:a16="http://schemas.microsoft.com/office/drawing/2014/main" id="{D6C6C574-726F-7FE8-89F0-478CC4489511}"/>
              </a:ext>
            </a:extLst>
          </p:cNvPr>
          <p:cNvGraphicFramePr>
            <a:graphicFrameLocks noGrp="1"/>
          </p:cNvGraphicFramePr>
          <p:nvPr/>
        </p:nvGraphicFramePr>
        <p:xfrm>
          <a:off x="285710" y="1142984"/>
          <a:ext cx="11049076" cy="3214708"/>
        </p:xfrm>
        <a:graphic>
          <a:graphicData uri="http://schemas.openxmlformats.org/drawingml/2006/table">
            <a:tbl>
              <a:tblPr/>
              <a:tblGrid>
                <a:gridCol w="3900852">
                  <a:extLst>
                    <a:ext uri="{9D8B030D-6E8A-4147-A177-3AD203B41FA5}">
                      <a16:colId xmlns:a16="http://schemas.microsoft.com/office/drawing/2014/main" val="20000"/>
                    </a:ext>
                  </a:extLst>
                </a:gridCol>
                <a:gridCol w="1787056">
                  <a:extLst>
                    <a:ext uri="{9D8B030D-6E8A-4147-A177-3AD203B41FA5}">
                      <a16:colId xmlns:a16="http://schemas.microsoft.com/office/drawing/2014/main" val="20001"/>
                    </a:ext>
                  </a:extLst>
                </a:gridCol>
                <a:gridCol w="1787056">
                  <a:extLst>
                    <a:ext uri="{9D8B030D-6E8A-4147-A177-3AD203B41FA5}">
                      <a16:colId xmlns:a16="http://schemas.microsoft.com/office/drawing/2014/main" val="20002"/>
                    </a:ext>
                  </a:extLst>
                </a:gridCol>
                <a:gridCol w="1787056">
                  <a:extLst>
                    <a:ext uri="{9D8B030D-6E8A-4147-A177-3AD203B41FA5}">
                      <a16:colId xmlns:a16="http://schemas.microsoft.com/office/drawing/2014/main" val="20003"/>
                    </a:ext>
                  </a:extLst>
                </a:gridCol>
                <a:gridCol w="1787056">
                  <a:extLst>
                    <a:ext uri="{9D8B030D-6E8A-4147-A177-3AD203B41FA5}">
                      <a16:colId xmlns:a16="http://schemas.microsoft.com/office/drawing/2014/main" val="20004"/>
                    </a:ext>
                  </a:extLst>
                </a:gridCol>
              </a:tblGrid>
              <a:tr h="1053560">
                <a:tc>
                  <a:txBody>
                    <a:bodyPr/>
                    <a:lstStyle/>
                    <a:p>
                      <a:pPr algn="ctr" fontAlgn="ctr"/>
                      <a:r>
                        <a:rPr lang="es-CO" sz="2400" b="1" i="0" u="none" strike="noStrike" dirty="0">
                          <a:solidFill>
                            <a:srgbClr val="000000"/>
                          </a:solidFill>
                          <a:latin typeface="Calibri"/>
                        </a:rPr>
                        <a:t>Descripción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dirty="0">
                          <a:solidFill>
                            <a:srgbClr val="000000"/>
                          </a:solidFill>
                          <a:latin typeface="Calibri"/>
                        </a:rPr>
                        <a:t>AÑO 2021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a:solidFill>
                            <a:srgbClr val="000000"/>
                          </a:solidFill>
                          <a:latin typeface="Calibri"/>
                        </a:rPr>
                        <a:t>AÑO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a:solidFill>
                            <a:srgbClr val="000000"/>
                          </a:solidFill>
                          <a:latin typeface="Calibri"/>
                        </a:rPr>
                        <a:t>Diferencia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a:solidFill>
                            <a:srgbClr val="000000"/>
                          </a:solidFill>
                          <a:latin typeface="Calibri"/>
                        </a:rPr>
                        <a:t>%</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extLst>
                  <a:ext uri="{0D108BD9-81ED-4DB2-BD59-A6C34878D82A}">
                    <a16:rowId xmlns:a16="http://schemas.microsoft.com/office/drawing/2014/main" val="10000"/>
                  </a:ext>
                </a:extLst>
              </a:tr>
              <a:tr h="540287">
                <a:tc>
                  <a:txBody>
                    <a:bodyPr/>
                    <a:lstStyle/>
                    <a:p>
                      <a:pPr algn="ctr" fontAlgn="ctr"/>
                      <a:r>
                        <a:rPr lang="es-CO" sz="2400" b="0" i="0" u="none" strike="noStrike">
                          <a:solidFill>
                            <a:srgbClr val="000000"/>
                          </a:solidFill>
                          <a:latin typeface="Calibri"/>
                        </a:rPr>
                        <a:t>Colisiones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0" i="0" u="none" strike="noStrike">
                          <a:solidFill>
                            <a:srgbClr val="000000"/>
                          </a:solidFill>
                          <a:latin typeface="Calibri"/>
                        </a:rPr>
                        <a:t>2.559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0" i="0" u="none" strike="noStrike" dirty="0">
                          <a:solidFill>
                            <a:srgbClr val="000000"/>
                          </a:solidFill>
                          <a:latin typeface="Calibri"/>
                        </a:rPr>
                        <a:t>1.811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1" i="0" u="none" strike="noStrike" dirty="0">
                          <a:solidFill>
                            <a:srgbClr val="C00000"/>
                          </a:solidFill>
                          <a:latin typeface="Calibri"/>
                        </a:rPr>
                        <a:t>-748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1" i="0" u="none" strike="noStrike">
                          <a:solidFill>
                            <a:srgbClr val="C00000"/>
                          </a:solidFill>
                          <a:latin typeface="Calibri"/>
                        </a:rPr>
                        <a:t>-29,2%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extLst>
                  <a:ext uri="{0D108BD9-81ED-4DB2-BD59-A6C34878D82A}">
                    <a16:rowId xmlns:a16="http://schemas.microsoft.com/office/drawing/2014/main" val="10001"/>
                  </a:ext>
                </a:extLst>
              </a:tr>
              <a:tr h="540287">
                <a:tc>
                  <a:txBody>
                    <a:bodyPr/>
                    <a:lstStyle/>
                    <a:p>
                      <a:pPr algn="ctr" fontAlgn="ctr"/>
                      <a:r>
                        <a:rPr lang="es-CO" sz="2400" b="0" i="0" u="none" strike="noStrike">
                          <a:solidFill>
                            <a:srgbClr val="000000"/>
                          </a:solidFill>
                          <a:latin typeface="Calibri"/>
                        </a:rPr>
                        <a:t>Accidentes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0" i="0" u="none" strike="noStrike">
                          <a:solidFill>
                            <a:srgbClr val="000000"/>
                          </a:solidFill>
                          <a:latin typeface="Calibri"/>
                        </a:rPr>
                        <a:t>1.095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0" i="0" u="none" strike="noStrike">
                          <a:solidFill>
                            <a:srgbClr val="000000"/>
                          </a:solidFill>
                          <a:latin typeface="Calibri"/>
                        </a:rPr>
                        <a:t>1.030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dirty="0">
                          <a:solidFill>
                            <a:srgbClr val="C00000"/>
                          </a:solidFill>
                          <a:latin typeface="Calibri"/>
                        </a:rPr>
                        <a:t>-65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dirty="0">
                          <a:solidFill>
                            <a:srgbClr val="C00000"/>
                          </a:solidFill>
                          <a:latin typeface="Calibri"/>
                        </a:rPr>
                        <a:t>-5,9%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extLst>
                  <a:ext uri="{0D108BD9-81ED-4DB2-BD59-A6C34878D82A}">
                    <a16:rowId xmlns:a16="http://schemas.microsoft.com/office/drawing/2014/main" val="10002"/>
                  </a:ext>
                </a:extLst>
              </a:tr>
              <a:tr h="540287">
                <a:tc>
                  <a:txBody>
                    <a:bodyPr/>
                    <a:lstStyle/>
                    <a:p>
                      <a:pPr algn="ctr" fontAlgn="ctr"/>
                      <a:r>
                        <a:rPr lang="es-CO" sz="2400" b="0" i="0" u="none" strike="noStrike">
                          <a:solidFill>
                            <a:srgbClr val="000000"/>
                          </a:solidFill>
                          <a:latin typeface="Calibri"/>
                        </a:rPr>
                        <a:t>Heridos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0" i="0" u="none" strike="noStrike">
                          <a:solidFill>
                            <a:srgbClr val="000000"/>
                          </a:solidFill>
                          <a:latin typeface="Calibri"/>
                        </a:rPr>
                        <a:t>1.506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0" i="0" u="none" strike="noStrike">
                          <a:solidFill>
                            <a:srgbClr val="000000"/>
                          </a:solidFill>
                          <a:latin typeface="Calibri"/>
                        </a:rPr>
                        <a:t>1.564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1" i="0" u="none" strike="noStrike">
                          <a:solidFill>
                            <a:srgbClr val="0070C0"/>
                          </a:solidFill>
                          <a:latin typeface="Calibri"/>
                        </a:rPr>
                        <a:t>58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1" i="0" u="none" strike="noStrike" dirty="0">
                          <a:solidFill>
                            <a:srgbClr val="0070C0"/>
                          </a:solidFill>
                          <a:latin typeface="Calibri"/>
                        </a:rPr>
                        <a:t>3,9%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extLst>
                  <a:ext uri="{0D108BD9-81ED-4DB2-BD59-A6C34878D82A}">
                    <a16:rowId xmlns:a16="http://schemas.microsoft.com/office/drawing/2014/main" val="10003"/>
                  </a:ext>
                </a:extLst>
              </a:tr>
              <a:tr h="540287">
                <a:tc>
                  <a:txBody>
                    <a:bodyPr/>
                    <a:lstStyle/>
                    <a:p>
                      <a:pPr algn="ctr" fontAlgn="ctr"/>
                      <a:r>
                        <a:rPr lang="es-CO" sz="2400" b="0" i="0" u="none" strike="noStrike">
                          <a:solidFill>
                            <a:srgbClr val="000000"/>
                          </a:solidFill>
                          <a:latin typeface="Calibri"/>
                        </a:rPr>
                        <a:t>Víctimas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0" i="0" u="none" strike="noStrike">
                          <a:solidFill>
                            <a:srgbClr val="000000"/>
                          </a:solidFill>
                          <a:latin typeface="Calibri"/>
                        </a:rPr>
                        <a:t>75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0" i="0" u="none" strike="noStrike">
                          <a:solidFill>
                            <a:srgbClr val="000000"/>
                          </a:solidFill>
                          <a:latin typeface="Calibri"/>
                        </a:rPr>
                        <a:t>73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a:solidFill>
                            <a:srgbClr val="C00000"/>
                          </a:solidFill>
                          <a:latin typeface="Calibri"/>
                        </a:rPr>
                        <a:t>-2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dirty="0">
                          <a:solidFill>
                            <a:srgbClr val="C00000"/>
                          </a:solidFill>
                          <a:latin typeface="Calibri"/>
                        </a:rPr>
                        <a:t>-2,7%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extLst>
                  <a:ext uri="{0D108BD9-81ED-4DB2-BD59-A6C34878D82A}">
                    <a16:rowId xmlns:a16="http://schemas.microsoft.com/office/drawing/2014/main" val="10004"/>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1131083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3" name="Rectangle 2">
            <a:extLst>
              <a:ext uri="{FF2B5EF4-FFF2-40B4-BE49-F238E27FC236}">
                <a16:creationId xmlns:a16="http://schemas.microsoft.com/office/drawing/2014/main" id="{03CCFC33-7C85-7E6D-6CF7-353E30E61067}"/>
              </a:ext>
            </a:extLst>
          </p:cNvPr>
          <p:cNvSpPr txBox="1">
            <a:spLocks noChangeArrowheads="1"/>
          </p:cNvSpPr>
          <p:nvPr/>
        </p:nvSpPr>
        <p:spPr>
          <a:xfrm>
            <a:off x="2000221" y="1"/>
            <a:ext cx="7334301" cy="77626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a:ln>
                  <a:noFill/>
                </a:ln>
                <a:solidFill>
                  <a:schemeClr val="accent4">
                    <a:lumMod val="75000"/>
                  </a:schemeClr>
                </a:solidFill>
                <a:effectLst/>
                <a:uLnTx/>
                <a:uFillTx/>
                <a:latin typeface="+mn-lt"/>
                <a:ea typeface="+mn-ea"/>
                <a:cs typeface="+mn-cs"/>
              </a:rPr>
              <a:t>ALGUNAS INFRACCIONES 2021-2022</a:t>
            </a:r>
          </a:p>
        </p:txBody>
      </p:sp>
      <p:graphicFrame>
        <p:nvGraphicFramePr>
          <p:cNvPr id="4" name="6 Tabla">
            <a:extLst>
              <a:ext uri="{FF2B5EF4-FFF2-40B4-BE49-F238E27FC236}">
                <a16:creationId xmlns:a16="http://schemas.microsoft.com/office/drawing/2014/main" id="{13309299-B64F-4065-1D42-1464F2BEC307}"/>
              </a:ext>
            </a:extLst>
          </p:cNvPr>
          <p:cNvGraphicFramePr>
            <a:graphicFrameLocks noGrp="1"/>
          </p:cNvGraphicFramePr>
          <p:nvPr/>
        </p:nvGraphicFramePr>
        <p:xfrm>
          <a:off x="190459" y="928670"/>
          <a:ext cx="11811081" cy="4714907"/>
        </p:xfrm>
        <a:graphic>
          <a:graphicData uri="http://schemas.openxmlformats.org/drawingml/2006/table">
            <a:tbl>
              <a:tblPr/>
              <a:tblGrid>
                <a:gridCol w="4169877">
                  <a:extLst>
                    <a:ext uri="{9D8B030D-6E8A-4147-A177-3AD203B41FA5}">
                      <a16:colId xmlns:a16="http://schemas.microsoft.com/office/drawing/2014/main" val="20000"/>
                    </a:ext>
                  </a:extLst>
                </a:gridCol>
                <a:gridCol w="1910301">
                  <a:extLst>
                    <a:ext uri="{9D8B030D-6E8A-4147-A177-3AD203B41FA5}">
                      <a16:colId xmlns:a16="http://schemas.microsoft.com/office/drawing/2014/main" val="20001"/>
                    </a:ext>
                  </a:extLst>
                </a:gridCol>
                <a:gridCol w="1910301">
                  <a:extLst>
                    <a:ext uri="{9D8B030D-6E8A-4147-A177-3AD203B41FA5}">
                      <a16:colId xmlns:a16="http://schemas.microsoft.com/office/drawing/2014/main" val="20002"/>
                    </a:ext>
                  </a:extLst>
                </a:gridCol>
                <a:gridCol w="1910301">
                  <a:extLst>
                    <a:ext uri="{9D8B030D-6E8A-4147-A177-3AD203B41FA5}">
                      <a16:colId xmlns:a16="http://schemas.microsoft.com/office/drawing/2014/main" val="20003"/>
                    </a:ext>
                  </a:extLst>
                </a:gridCol>
                <a:gridCol w="1910301">
                  <a:extLst>
                    <a:ext uri="{9D8B030D-6E8A-4147-A177-3AD203B41FA5}">
                      <a16:colId xmlns:a16="http://schemas.microsoft.com/office/drawing/2014/main" val="20004"/>
                    </a:ext>
                  </a:extLst>
                </a:gridCol>
              </a:tblGrid>
              <a:tr h="1099181">
                <a:tc>
                  <a:txBody>
                    <a:bodyPr/>
                    <a:lstStyle/>
                    <a:p>
                      <a:pPr algn="ctr" fontAlgn="ctr"/>
                      <a:r>
                        <a:rPr lang="es-CO" sz="2000" b="1" i="0" u="none" strike="noStrike" dirty="0">
                          <a:solidFill>
                            <a:srgbClr val="000000"/>
                          </a:solidFill>
                          <a:latin typeface="Calibri"/>
                        </a:rPr>
                        <a:t>Comportamiento</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dirty="0">
                          <a:solidFill>
                            <a:srgbClr val="000000"/>
                          </a:solidFill>
                          <a:latin typeface="Calibri"/>
                        </a:rPr>
                        <a:t>TOTAL AÑO 2021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a:solidFill>
                            <a:srgbClr val="000000"/>
                          </a:solidFill>
                          <a:latin typeface="Calibri"/>
                        </a:rPr>
                        <a:t>TOTAL AÑO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dirty="0">
                          <a:solidFill>
                            <a:srgbClr val="7030A0"/>
                          </a:solidFill>
                          <a:latin typeface="Calibri"/>
                        </a:rPr>
                        <a:t>Diferencia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dirty="0">
                          <a:solidFill>
                            <a:srgbClr val="7030A0"/>
                          </a:solidFill>
                          <a:latin typeface="Calibri"/>
                        </a:rPr>
                        <a:t>%</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extLst>
                  <a:ext uri="{0D108BD9-81ED-4DB2-BD59-A6C34878D82A}">
                    <a16:rowId xmlns:a16="http://schemas.microsoft.com/office/drawing/2014/main" val="10000"/>
                  </a:ext>
                </a:extLst>
              </a:tr>
              <a:tr h="867774">
                <a:tc>
                  <a:txBody>
                    <a:bodyPr/>
                    <a:lstStyle/>
                    <a:p>
                      <a:pPr algn="ctr" fontAlgn="ctr"/>
                      <a:r>
                        <a:rPr lang="es-CO" sz="2000" b="0" i="0" u="none" strike="noStrike" dirty="0">
                          <a:solidFill>
                            <a:srgbClr val="000000"/>
                          </a:solidFill>
                          <a:latin typeface="Calibri"/>
                        </a:rPr>
                        <a:t>No portar chaleco y casco</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a:solidFill>
                            <a:srgbClr val="000000"/>
                          </a:solidFill>
                          <a:latin typeface="Calibri"/>
                        </a:rPr>
                        <a:t>1.340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a:solidFill>
                            <a:srgbClr val="000000"/>
                          </a:solidFill>
                          <a:latin typeface="Calibri"/>
                        </a:rPr>
                        <a:t>837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a:solidFill>
                            <a:srgbClr val="7030A0"/>
                          </a:solidFill>
                          <a:latin typeface="Calibri"/>
                        </a:rPr>
                        <a:t>-503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-37,5%</a:t>
                      </a:r>
                    </a:p>
                  </a:txBody>
                  <a:tcPr marL="0" marR="0" marT="0" marB="0" anchor="ctr">
                    <a:lnL w="6350" cap="flat" cmpd="sng" algn="ctr">
                      <a:solidFill>
                        <a:srgbClr val="75923C"/>
                      </a:solidFill>
                      <a:prstDash val="solid"/>
                      <a:round/>
                      <a:headEnd type="none" w="med" len="med"/>
                      <a:tailEnd type="none" w="med" len="med"/>
                    </a:lnL>
                    <a:lnR>
                      <a:noFill/>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extLst>
                  <a:ext uri="{0D108BD9-81ED-4DB2-BD59-A6C34878D82A}">
                    <a16:rowId xmlns:a16="http://schemas.microsoft.com/office/drawing/2014/main" val="10001"/>
                  </a:ext>
                </a:extLst>
              </a:tr>
              <a:tr h="578516">
                <a:tc>
                  <a:txBody>
                    <a:bodyPr/>
                    <a:lstStyle/>
                    <a:p>
                      <a:pPr algn="ctr" fontAlgn="ctr"/>
                      <a:r>
                        <a:rPr lang="es-CO" sz="2000" b="0" i="0" u="none" strike="noStrike">
                          <a:solidFill>
                            <a:srgbClr val="000000"/>
                          </a:solidFill>
                          <a:latin typeface="Calibri"/>
                        </a:rPr>
                        <a:t>Parquear en sitios prohibidos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dirty="0">
                          <a:solidFill>
                            <a:srgbClr val="000000"/>
                          </a:solidFill>
                          <a:latin typeface="Calibri"/>
                        </a:rPr>
                        <a:t>10.525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a:solidFill>
                            <a:srgbClr val="000000"/>
                          </a:solidFill>
                          <a:latin typeface="Calibri"/>
                        </a:rPr>
                        <a:t>12.339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a:solidFill>
                            <a:srgbClr val="7030A0"/>
                          </a:solidFill>
                          <a:latin typeface="Calibri"/>
                        </a:rPr>
                        <a:t>1.814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dirty="0">
                          <a:solidFill>
                            <a:srgbClr val="7030A0"/>
                          </a:solidFill>
                          <a:latin typeface="Calibri"/>
                        </a:rPr>
                        <a:t>17,2%</a:t>
                      </a:r>
                    </a:p>
                  </a:txBody>
                  <a:tcPr marL="0" marR="0" marT="0" marB="0" anchor="ctr">
                    <a:lnL w="6350" cap="flat" cmpd="sng" algn="ctr">
                      <a:solidFill>
                        <a:srgbClr val="75923C"/>
                      </a:solidFill>
                      <a:prstDash val="solid"/>
                      <a:round/>
                      <a:headEnd type="none" w="med" len="med"/>
                      <a:tailEnd type="none" w="med" len="med"/>
                    </a:lnL>
                    <a:lnR>
                      <a:noFill/>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1012404">
                <a:tc>
                  <a:txBody>
                    <a:bodyPr/>
                    <a:lstStyle/>
                    <a:p>
                      <a:pPr algn="ctr" fontAlgn="ctr"/>
                      <a:r>
                        <a:rPr lang="es-CO" sz="2000" b="0" i="0" u="none" strike="noStrike">
                          <a:solidFill>
                            <a:srgbClr val="000000"/>
                          </a:solidFill>
                          <a:latin typeface="Calibri"/>
                        </a:rPr>
                        <a:t>No tener o portar Revision Tecnicomecanica</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dirty="0">
                          <a:solidFill>
                            <a:srgbClr val="000000"/>
                          </a:solidFill>
                          <a:latin typeface="Calibri"/>
                        </a:rPr>
                        <a:t>1.448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dirty="0">
                          <a:solidFill>
                            <a:srgbClr val="000000"/>
                          </a:solidFill>
                          <a:latin typeface="Calibri"/>
                        </a:rPr>
                        <a:t>2.869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1.421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98,1%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extLst>
                  <a:ext uri="{0D108BD9-81ED-4DB2-BD59-A6C34878D82A}">
                    <a16:rowId xmlns:a16="http://schemas.microsoft.com/office/drawing/2014/main" val="10003"/>
                  </a:ext>
                </a:extLst>
              </a:tr>
              <a:tr h="578516">
                <a:tc>
                  <a:txBody>
                    <a:bodyPr/>
                    <a:lstStyle/>
                    <a:p>
                      <a:pPr algn="ctr" fontAlgn="ctr"/>
                      <a:r>
                        <a:rPr lang="es-CO" sz="2000" b="0" i="0" u="none" strike="noStrike">
                          <a:solidFill>
                            <a:srgbClr val="000000"/>
                          </a:solidFill>
                          <a:latin typeface="Calibri"/>
                        </a:rPr>
                        <a:t>Conducir sin Licencia</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a:solidFill>
                            <a:srgbClr val="000000"/>
                          </a:solidFill>
                          <a:latin typeface="Calibri"/>
                        </a:rPr>
                        <a:t>943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a:solidFill>
                            <a:srgbClr val="000000"/>
                          </a:solidFill>
                          <a:latin typeface="Calibri"/>
                        </a:rPr>
                        <a:t>185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dirty="0">
                          <a:solidFill>
                            <a:srgbClr val="7030A0"/>
                          </a:solidFill>
                          <a:latin typeface="Calibri"/>
                        </a:rPr>
                        <a:t>-758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dirty="0">
                          <a:solidFill>
                            <a:srgbClr val="7030A0"/>
                          </a:solidFill>
                          <a:latin typeface="Calibri"/>
                        </a:rPr>
                        <a:t>-80,4%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578516">
                <a:tc>
                  <a:txBody>
                    <a:bodyPr/>
                    <a:lstStyle/>
                    <a:p>
                      <a:pPr algn="ctr" fontAlgn="ctr"/>
                      <a:r>
                        <a:rPr lang="es-CO" sz="2000" b="0" i="0" u="none" strike="noStrike">
                          <a:solidFill>
                            <a:srgbClr val="000000"/>
                          </a:solidFill>
                          <a:latin typeface="Calibri"/>
                        </a:rPr>
                        <a:t>Uso del cinturón de seguridad</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a:solidFill>
                            <a:srgbClr val="000000"/>
                          </a:solidFill>
                          <a:latin typeface="Calibri"/>
                        </a:rPr>
                        <a:t>391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a:solidFill>
                            <a:srgbClr val="000000"/>
                          </a:solidFill>
                          <a:latin typeface="Calibri"/>
                        </a:rPr>
                        <a:t>204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a:solidFill>
                            <a:srgbClr val="7030A0"/>
                          </a:solidFill>
                          <a:latin typeface="Calibri"/>
                        </a:rPr>
                        <a:t>-187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-47,8%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extLst>
                  <a:ext uri="{0D108BD9-81ED-4DB2-BD59-A6C34878D82A}">
                    <a16:rowId xmlns:a16="http://schemas.microsoft.com/office/drawing/2014/main" val="10005"/>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480089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3" name="Rectangle 2">
            <a:extLst>
              <a:ext uri="{FF2B5EF4-FFF2-40B4-BE49-F238E27FC236}">
                <a16:creationId xmlns:a16="http://schemas.microsoft.com/office/drawing/2014/main" id="{79143FA9-4CAA-8F3E-BDA8-D258BDA58798}"/>
              </a:ext>
            </a:extLst>
          </p:cNvPr>
          <p:cNvSpPr txBox="1">
            <a:spLocks noChangeArrowheads="1"/>
          </p:cNvSpPr>
          <p:nvPr/>
        </p:nvSpPr>
        <p:spPr>
          <a:xfrm>
            <a:off x="2285974" y="1"/>
            <a:ext cx="7334301" cy="77626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a:ln>
                  <a:noFill/>
                </a:ln>
                <a:solidFill>
                  <a:schemeClr val="accent4">
                    <a:lumMod val="75000"/>
                  </a:schemeClr>
                </a:solidFill>
                <a:effectLst/>
                <a:uLnTx/>
                <a:uFillTx/>
                <a:latin typeface="+mn-lt"/>
                <a:ea typeface="+mn-ea"/>
                <a:cs typeface="+mn-cs"/>
              </a:rPr>
              <a:t>ALGUNAS INFRACCIONES 2021-2022</a:t>
            </a:r>
          </a:p>
        </p:txBody>
      </p:sp>
      <p:graphicFrame>
        <p:nvGraphicFramePr>
          <p:cNvPr id="4" name="6 Tabla">
            <a:extLst>
              <a:ext uri="{FF2B5EF4-FFF2-40B4-BE49-F238E27FC236}">
                <a16:creationId xmlns:a16="http://schemas.microsoft.com/office/drawing/2014/main" id="{BDAAE688-4926-8BF6-44D0-92B8BC9FEE7B}"/>
              </a:ext>
            </a:extLst>
          </p:cNvPr>
          <p:cNvGraphicFramePr>
            <a:graphicFrameLocks noGrp="1"/>
          </p:cNvGraphicFramePr>
          <p:nvPr/>
        </p:nvGraphicFramePr>
        <p:xfrm>
          <a:off x="-3" y="632719"/>
          <a:ext cx="12192003" cy="4221986"/>
        </p:xfrm>
        <a:graphic>
          <a:graphicData uri="http://schemas.openxmlformats.org/drawingml/2006/table">
            <a:tbl>
              <a:tblPr/>
              <a:tblGrid>
                <a:gridCol w="4304359">
                  <a:extLst>
                    <a:ext uri="{9D8B030D-6E8A-4147-A177-3AD203B41FA5}">
                      <a16:colId xmlns:a16="http://schemas.microsoft.com/office/drawing/2014/main" val="20000"/>
                    </a:ext>
                  </a:extLst>
                </a:gridCol>
                <a:gridCol w="1971911">
                  <a:extLst>
                    <a:ext uri="{9D8B030D-6E8A-4147-A177-3AD203B41FA5}">
                      <a16:colId xmlns:a16="http://schemas.microsoft.com/office/drawing/2014/main" val="20001"/>
                    </a:ext>
                  </a:extLst>
                </a:gridCol>
                <a:gridCol w="1971911">
                  <a:extLst>
                    <a:ext uri="{9D8B030D-6E8A-4147-A177-3AD203B41FA5}">
                      <a16:colId xmlns:a16="http://schemas.microsoft.com/office/drawing/2014/main" val="20002"/>
                    </a:ext>
                  </a:extLst>
                </a:gridCol>
                <a:gridCol w="1971911">
                  <a:extLst>
                    <a:ext uri="{9D8B030D-6E8A-4147-A177-3AD203B41FA5}">
                      <a16:colId xmlns:a16="http://schemas.microsoft.com/office/drawing/2014/main" val="20003"/>
                    </a:ext>
                  </a:extLst>
                </a:gridCol>
                <a:gridCol w="1971911">
                  <a:extLst>
                    <a:ext uri="{9D8B030D-6E8A-4147-A177-3AD203B41FA5}">
                      <a16:colId xmlns:a16="http://schemas.microsoft.com/office/drawing/2014/main" val="20004"/>
                    </a:ext>
                  </a:extLst>
                </a:gridCol>
              </a:tblGrid>
              <a:tr h="800106">
                <a:tc>
                  <a:txBody>
                    <a:bodyPr/>
                    <a:lstStyle/>
                    <a:p>
                      <a:pPr algn="ctr" fontAlgn="ctr"/>
                      <a:r>
                        <a:rPr lang="es-CO" sz="2000" b="1" i="0" u="none" strike="noStrike" dirty="0">
                          <a:solidFill>
                            <a:srgbClr val="000000"/>
                          </a:solidFill>
                          <a:latin typeface="Calibri"/>
                        </a:rPr>
                        <a:t>Comportamiento</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dirty="0">
                          <a:solidFill>
                            <a:srgbClr val="000000"/>
                          </a:solidFill>
                          <a:latin typeface="Calibri"/>
                        </a:rPr>
                        <a:t>TOTAL AÑO 2021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a:solidFill>
                            <a:srgbClr val="000000"/>
                          </a:solidFill>
                          <a:latin typeface="Calibri"/>
                        </a:rPr>
                        <a:t>TOTAL AÑO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dirty="0">
                          <a:solidFill>
                            <a:srgbClr val="7030A0"/>
                          </a:solidFill>
                          <a:latin typeface="Calibri"/>
                        </a:rPr>
                        <a:t>Diferencia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dirty="0">
                          <a:solidFill>
                            <a:srgbClr val="7030A0"/>
                          </a:solidFill>
                          <a:latin typeface="Calibri"/>
                        </a:rPr>
                        <a:t>%</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extLst>
                  <a:ext uri="{0D108BD9-81ED-4DB2-BD59-A6C34878D82A}">
                    <a16:rowId xmlns:a16="http://schemas.microsoft.com/office/drawing/2014/main" val="10000"/>
                  </a:ext>
                </a:extLst>
              </a:tr>
              <a:tr h="850112">
                <a:tc>
                  <a:txBody>
                    <a:bodyPr/>
                    <a:lstStyle/>
                    <a:p>
                      <a:pPr algn="ctr" fontAlgn="ctr"/>
                      <a:r>
                        <a:rPr lang="es-CO" sz="2000" b="0" i="0" u="none" strike="noStrike">
                          <a:solidFill>
                            <a:srgbClr val="000000"/>
                          </a:solidFill>
                          <a:latin typeface="Calibri"/>
                        </a:rPr>
                        <a:t>No portar los seguros obligatorios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a:solidFill>
                            <a:srgbClr val="000000"/>
                          </a:solidFill>
                          <a:latin typeface="Calibri"/>
                        </a:rPr>
                        <a:t>522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dirty="0">
                          <a:solidFill>
                            <a:srgbClr val="000000"/>
                          </a:solidFill>
                          <a:latin typeface="Calibri"/>
                        </a:rPr>
                        <a:t>1.170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648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124,1%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extLst>
                  <a:ext uri="{0D108BD9-81ED-4DB2-BD59-A6C34878D82A}">
                    <a16:rowId xmlns:a16="http://schemas.microsoft.com/office/drawing/2014/main" val="10001"/>
                  </a:ext>
                </a:extLst>
              </a:tr>
              <a:tr h="1421616">
                <a:tc>
                  <a:txBody>
                    <a:bodyPr/>
                    <a:lstStyle/>
                    <a:p>
                      <a:pPr algn="ctr" fontAlgn="ctr"/>
                      <a:r>
                        <a:rPr lang="es-CO" sz="2000" b="0" i="0" u="none" strike="noStrike">
                          <a:solidFill>
                            <a:srgbClr val="000000"/>
                          </a:solidFill>
                          <a:latin typeface="Calibri"/>
                        </a:rPr>
                        <a:t>Conducir un vehiculo que se destine a servicio diferente al estipulado en su licencia de transito</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a:solidFill>
                            <a:srgbClr val="000000"/>
                          </a:solidFill>
                          <a:latin typeface="Calibri"/>
                        </a:rPr>
                        <a:t>455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dirty="0">
                          <a:solidFill>
                            <a:srgbClr val="000000"/>
                          </a:solidFill>
                          <a:latin typeface="Calibri"/>
                        </a:rPr>
                        <a:t>313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dirty="0">
                          <a:solidFill>
                            <a:srgbClr val="7030A0"/>
                          </a:solidFill>
                          <a:latin typeface="Calibri"/>
                        </a:rPr>
                        <a:t>-142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dirty="0">
                          <a:solidFill>
                            <a:srgbClr val="7030A0"/>
                          </a:solidFill>
                          <a:latin typeface="Calibri"/>
                        </a:rPr>
                        <a:t>-31,2%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650086">
                <a:tc>
                  <a:txBody>
                    <a:bodyPr/>
                    <a:lstStyle/>
                    <a:p>
                      <a:pPr algn="ctr" fontAlgn="ctr"/>
                      <a:r>
                        <a:rPr lang="es-CO" sz="2000" b="0" i="0" u="none" strike="noStrike">
                          <a:solidFill>
                            <a:srgbClr val="000000"/>
                          </a:solidFill>
                          <a:latin typeface="Calibri"/>
                        </a:rPr>
                        <a:t>Conducir en estado de Embriaguez</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a:solidFill>
                            <a:srgbClr val="000000"/>
                          </a:solidFill>
                          <a:latin typeface="Calibri"/>
                        </a:rPr>
                        <a:t>99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dirty="0">
                          <a:solidFill>
                            <a:srgbClr val="000000"/>
                          </a:solidFill>
                          <a:latin typeface="Calibri"/>
                        </a:rPr>
                        <a:t>77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a:solidFill>
                            <a:srgbClr val="7030A0"/>
                          </a:solidFill>
                          <a:latin typeface="Calibri"/>
                        </a:rPr>
                        <a:t>-22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-22,2%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extLst>
                  <a:ext uri="{0D108BD9-81ED-4DB2-BD59-A6C34878D82A}">
                    <a16:rowId xmlns:a16="http://schemas.microsoft.com/office/drawing/2014/main" val="10003"/>
                  </a:ext>
                </a:extLst>
              </a:tr>
              <a:tr h="500066">
                <a:tc>
                  <a:txBody>
                    <a:bodyPr/>
                    <a:lstStyle/>
                    <a:p>
                      <a:pPr algn="ctr" fontAlgn="ctr"/>
                      <a:r>
                        <a:rPr lang="es-CO" sz="2000" b="0" i="0" u="none" strike="noStrike">
                          <a:solidFill>
                            <a:srgbClr val="000000"/>
                          </a:solidFill>
                          <a:latin typeface="Calibri"/>
                        </a:rPr>
                        <a:t>No Respeto al semáforo</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a:solidFill>
                            <a:srgbClr val="000000"/>
                          </a:solidFill>
                          <a:latin typeface="Calibri"/>
                        </a:rPr>
                        <a:t>109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a:solidFill>
                            <a:srgbClr val="000000"/>
                          </a:solidFill>
                          <a:latin typeface="Calibri"/>
                        </a:rPr>
                        <a:t>104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a:solidFill>
                            <a:srgbClr val="7030A0"/>
                          </a:solidFill>
                          <a:latin typeface="Calibri"/>
                        </a:rPr>
                        <a:t>-5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dirty="0">
                          <a:solidFill>
                            <a:srgbClr val="7030A0"/>
                          </a:solidFill>
                          <a:latin typeface="Calibri"/>
                        </a:rPr>
                        <a:t>-4,6%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bl>
          </a:graphicData>
        </a:graphic>
      </p:graphicFrame>
      <p:graphicFrame>
        <p:nvGraphicFramePr>
          <p:cNvPr id="5" name="Tabla 4">
            <a:extLst>
              <a:ext uri="{FF2B5EF4-FFF2-40B4-BE49-F238E27FC236}">
                <a16:creationId xmlns:a16="http://schemas.microsoft.com/office/drawing/2014/main" id="{D57DF808-2FBA-41E5-22D6-7AA7E243C251}"/>
              </a:ext>
            </a:extLst>
          </p:cNvPr>
          <p:cNvGraphicFramePr>
            <a:graphicFrameLocks noGrp="1"/>
          </p:cNvGraphicFramePr>
          <p:nvPr/>
        </p:nvGraphicFramePr>
        <p:xfrm>
          <a:off x="0" y="5415469"/>
          <a:ext cx="12192003" cy="500066"/>
        </p:xfrm>
        <a:graphic>
          <a:graphicData uri="http://schemas.openxmlformats.org/drawingml/2006/table">
            <a:tbl>
              <a:tblPr/>
              <a:tblGrid>
                <a:gridCol w="4304359">
                  <a:extLst>
                    <a:ext uri="{9D8B030D-6E8A-4147-A177-3AD203B41FA5}">
                      <a16:colId xmlns:a16="http://schemas.microsoft.com/office/drawing/2014/main" val="2024678505"/>
                    </a:ext>
                  </a:extLst>
                </a:gridCol>
                <a:gridCol w="1971911">
                  <a:extLst>
                    <a:ext uri="{9D8B030D-6E8A-4147-A177-3AD203B41FA5}">
                      <a16:colId xmlns:a16="http://schemas.microsoft.com/office/drawing/2014/main" val="1988972635"/>
                    </a:ext>
                  </a:extLst>
                </a:gridCol>
                <a:gridCol w="1971911">
                  <a:extLst>
                    <a:ext uri="{9D8B030D-6E8A-4147-A177-3AD203B41FA5}">
                      <a16:colId xmlns:a16="http://schemas.microsoft.com/office/drawing/2014/main" val="3188318113"/>
                    </a:ext>
                  </a:extLst>
                </a:gridCol>
                <a:gridCol w="1971911">
                  <a:extLst>
                    <a:ext uri="{9D8B030D-6E8A-4147-A177-3AD203B41FA5}">
                      <a16:colId xmlns:a16="http://schemas.microsoft.com/office/drawing/2014/main" val="2915438764"/>
                    </a:ext>
                  </a:extLst>
                </a:gridCol>
                <a:gridCol w="1971911">
                  <a:extLst>
                    <a:ext uri="{9D8B030D-6E8A-4147-A177-3AD203B41FA5}">
                      <a16:colId xmlns:a16="http://schemas.microsoft.com/office/drawing/2014/main" val="3856029106"/>
                    </a:ext>
                  </a:extLst>
                </a:gridCol>
              </a:tblGrid>
              <a:tr h="500066">
                <a:tc>
                  <a:txBody>
                    <a:bodyPr/>
                    <a:lstStyle/>
                    <a:p>
                      <a:pPr algn="ctr" fontAlgn="ctr"/>
                      <a:r>
                        <a:rPr lang="es-CO" sz="2000" b="1" i="0" u="none" strike="noStrike" dirty="0">
                          <a:solidFill>
                            <a:srgbClr val="000000"/>
                          </a:solidFill>
                          <a:latin typeface="Calibri"/>
                        </a:rPr>
                        <a:t>TOTAL MUNICIPIO PEREIRA</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CD5B4"/>
                    </a:solidFill>
                  </a:tcPr>
                </a:tc>
                <a:tc>
                  <a:txBody>
                    <a:bodyPr/>
                    <a:lstStyle/>
                    <a:p>
                      <a:pPr algn="ctr" fontAlgn="ctr"/>
                      <a:r>
                        <a:rPr lang="es-CO" sz="2000" b="1" i="0" u="none" strike="noStrike" dirty="0">
                          <a:solidFill>
                            <a:srgbClr val="000000"/>
                          </a:solidFill>
                          <a:latin typeface="Calibri"/>
                        </a:rPr>
                        <a:t>27.842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CD5B4"/>
                    </a:solidFill>
                  </a:tcPr>
                </a:tc>
                <a:tc>
                  <a:txBody>
                    <a:bodyPr/>
                    <a:lstStyle/>
                    <a:p>
                      <a:pPr algn="ctr" fontAlgn="ctr"/>
                      <a:r>
                        <a:rPr lang="es-CO" sz="2000" b="1" i="0" u="none" strike="noStrike" dirty="0">
                          <a:solidFill>
                            <a:srgbClr val="000000"/>
                          </a:solidFill>
                          <a:latin typeface="Calibri"/>
                        </a:rPr>
                        <a:t>28.601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CD5B4"/>
                    </a:solidFill>
                  </a:tcPr>
                </a:tc>
                <a:tc>
                  <a:txBody>
                    <a:bodyPr/>
                    <a:lstStyle/>
                    <a:p>
                      <a:pPr algn="ctr" fontAlgn="ctr"/>
                      <a:r>
                        <a:rPr lang="es-CO" sz="2000" b="1" i="0" u="none" strike="noStrike" dirty="0">
                          <a:solidFill>
                            <a:srgbClr val="7030A0"/>
                          </a:solidFill>
                          <a:latin typeface="Calibri"/>
                        </a:rPr>
                        <a:t>759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CD5B4"/>
                    </a:solidFill>
                  </a:tcPr>
                </a:tc>
                <a:tc>
                  <a:txBody>
                    <a:bodyPr/>
                    <a:lstStyle/>
                    <a:p>
                      <a:pPr algn="ctr" fontAlgn="ctr"/>
                      <a:r>
                        <a:rPr lang="es-CO" sz="2000" b="1" i="0" u="none" strike="noStrike" dirty="0">
                          <a:solidFill>
                            <a:srgbClr val="7030A0"/>
                          </a:solidFill>
                          <a:latin typeface="Calibri"/>
                        </a:rPr>
                        <a:t>2,7%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CD5B4"/>
                    </a:solidFill>
                  </a:tcPr>
                </a:tc>
                <a:extLst>
                  <a:ext uri="{0D108BD9-81ED-4DB2-BD59-A6C34878D82A}">
                    <a16:rowId xmlns:a16="http://schemas.microsoft.com/office/drawing/2014/main" val="2071089585"/>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913025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pic>
        <p:nvPicPr>
          <p:cNvPr id="3" name="Imagen 2">
            <a:extLst>
              <a:ext uri="{FF2B5EF4-FFF2-40B4-BE49-F238E27FC236}">
                <a16:creationId xmlns:a16="http://schemas.microsoft.com/office/drawing/2014/main" id="{7CEF6D23-48E0-85B1-EFDF-5BD3BEA99170}"/>
              </a:ext>
            </a:extLst>
          </p:cNvPr>
          <p:cNvPicPr>
            <a:picLocks noChangeAspect="1"/>
          </p:cNvPicPr>
          <p:nvPr/>
        </p:nvPicPr>
        <p:blipFill>
          <a:blip r:embed="rId4"/>
          <a:stretch>
            <a:fillRect/>
          </a:stretch>
        </p:blipFill>
        <p:spPr>
          <a:xfrm>
            <a:off x="1535832" y="320809"/>
            <a:ext cx="9120336" cy="1163793"/>
          </a:xfrm>
          <a:prstGeom prst="rect">
            <a:avLst/>
          </a:prstGeom>
        </p:spPr>
      </p:pic>
      <p:sp>
        <p:nvSpPr>
          <p:cNvPr id="4" name="TextBox 11">
            <a:extLst>
              <a:ext uri="{FF2B5EF4-FFF2-40B4-BE49-F238E27FC236}">
                <a16:creationId xmlns:a16="http://schemas.microsoft.com/office/drawing/2014/main" id="{928F8085-F004-34FE-9FB6-38EADE2BF9DF}"/>
              </a:ext>
            </a:extLst>
          </p:cNvPr>
          <p:cNvSpPr txBox="1"/>
          <p:nvPr/>
        </p:nvSpPr>
        <p:spPr>
          <a:xfrm>
            <a:off x="1214492" y="3108395"/>
            <a:ext cx="10033865" cy="1231106"/>
          </a:xfrm>
          <a:prstGeom prst="rect">
            <a:avLst/>
          </a:prstGeom>
        </p:spPr>
        <p:txBody>
          <a:bodyPr wrap="square" lIns="0" tIns="0" rIns="0" bIns="0" rtlCol="0" anchor="t">
            <a:spAutoFit/>
          </a:bodyPr>
          <a:lstStyle/>
          <a:p>
            <a:pPr algn="ctr"/>
            <a:r>
              <a:rPr lang="es-ES" sz="4000" b="1" dirty="0">
                <a:solidFill>
                  <a:srgbClr val="FF0000"/>
                </a:solidFill>
                <a:latin typeface="Montserrat" pitchFamily="2" charset="77"/>
              </a:rPr>
              <a:t>INFORMACIÓN FINANCIERA VIGENCIA FISCAL 2022</a:t>
            </a:r>
            <a:endParaRPr lang="es-CO" sz="2700" b="1" dirty="0">
              <a:solidFill>
                <a:srgbClr val="FF0000"/>
              </a:solidFill>
              <a:latin typeface="Montserrat" pitchFamily="2" charset="77"/>
            </a:endParaRPr>
          </a:p>
        </p:txBody>
      </p:sp>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793804" y="5388276"/>
            <a:ext cx="3297568" cy="815714"/>
          </a:xfrm>
          <a:prstGeom prst="rect">
            <a:avLst/>
          </a:prstGeom>
        </p:spPr>
      </p:pic>
    </p:spTree>
    <p:extLst>
      <p:ext uri="{BB962C8B-B14F-4D97-AF65-F5344CB8AC3E}">
        <p14:creationId xmlns:p14="http://schemas.microsoft.com/office/powerpoint/2010/main" val="724669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28717" y="0"/>
            <a:ext cx="8824685" cy="94615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a:ln>
                  <a:noFill/>
                </a:ln>
                <a:effectLst/>
                <a:uLnTx/>
                <a:uFillTx/>
                <a:latin typeface="+mn-lt"/>
                <a:ea typeface="+mn-ea"/>
                <a:cs typeface="+mn-cs"/>
              </a:rPr>
              <a:t>PARQUE AUTOMOTOR EN LOS ÚLTIMOS AÑOS</a:t>
            </a:r>
          </a:p>
        </p:txBody>
      </p:sp>
      <p:graphicFrame>
        <p:nvGraphicFramePr>
          <p:cNvPr id="7" name="6 Tabla"/>
          <p:cNvGraphicFramePr>
            <a:graphicFrameLocks noGrp="1"/>
          </p:cNvGraphicFramePr>
          <p:nvPr/>
        </p:nvGraphicFramePr>
        <p:xfrm>
          <a:off x="1" y="785794"/>
          <a:ext cx="12192002" cy="5143532"/>
        </p:xfrm>
        <a:graphic>
          <a:graphicData uri="http://schemas.openxmlformats.org/drawingml/2006/table">
            <a:tbl>
              <a:tblPr/>
              <a:tblGrid>
                <a:gridCol w="2767473">
                  <a:extLst>
                    <a:ext uri="{9D8B030D-6E8A-4147-A177-3AD203B41FA5}">
                      <a16:colId xmlns:a16="http://schemas.microsoft.com/office/drawing/2014/main" val="20000"/>
                    </a:ext>
                  </a:extLst>
                </a:gridCol>
                <a:gridCol w="1308155">
                  <a:extLst>
                    <a:ext uri="{9D8B030D-6E8A-4147-A177-3AD203B41FA5}">
                      <a16:colId xmlns:a16="http://schemas.microsoft.com/office/drawing/2014/main" val="20001"/>
                    </a:ext>
                  </a:extLst>
                </a:gridCol>
                <a:gridCol w="1308155">
                  <a:extLst>
                    <a:ext uri="{9D8B030D-6E8A-4147-A177-3AD203B41FA5}">
                      <a16:colId xmlns:a16="http://schemas.microsoft.com/office/drawing/2014/main" val="20002"/>
                    </a:ext>
                  </a:extLst>
                </a:gridCol>
                <a:gridCol w="1308155">
                  <a:extLst>
                    <a:ext uri="{9D8B030D-6E8A-4147-A177-3AD203B41FA5}">
                      <a16:colId xmlns:a16="http://schemas.microsoft.com/office/drawing/2014/main" val="20003"/>
                    </a:ext>
                  </a:extLst>
                </a:gridCol>
                <a:gridCol w="1499577">
                  <a:extLst>
                    <a:ext uri="{9D8B030D-6E8A-4147-A177-3AD203B41FA5}">
                      <a16:colId xmlns:a16="http://schemas.microsoft.com/office/drawing/2014/main" val="20004"/>
                    </a:ext>
                  </a:extLst>
                </a:gridCol>
                <a:gridCol w="1506271">
                  <a:extLst>
                    <a:ext uri="{9D8B030D-6E8A-4147-A177-3AD203B41FA5}">
                      <a16:colId xmlns:a16="http://schemas.microsoft.com/office/drawing/2014/main" val="20005"/>
                    </a:ext>
                  </a:extLst>
                </a:gridCol>
                <a:gridCol w="1308155">
                  <a:extLst>
                    <a:ext uri="{9D8B030D-6E8A-4147-A177-3AD203B41FA5}">
                      <a16:colId xmlns:a16="http://schemas.microsoft.com/office/drawing/2014/main" val="20006"/>
                    </a:ext>
                  </a:extLst>
                </a:gridCol>
                <a:gridCol w="1186061">
                  <a:extLst>
                    <a:ext uri="{9D8B030D-6E8A-4147-A177-3AD203B41FA5}">
                      <a16:colId xmlns:a16="http://schemas.microsoft.com/office/drawing/2014/main" val="20007"/>
                    </a:ext>
                  </a:extLst>
                </a:gridCol>
              </a:tblGrid>
              <a:tr h="1003383">
                <a:tc>
                  <a:txBody>
                    <a:bodyPr/>
                    <a:lstStyle/>
                    <a:p>
                      <a:pPr algn="ctr" fontAlgn="ctr"/>
                      <a:r>
                        <a:rPr lang="es-CO" sz="1600" b="1" i="0" u="none" strike="noStrike" dirty="0">
                          <a:solidFill>
                            <a:srgbClr val="000000"/>
                          </a:solidFill>
                          <a:latin typeface="Calibri"/>
                        </a:rPr>
                        <a:t>PARQUE AUTOMOTOR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2017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Calibri"/>
                        </a:rPr>
                        <a:t>2018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2019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2020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2021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 INCR.    2017- 2022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0"/>
                  </a:ext>
                </a:extLst>
              </a:tr>
              <a:tr h="298625">
                <a:tc>
                  <a:txBody>
                    <a:bodyPr/>
                    <a:lstStyle/>
                    <a:p>
                      <a:pPr algn="ctr" fontAlgn="ctr"/>
                      <a:r>
                        <a:rPr lang="es-CO" sz="1600" b="1" i="0" u="none" strike="noStrike">
                          <a:solidFill>
                            <a:srgbClr val="000000"/>
                          </a:solidFill>
                          <a:latin typeface="Calibri"/>
                        </a:rPr>
                        <a:t>Motos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a:solidFill>
                            <a:srgbClr val="000000"/>
                          </a:solidFill>
                          <a:latin typeface="Calibri"/>
                        </a:rPr>
                        <a:t>77.103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a:solidFill>
                            <a:srgbClr val="000000"/>
                          </a:solidFill>
                          <a:latin typeface="Calibri"/>
                        </a:rPr>
                        <a:t>82.165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a:solidFill>
                            <a:srgbClr val="000000"/>
                          </a:solidFill>
                          <a:latin typeface="Calibri"/>
                        </a:rPr>
                        <a:t>86.180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a:solidFill>
                            <a:srgbClr val="000000"/>
                          </a:solidFill>
                          <a:latin typeface="Calibri"/>
                        </a:rPr>
                        <a:t>90.373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a:solidFill>
                            <a:srgbClr val="000000"/>
                          </a:solidFill>
                          <a:latin typeface="Calibri"/>
                        </a:rPr>
                        <a:t>95.390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a:solidFill>
                            <a:srgbClr val="000000"/>
                          </a:solidFill>
                          <a:latin typeface="Calibri"/>
                        </a:rPr>
                        <a:t>100.069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dirty="0">
                          <a:solidFill>
                            <a:srgbClr val="000000"/>
                          </a:solidFill>
                          <a:latin typeface="Calibri"/>
                        </a:rPr>
                        <a:t>29,8%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extLst>
                  <a:ext uri="{0D108BD9-81ED-4DB2-BD59-A6C34878D82A}">
                    <a16:rowId xmlns:a16="http://schemas.microsoft.com/office/drawing/2014/main" val="10001"/>
                  </a:ext>
                </a:extLst>
              </a:tr>
              <a:tr h="320127">
                <a:tc>
                  <a:txBody>
                    <a:bodyPr/>
                    <a:lstStyle/>
                    <a:p>
                      <a:pPr algn="ctr" fontAlgn="ctr"/>
                      <a:r>
                        <a:rPr lang="es-CO" sz="1600" b="0" i="0" u="none" strike="noStrike">
                          <a:solidFill>
                            <a:srgbClr val="000000"/>
                          </a:solidFill>
                          <a:latin typeface="Calibri"/>
                        </a:rPr>
                        <a:t>Automóviles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0" i="0" u="none" strike="noStrike">
                          <a:solidFill>
                            <a:srgbClr val="000000"/>
                          </a:solidFill>
                          <a:latin typeface="Calibri"/>
                        </a:rPr>
                        <a:t>59.515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0" i="0" u="none" strike="noStrike">
                          <a:solidFill>
                            <a:srgbClr val="000000"/>
                          </a:solidFill>
                          <a:latin typeface="Calibri"/>
                        </a:rPr>
                        <a:t>62.238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0" i="0" u="none" strike="noStrike">
                          <a:solidFill>
                            <a:srgbClr val="000000"/>
                          </a:solidFill>
                          <a:latin typeface="Calibri"/>
                        </a:rPr>
                        <a:t>65.132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0" i="0" u="none" strike="noStrike">
                          <a:solidFill>
                            <a:srgbClr val="000000"/>
                          </a:solidFill>
                          <a:latin typeface="Calibri"/>
                        </a:rPr>
                        <a:t>67.211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0" i="0" u="none" strike="noStrike">
                          <a:solidFill>
                            <a:srgbClr val="000000"/>
                          </a:solidFill>
                          <a:latin typeface="Calibri"/>
                        </a:rPr>
                        <a:t>69.580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0" i="0" u="none" strike="noStrike">
                          <a:solidFill>
                            <a:srgbClr val="000000"/>
                          </a:solidFill>
                          <a:latin typeface="Calibri"/>
                        </a:rPr>
                        <a:t>71.919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1" i="0" u="none" strike="noStrike" dirty="0">
                          <a:solidFill>
                            <a:srgbClr val="000000"/>
                          </a:solidFill>
                          <a:latin typeface="Calibri"/>
                        </a:rPr>
                        <a:t>20,8%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extLst>
                  <a:ext uri="{0D108BD9-81ED-4DB2-BD59-A6C34878D82A}">
                    <a16:rowId xmlns:a16="http://schemas.microsoft.com/office/drawing/2014/main" val="10002"/>
                  </a:ext>
                </a:extLst>
              </a:tr>
              <a:tr h="320127">
                <a:tc>
                  <a:txBody>
                    <a:bodyPr/>
                    <a:lstStyle/>
                    <a:p>
                      <a:pPr algn="ctr" fontAlgn="ctr"/>
                      <a:r>
                        <a:rPr lang="es-CO" sz="1600" b="0" i="0" u="none" strike="noStrike">
                          <a:solidFill>
                            <a:srgbClr val="000000"/>
                          </a:solidFill>
                          <a:latin typeface="Calibri"/>
                        </a:rPr>
                        <a:t>Camionetas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16.006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17.462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19.375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21.057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23.385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25.964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62,2%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3"/>
                  </a:ext>
                </a:extLst>
              </a:tr>
              <a:tr h="320127">
                <a:tc>
                  <a:txBody>
                    <a:bodyPr/>
                    <a:lstStyle/>
                    <a:p>
                      <a:pPr algn="ctr" fontAlgn="ctr"/>
                      <a:r>
                        <a:rPr lang="es-CO" sz="1600" b="0" i="0" u="none" strike="noStrike">
                          <a:solidFill>
                            <a:srgbClr val="000000"/>
                          </a:solidFill>
                          <a:latin typeface="Calibri"/>
                        </a:rPr>
                        <a:t>Camperos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8.919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9.001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9.269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9.457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9.706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10.041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12,6%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4"/>
                  </a:ext>
                </a:extLst>
              </a:tr>
              <a:tr h="320127">
                <a:tc>
                  <a:txBody>
                    <a:bodyPr/>
                    <a:lstStyle/>
                    <a:p>
                      <a:pPr algn="ctr" fontAlgn="ctr"/>
                      <a:r>
                        <a:rPr lang="es-CO" sz="1600" b="0" i="0" u="none" strike="noStrike">
                          <a:solidFill>
                            <a:srgbClr val="000000"/>
                          </a:solidFill>
                          <a:latin typeface="Calibri"/>
                        </a:rPr>
                        <a:t>Camion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2.188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2.191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2.261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2.402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2.586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2.741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25,3%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5"/>
                  </a:ext>
                </a:extLst>
              </a:tr>
              <a:tr h="320127">
                <a:tc>
                  <a:txBody>
                    <a:bodyPr/>
                    <a:lstStyle/>
                    <a:p>
                      <a:pPr algn="ctr" fontAlgn="ctr"/>
                      <a:r>
                        <a:rPr lang="es-CO" sz="1600" b="0" i="0" u="none" strike="noStrike">
                          <a:solidFill>
                            <a:srgbClr val="000000"/>
                          </a:solidFill>
                          <a:latin typeface="Calibri"/>
                        </a:rPr>
                        <a:t>Microbús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674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673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672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674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680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687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1,9%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6"/>
                  </a:ext>
                </a:extLst>
              </a:tr>
              <a:tr h="320127">
                <a:tc>
                  <a:txBody>
                    <a:bodyPr/>
                    <a:lstStyle/>
                    <a:p>
                      <a:pPr algn="ctr" fontAlgn="ctr"/>
                      <a:r>
                        <a:rPr lang="es-CO" sz="1600" b="0" i="0" u="none" strike="noStrike">
                          <a:solidFill>
                            <a:srgbClr val="000000"/>
                          </a:solidFill>
                          <a:latin typeface="Calibri"/>
                        </a:rPr>
                        <a:t>Bus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586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606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609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611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612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615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4,9%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7"/>
                  </a:ext>
                </a:extLst>
              </a:tr>
              <a:tr h="320127">
                <a:tc>
                  <a:txBody>
                    <a:bodyPr/>
                    <a:lstStyle/>
                    <a:p>
                      <a:pPr algn="ctr" fontAlgn="ctr"/>
                      <a:r>
                        <a:rPr lang="es-CO" sz="1600" b="0" i="0" u="none" strike="noStrike">
                          <a:solidFill>
                            <a:srgbClr val="000000"/>
                          </a:solidFill>
                          <a:latin typeface="Calibri"/>
                        </a:rPr>
                        <a:t>Volqueta</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570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567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569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572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577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581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1,9%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8"/>
                  </a:ext>
                </a:extLst>
              </a:tr>
              <a:tr h="320127">
                <a:tc>
                  <a:txBody>
                    <a:bodyPr/>
                    <a:lstStyle/>
                    <a:p>
                      <a:pPr algn="ctr" fontAlgn="ctr"/>
                      <a:r>
                        <a:rPr lang="es-CO" sz="1600" b="0" i="0" u="none" strike="noStrike">
                          <a:solidFill>
                            <a:srgbClr val="000000"/>
                          </a:solidFill>
                          <a:latin typeface="Calibri"/>
                        </a:rPr>
                        <a:t>Buseta</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425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404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399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399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400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401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-5,6%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9"/>
                  </a:ext>
                </a:extLst>
              </a:tr>
              <a:tr h="320127">
                <a:tc>
                  <a:txBody>
                    <a:bodyPr/>
                    <a:lstStyle/>
                    <a:p>
                      <a:pPr algn="ctr" fontAlgn="ctr"/>
                      <a:r>
                        <a:rPr lang="es-CO" sz="1600" b="0" i="0" u="none" strike="noStrike">
                          <a:solidFill>
                            <a:srgbClr val="000000"/>
                          </a:solidFill>
                          <a:latin typeface="Calibri"/>
                        </a:rPr>
                        <a:t>Tracto-Camion</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168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154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164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184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291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73,2%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10"/>
                  </a:ext>
                </a:extLst>
              </a:tr>
              <a:tr h="320127">
                <a:tc>
                  <a:txBody>
                    <a:bodyPr/>
                    <a:lstStyle/>
                    <a:p>
                      <a:pPr algn="ctr" fontAlgn="ctr"/>
                      <a:r>
                        <a:rPr lang="es-CO" sz="1600" b="0" i="0" u="none" strike="noStrike">
                          <a:solidFill>
                            <a:srgbClr val="000000"/>
                          </a:solidFill>
                          <a:latin typeface="Calibri"/>
                        </a:rPr>
                        <a:t>Maquinaria Agricola</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33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33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74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205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335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915,2%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11"/>
                  </a:ext>
                </a:extLst>
              </a:tr>
              <a:tr h="320127">
                <a:tc>
                  <a:txBody>
                    <a:bodyPr/>
                    <a:lstStyle/>
                    <a:p>
                      <a:pPr algn="ctr" fontAlgn="ctr"/>
                      <a:r>
                        <a:rPr lang="es-CO" sz="1600" b="0" i="0" u="none" strike="noStrike">
                          <a:solidFill>
                            <a:srgbClr val="000000"/>
                          </a:solidFill>
                          <a:latin typeface="Calibri"/>
                        </a:rPr>
                        <a:t>Otros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2.511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2.667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2.722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2.722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2.722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2.734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8,9%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12"/>
                  </a:ext>
                </a:extLst>
              </a:tr>
              <a:tr h="320127">
                <a:tc>
                  <a:txBody>
                    <a:bodyPr/>
                    <a:lstStyle/>
                    <a:p>
                      <a:pPr algn="ctr" fontAlgn="ctr"/>
                      <a:r>
                        <a:rPr lang="es-CO" sz="1800" b="1" i="0" u="none" strike="noStrike" dirty="0">
                          <a:solidFill>
                            <a:srgbClr val="000000"/>
                          </a:solidFill>
                          <a:latin typeface="Calibri"/>
                        </a:rPr>
                        <a:t>TOTAL</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800" b="1" i="0" u="none" strike="noStrike" dirty="0">
                          <a:solidFill>
                            <a:srgbClr val="000000"/>
                          </a:solidFill>
                          <a:latin typeface="Calibri"/>
                        </a:rPr>
                        <a:t>168.698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800" b="1" i="0" u="none" strike="noStrike" dirty="0">
                          <a:solidFill>
                            <a:srgbClr val="000000"/>
                          </a:solidFill>
                          <a:latin typeface="Calibri"/>
                        </a:rPr>
                        <a:t>178.161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800" b="1" i="0" u="none" strike="noStrike" dirty="0">
                          <a:solidFill>
                            <a:srgbClr val="000000"/>
                          </a:solidFill>
                          <a:latin typeface="Calibri"/>
                        </a:rPr>
                        <a:t>187.426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800" b="1" i="0" u="none" strike="noStrike" dirty="0">
                          <a:solidFill>
                            <a:srgbClr val="000000"/>
                          </a:solidFill>
                          <a:latin typeface="Calibri"/>
                        </a:rPr>
                        <a:t>195.784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800" b="1" i="0" u="none" strike="noStrike" dirty="0">
                          <a:solidFill>
                            <a:srgbClr val="000000"/>
                          </a:solidFill>
                          <a:latin typeface="Calibri"/>
                        </a:rPr>
                        <a:t>206.066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800" b="1" i="0" u="none" strike="noStrike" dirty="0">
                          <a:solidFill>
                            <a:srgbClr val="000000"/>
                          </a:solidFill>
                          <a:latin typeface="Calibri"/>
                        </a:rPr>
                        <a:t>216.378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800" b="1" i="0" u="none" strike="noStrike" dirty="0">
                          <a:solidFill>
                            <a:srgbClr val="000000"/>
                          </a:solidFill>
                          <a:latin typeface="Calibri"/>
                        </a:rPr>
                        <a:t>28,3%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extLst>
                  <a:ext uri="{0D108BD9-81ED-4DB2-BD59-A6C34878D82A}">
                    <a16:rowId xmlns:a16="http://schemas.microsoft.com/office/drawing/2014/main" val="10013"/>
                  </a:ext>
                </a:extLst>
              </a:tr>
            </a:tbl>
          </a:graphicData>
        </a:graphic>
      </p:graphicFrame>
      <p:pic>
        <p:nvPicPr>
          <p:cNvPr id="8" name="Picture 46">
            <a:extLst>
              <a:ext uri="{FF2B5EF4-FFF2-40B4-BE49-F238E27FC236}">
                <a16:creationId xmlns:a16="http://schemas.microsoft.com/office/drawing/2014/main" id="{7AEA84F8-8DDF-F84B-A67C-921D9A485BD1}"/>
              </a:ext>
            </a:extLst>
          </p:cNvPr>
          <p:cNvPicPr>
            <a:picLocks noChangeAspect="1"/>
          </p:cNvPicPr>
          <p:nvPr/>
        </p:nvPicPr>
        <p:blipFill>
          <a:blip r:embed="rId2"/>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3847858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3" name="8 Gráfico">
            <a:extLst>
              <a:ext uri="{FF2B5EF4-FFF2-40B4-BE49-F238E27FC236}">
                <a16:creationId xmlns:a16="http://schemas.microsoft.com/office/drawing/2014/main" id="{38EBBE9A-F2EC-822F-436E-86E0B996CB85}"/>
              </a:ext>
            </a:extLst>
          </p:cNvPr>
          <p:cNvGraphicFramePr/>
          <p:nvPr/>
        </p:nvGraphicFramePr>
        <p:xfrm>
          <a:off x="0" y="0"/>
          <a:ext cx="12192000" cy="5857892"/>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485686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3" name="Rectangle 1026">
            <a:extLst>
              <a:ext uri="{FF2B5EF4-FFF2-40B4-BE49-F238E27FC236}">
                <a16:creationId xmlns:a16="http://schemas.microsoft.com/office/drawing/2014/main" id="{EEB1A1C0-25FF-650D-65AD-638442375EF2}"/>
              </a:ext>
            </a:extLst>
          </p:cNvPr>
          <p:cNvSpPr txBox="1">
            <a:spLocks noChangeArrowheads="1"/>
          </p:cNvSpPr>
          <p:nvPr/>
        </p:nvSpPr>
        <p:spPr>
          <a:xfrm>
            <a:off x="0" y="0"/>
            <a:ext cx="11144285" cy="64291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000" b="1" i="0" u="none" strike="noStrike" kern="1200" cap="none" spc="0" normalizeH="0" baseline="0" noProof="0" dirty="0">
                <a:ln>
                  <a:noFill/>
                </a:ln>
                <a:solidFill>
                  <a:schemeClr val="accent5">
                    <a:lumMod val="75000"/>
                  </a:schemeClr>
                </a:solidFill>
                <a:effectLst/>
                <a:uLnTx/>
                <a:uFillTx/>
              </a:rPr>
              <a:t>LICENCIAS DE CONDUCCIÓN Y LICENCIAS DE TRÁNSITO  2021-2022</a:t>
            </a:r>
          </a:p>
        </p:txBody>
      </p:sp>
      <p:graphicFrame>
        <p:nvGraphicFramePr>
          <p:cNvPr id="4" name="6 Tabla">
            <a:extLst>
              <a:ext uri="{FF2B5EF4-FFF2-40B4-BE49-F238E27FC236}">
                <a16:creationId xmlns:a16="http://schemas.microsoft.com/office/drawing/2014/main" id="{E030A262-BD3A-8995-5E96-73CAEE7C1750}"/>
              </a:ext>
            </a:extLst>
          </p:cNvPr>
          <p:cNvGraphicFramePr>
            <a:graphicFrameLocks noGrp="1"/>
          </p:cNvGraphicFramePr>
          <p:nvPr/>
        </p:nvGraphicFramePr>
        <p:xfrm>
          <a:off x="242889" y="571480"/>
          <a:ext cx="11544299" cy="5310421"/>
        </p:xfrm>
        <a:graphic>
          <a:graphicData uri="http://schemas.openxmlformats.org/drawingml/2006/table">
            <a:tbl>
              <a:tblPr/>
              <a:tblGrid>
                <a:gridCol w="3880006">
                  <a:extLst>
                    <a:ext uri="{9D8B030D-6E8A-4147-A177-3AD203B41FA5}">
                      <a16:colId xmlns:a16="http://schemas.microsoft.com/office/drawing/2014/main" val="20000"/>
                    </a:ext>
                  </a:extLst>
                </a:gridCol>
                <a:gridCol w="1837899">
                  <a:extLst>
                    <a:ext uri="{9D8B030D-6E8A-4147-A177-3AD203B41FA5}">
                      <a16:colId xmlns:a16="http://schemas.microsoft.com/office/drawing/2014/main" val="20001"/>
                    </a:ext>
                  </a:extLst>
                </a:gridCol>
                <a:gridCol w="1837899">
                  <a:extLst>
                    <a:ext uri="{9D8B030D-6E8A-4147-A177-3AD203B41FA5}">
                      <a16:colId xmlns:a16="http://schemas.microsoft.com/office/drawing/2014/main" val="20002"/>
                    </a:ext>
                  </a:extLst>
                </a:gridCol>
                <a:gridCol w="2016582">
                  <a:extLst>
                    <a:ext uri="{9D8B030D-6E8A-4147-A177-3AD203B41FA5}">
                      <a16:colId xmlns:a16="http://schemas.microsoft.com/office/drawing/2014/main" val="20003"/>
                    </a:ext>
                  </a:extLst>
                </a:gridCol>
                <a:gridCol w="1971913">
                  <a:extLst>
                    <a:ext uri="{9D8B030D-6E8A-4147-A177-3AD203B41FA5}">
                      <a16:colId xmlns:a16="http://schemas.microsoft.com/office/drawing/2014/main" val="20004"/>
                    </a:ext>
                  </a:extLst>
                </a:gridCol>
              </a:tblGrid>
              <a:tr h="416219">
                <a:tc gridSpan="5">
                  <a:txBody>
                    <a:bodyPr/>
                    <a:lstStyle/>
                    <a:p>
                      <a:pPr algn="ctr" rtl="0" fontAlgn="ctr"/>
                      <a:r>
                        <a:rPr lang="es-CO" sz="1600" b="1" i="0" u="none" strike="noStrike" dirty="0">
                          <a:solidFill>
                            <a:srgbClr val="000000"/>
                          </a:solidFill>
                          <a:latin typeface="Calibri"/>
                        </a:rPr>
                        <a:t>LICENCIAS DE TRANSITO ACUMULADAS  EXPEDIDAS MATRICULA INICIAL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514152">
                <a:tc>
                  <a:txBody>
                    <a:bodyPr/>
                    <a:lstStyle/>
                    <a:p>
                      <a:pPr algn="ctr" rtl="0" fontAlgn="ctr"/>
                      <a:r>
                        <a:rPr lang="es-CO" sz="1600" b="1" i="0" u="none" strike="noStrike" dirty="0">
                          <a:solidFill>
                            <a:srgbClr val="000000"/>
                          </a:solidFill>
                          <a:latin typeface="Calibri"/>
                        </a:rPr>
                        <a:t>DESCRIPCION</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1" i="0" u="none" strike="noStrike">
                          <a:solidFill>
                            <a:srgbClr val="000000"/>
                          </a:solidFill>
                          <a:latin typeface="Calibri"/>
                        </a:rPr>
                        <a:t>AÑO. 2021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1" i="0" u="none" strike="noStrike">
                          <a:solidFill>
                            <a:srgbClr val="000000"/>
                          </a:solidFill>
                          <a:latin typeface="Calibri"/>
                        </a:rPr>
                        <a:t>AÑO.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1" i="0" u="none" strike="noStrike">
                          <a:solidFill>
                            <a:srgbClr val="000000"/>
                          </a:solidFill>
                          <a:latin typeface="Calibri"/>
                        </a:rPr>
                        <a:t>VAR. ABS.    2021 -2022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1" i="0" u="none" strike="noStrike">
                          <a:solidFill>
                            <a:srgbClr val="000000"/>
                          </a:solidFill>
                          <a:latin typeface="Calibri"/>
                        </a:rPr>
                        <a:t>VAR %       2021 - 2022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extLst>
                  <a:ext uri="{0D108BD9-81ED-4DB2-BD59-A6C34878D82A}">
                    <a16:rowId xmlns:a16="http://schemas.microsoft.com/office/drawing/2014/main" val="10001"/>
                  </a:ext>
                </a:extLst>
              </a:tr>
              <a:tr h="514152">
                <a:tc>
                  <a:txBody>
                    <a:bodyPr/>
                    <a:lstStyle/>
                    <a:p>
                      <a:pPr algn="l" rtl="0" fontAlgn="ctr"/>
                      <a:r>
                        <a:rPr lang="pt-BR" sz="1600" b="0" i="0" u="none" strike="noStrike" dirty="0">
                          <a:solidFill>
                            <a:srgbClr val="000000"/>
                          </a:solidFill>
                          <a:latin typeface="Calibri"/>
                        </a:rPr>
                        <a:t>Matricula o Registro Inicial Motos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0" i="0" u="none" strike="noStrike">
                          <a:solidFill>
                            <a:srgbClr val="000000"/>
                          </a:solidFill>
                          <a:latin typeface="Calibri"/>
                        </a:rPr>
                        <a:t>5.073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0" i="0" u="none" strike="noStrike">
                          <a:solidFill>
                            <a:srgbClr val="000000"/>
                          </a:solidFill>
                          <a:latin typeface="Calibri"/>
                        </a:rPr>
                        <a:t>4.765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0" i="0" u="none" strike="noStrike">
                          <a:solidFill>
                            <a:srgbClr val="000000"/>
                          </a:solidFill>
                          <a:latin typeface="Calibri"/>
                        </a:rPr>
                        <a:t>-308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0" i="0" u="none" strike="noStrike" dirty="0">
                          <a:solidFill>
                            <a:srgbClr val="000000"/>
                          </a:solidFill>
                          <a:latin typeface="Calibri"/>
                        </a:rPr>
                        <a:t>-6,1%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extLst>
                  <a:ext uri="{0D108BD9-81ED-4DB2-BD59-A6C34878D82A}">
                    <a16:rowId xmlns:a16="http://schemas.microsoft.com/office/drawing/2014/main" val="10002"/>
                  </a:ext>
                </a:extLst>
              </a:tr>
              <a:tr h="771229">
                <a:tc>
                  <a:txBody>
                    <a:bodyPr/>
                    <a:lstStyle/>
                    <a:p>
                      <a:pPr algn="l" rtl="0" fontAlgn="ctr"/>
                      <a:r>
                        <a:rPr lang="es-CO" sz="1600" b="0" i="0" u="none" strike="noStrike" dirty="0">
                          <a:solidFill>
                            <a:srgbClr val="000000"/>
                          </a:solidFill>
                          <a:latin typeface="Calibri"/>
                        </a:rPr>
                        <a:t>Matricula o Registro Inicial Automóviles - Camperos y Camionetas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0" i="0" u="none" strike="noStrike">
                          <a:solidFill>
                            <a:srgbClr val="000000"/>
                          </a:solidFill>
                          <a:latin typeface="Calibri"/>
                        </a:rPr>
                        <a:t>5.561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0" i="0" u="none" strike="noStrike">
                          <a:solidFill>
                            <a:srgbClr val="000000"/>
                          </a:solidFill>
                          <a:latin typeface="Calibri"/>
                        </a:rPr>
                        <a:t>6.041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0" i="0" u="none" strike="noStrike">
                          <a:solidFill>
                            <a:srgbClr val="000000"/>
                          </a:solidFill>
                          <a:latin typeface="Calibri"/>
                        </a:rPr>
                        <a:t>480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0" i="0" u="none" strike="noStrike">
                          <a:solidFill>
                            <a:srgbClr val="000000"/>
                          </a:solidFill>
                          <a:latin typeface="Calibri"/>
                        </a:rPr>
                        <a:t>8,6%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extLst>
                  <a:ext uri="{0D108BD9-81ED-4DB2-BD59-A6C34878D82A}">
                    <a16:rowId xmlns:a16="http://schemas.microsoft.com/office/drawing/2014/main" val="10003"/>
                  </a:ext>
                </a:extLst>
              </a:tr>
              <a:tr h="1028305">
                <a:tc>
                  <a:txBody>
                    <a:bodyPr/>
                    <a:lstStyle/>
                    <a:p>
                      <a:pPr algn="l" rtl="0" fontAlgn="ctr"/>
                      <a:r>
                        <a:rPr lang="es-CO" sz="1600" b="0" i="0" u="none" strike="noStrike" dirty="0">
                          <a:solidFill>
                            <a:srgbClr val="000000"/>
                          </a:solidFill>
                          <a:latin typeface="Calibri"/>
                        </a:rPr>
                        <a:t>Matricula o Registro Inicial Microbuses, Busetas; Camiones; Bus; Tracto camión y otros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0" i="0" u="none" strike="noStrike">
                          <a:solidFill>
                            <a:srgbClr val="000000"/>
                          </a:solidFill>
                          <a:latin typeface="Calibri"/>
                        </a:rPr>
                        <a:t>325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0" i="0" u="none" strike="noStrike">
                          <a:solidFill>
                            <a:srgbClr val="000000"/>
                          </a:solidFill>
                          <a:latin typeface="Calibri"/>
                        </a:rPr>
                        <a:t>376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0" i="0" u="none" strike="noStrike">
                          <a:solidFill>
                            <a:srgbClr val="000000"/>
                          </a:solidFill>
                          <a:latin typeface="Calibri"/>
                        </a:rPr>
                        <a:t>51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600" b="0" i="0" u="none" strike="noStrike">
                          <a:solidFill>
                            <a:srgbClr val="000000"/>
                          </a:solidFill>
                          <a:latin typeface="Calibri"/>
                        </a:rPr>
                        <a:t>15,7%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extLst>
                  <a:ext uri="{0D108BD9-81ED-4DB2-BD59-A6C34878D82A}">
                    <a16:rowId xmlns:a16="http://schemas.microsoft.com/office/drawing/2014/main" val="10004"/>
                  </a:ext>
                </a:extLst>
              </a:tr>
              <a:tr h="514152">
                <a:tc>
                  <a:txBody>
                    <a:bodyPr/>
                    <a:lstStyle/>
                    <a:p>
                      <a:pPr algn="ctr" rtl="0" fontAlgn="ctr"/>
                      <a:r>
                        <a:rPr lang="pt-BR" sz="2000" b="1" i="0" u="none" strike="noStrike" dirty="0">
                          <a:solidFill>
                            <a:schemeClr val="bg1"/>
                          </a:solidFill>
                          <a:latin typeface="Calibri"/>
                        </a:rPr>
                        <a:t>TOTAL MATRICULAS O REGISTRO INICIAL</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rtl="0" fontAlgn="ctr"/>
                      <a:r>
                        <a:rPr lang="es-CO" sz="2000" b="1" i="0" u="none" strike="noStrike" dirty="0">
                          <a:solidFill>
                            <a:schemeClr val="bg1"/>
                          </a:solidFill>
                          <a:latin typeface="Calibri"/>
                        </a:rPr>
                        <a:t>10.959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rtl="0" fontAlgn="ctr"/>
                      <a:r>
                        <a:rPr lang="es-CO" sz="2000" b="1" i="0" u="none" strike="noStrike" dirty="0">
                          <a:solidFill>
                            <a:schemeClr val="bg1"/>
                          </a:solidFill>
                          <a:latin typeface="Calibri"/>
                        </a:rPr>
                        <a:t>11.182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rtl="0" fontAlgn="ctr"/>
                      <a:r>
                        <a:rPr lang="es-CO" sz="2000" b="1" i="0" u="none" strike="noStrike" dirty="0">
                          <a:solidFill>
                            <a:schemeClr val="bg1"/>
                          </a:solidFill>
                          <a:latin typeface="Calibri"/>
                        </a:rPr>
                        <a:t>223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rtl="0" fontAlgn="ctr"/>
                      <a:r>
                        <a:rPr lang="es-CO" sz="2000" b="1" i="0" u="none" strike="noStrike" dirty="0">
                          <a:solidFill>
                            <a:schemeClr val="bg1"/>
                          </a:solidFill>
                          <a:latin typeface="Calibri"/>
                        </a:rPr>
                        <a:t>2,0%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extLst>
                  <a:ext uri="{0D108BD9-81ED-4DB2-BD59-A6C34878D82A}">
                    <a16:rowId xmlns:a16="http://schemas.microsoft.com/office/drawing/2014/main" val="10005"/>
                  </a:ext>
                </a:extLst>
              </a:tr>
              <a:tr h="342768">
                <a:tc gridSpan="5">
                  <a:txBody>
                    <a:bodyPr/>
                    <a:lstStyle/>
                    <a:p>
                      <a:pPr algn="ctr" rtl="0" fontAlgn="ctr"/>
                      <a:r>
                        <a:rPr lang="es-CO" sz="1600" b="1" i="0" u="none" strike="noStrike" dirty="0">
                          <a:solidFill>
                            <a:schemeClr val="bg1"/>
                          </a:solidFill>
                          <a:latin typeface="Calibri"/>
                        </a:rPr>
                        <a:t>LICENCIAS DE CONDUCCION EXPEDIDAS 2021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50"/>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6"/>
                  </a:ext>
                </a:extLst>
              </a:tr>
              <a:tr h="514152">
                <a:tc>
                  <a:txBody>
                    <a:bodyPr/>
                    <a:lstStyle/>
                    <a:p>
                      <a:pPr algn="ctr" rtl="0" fontAlgn="ctr"/>
                      <a:r>
                        <a:rPr lang="es-CO" sz="1600" b="1" i="0" u="none" strike="noStrike" dirty="0">
                          <a:solidFill>
                            <a:srgbClr val="000000"/>
                          </a:solidFill>
                          <a:latin typeface="Calibri"/>
                        </a:rPr>
                        <a:t>DESCRIPCION</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2D69A"/>
                    </a:solidFill>
                  </a:tcPr>
                </a:tc>
                <a:tc>
                  <a:txBody>
                    <a:bodyPr/>
                    <a:lstStyle/>
                    <a:p>
                      <a:pPr algn="ctr" rtl="0" fontAlgn="ctr"/>
                      <a:r>
                        <a:rPr lang="es-CO" sz="1600" b="1" i="0" u="none" strike="noStrike">
                          <a:solidFill>
                            <a:srgbClr val="000000"/>
                          </a:solidFill>
                          <a:latin typeface="Calibri"/>
                        </a:rPr>
                        <a:t>AÑO. 2021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2D69A"/>
                    </a:solidFill>
                  </a:tcPr>
                </a:tc>
                <a:tc>
                  <a:txBody>
                    <a:bodyPr/>
                    <a:lstStyle/>
                    <a:p>
                      <a:pPr algn="ctr" rtl="0" fontAlgn="ctr"/>
                      <a:r>
                        <a:rPr lang="es-CO" sz="1600" b="1" i="0" u="none" strike="noStrike">
                          <a:solidFill>
                            <a:srgbClr val="000000"/>
                          </a:solidFill>
                          <a:latin typeface="Calibri"/>
                        </a:rPr>
                        <a:t>AÑO.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2D69A"/>
                    </a:solidFill>
                  </a:tcPr>
                </a:tc>
                <a:tc>
                  <a:txBody>
                    <a:bodyPr/>
                    <a:lstStyle/>
                    <a:p>
                      <a:pPr algn="ctr" rtl="0" fontAlgn="ctr"/>
                      <a:r>
                        <a:rPr lang="es-CO" sz="1600" b="1" i="0" u="none" strike="noStrike">
                          <a:solidFill>
                            <a:srgbClr val="000000"/>
                          </a:solidFill>
                          <a:latin typeface="Calibri"/>
                        </a:rPr>
                        <a:t>VAR. ABS.    2021 -2022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2D69A"/>
                    </a:solidFill>
                  </a:tcPr>
                </a:tc>
                <a:tc>
                  <a:txBody>
                    <a:bodyPr/>
                    <a:lstStyle/>
                    <a:p>
                      <a:pPr algn="ctr" rtl="0" fontAlgn="ctr"/>
                      <a:r>
                        <a:rPr lang="es-CO" sz="1600" b="1" i="0" u="none" strike="noStrike">
                          <a:solidFill>
                            <a:srgbClr val="000000"/>
                          </a:solidFill>
                          <a:latin typeface="Calibri"/>
                        </a:rPr>
                        <a:t>VAR %       2021 - 2022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2D69A"/>
                    </a:solidFill>
                  </a:tcPr>
                </a:tc>
                <a:extLst>
                  <a:ext uri="{0D108BD9-81ED-4DB2-BD59-A6C34878D82A}">
                    <a16:rowId xmlns:a16="http://schemas.microsoft.com/office/drawing/2014/main" val="10007"/>
                  </a:ext>
                </a:extLst>
              </a:tr>
              <a:tr h="599844">
                <a:tc>
                  <a:txBody>
                    <a:bodyPr/>
                    <a:lstStyle/>
                    <a:p>
                      <a:pPr algn="ctr" rtl="0" fontAlgn="ctr"/>
                      <a:r>
                        <a:rPr lang="es-CO" sz="2000" b="1" i="0" u="none" strike="noStrike" dirty="0">
                          <a:solidFill>
                            <a:schemeClr val="bg1"/>
                          </a:solidFill>
                          <a:latin typeface="Calibri"/>
                        </a:rPr>
                        <a:t>TOTAL LICENCIAS DE CONDUCCION</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50"/>
                    </a:solidFill>
                  </a:tcPr>
                </a:tc>
                <a:tc>
                  <a:txBody>
                    <a:bodyPr/>
                    <a:lstStyle/>
                    <a:p>
                      <a:pPr algn="ctr" rtl="0" fontAlgn="ctr"/>
                      <a:r>
                        <a:rPr lang="es-CO" sz="2000" b="0" i="0" u="none" strike="noStrike" dirty="0">
                          <a:solidFill>
                            <a:schemeClr val="bg1"/>
                          </a:solidFill>
                          <a:latin typeface="Calibri"/>
                        </a:rPr>
                        <a:t>28.733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50"/>
                    </a:solidFill>
                  </a:tcPr>
                </a:tc>
                <a:tc>
                  <a:txBody>
                    <a:bodyPr/>
                    <a:lstStyle/>
                    <a:p>
                      <a:pPr algn="ctr" rtl="0" fontAlgn="ctr"/>
                      <a:r>
                        <a:rPr lang="es-CO" sz="2000" b="0" i="0" u="none" strike="noStrike" dirty="0">
                          <a:solidFill>
                            <a:schemeClr val="bg1"/>
                          </a:solidFill>
                          <a:latin typeface="Calibri"/>
                        </a:rPr>
                        <a:t>31.981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50"/>
                    </a:solidFill>
                  </a:tcPr>
                </a:tc>
                <a:tc>
                  <a:txBody>
                    <a:bodyPr/>
                    <a:lstStyle/>
                    <a:p>
                      <a:pPr algn="ctr" rtl="0" fontAlgn="ctr"/>
                      <a:r>
                        <a:rPr lang="es-CO" sz="2000" b="1" i="0" u="none" strike="noStrike" dirty="0">
                          <a:solidFill>
                            <a:schemeClr val="bg1"/>
                          </a:solidFill>
                          <a:latin typeface="Calibri"/>
                        </a:rPr>
                        <a:t>3.248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50"/>
                    </a:solidFill>
                  </a:tcPr>
                </a:tc>
                <a:tc>
                  <a:txBody>
                    <a:bodyPr/>
                    <a:lstStyle/>
                    <a:p>
                      <a:pPr algn="ctr" rtl="0" fontAlgn="ctr"/>
                      <a:r>
                        <a:rPr lang="es-CO" sz="2000" b="1" i="0" u="none" strike="noStrike" dirty="0">
                          <a:solidFill>
                            <a:schemeClr val="bg1"/>
                          </a:solidFill>
                          <a:latin typeface="Calibri"/>
                        </a:rPr>
                        <a:t>11,3%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50"/>
                    </a:solidFill>
                  </a:tcPr>
                </a:tc>
                <a:extLst>
                  <a:ext uri="{0D108BD9-81ED-4DB2-BD59-A6C34878D82A}">
                    <a16:rowId xmlns:a16="http://schemas.microsoft.com/office/drawing/2014/main" val="10008"/>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1683743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pic>
        <p:nvPicPr>
          <p:cNvPr id="3" name="Imagen 2">
            <a:extLst>
              <a:ext uri="{FF2B5EF4-FFF2-40B4-BE49-F238E27FC236}">
                <a16:creationId xmlns:a16="http://schemas.microsoft.com/office/drawing/2014/main" id="{7CEF6D23-48E0-85B1-EFDF-5BD3BEA99170}"/>
              </a:ext>
            </a:extLst>
          </p:cNvPr>
          <p:cNvPicPr>
            <a:picLocks noChangeAspect="1"/>
          </p:cNvPicPr>
          <p:nvPr/>
        </p:nvPicPr>
        <p:blipFill>
          <a:blip r:embed="rId4"/>
          <a:stretch>
            <a:fillRect/>
          </a:stretch>
        </p:blipFill>
        <p:spPr>
          <a:xfrm>
            <a:off x="1535832" y="320809"/>
            <a:ext cx="9120336" cy="1163793"/>
          </a:xfrm>
          <a:prstGeom prst="rect">
            <a:avLst/>
          </a:prstGeom>
        </p:spPr>
      </p:pic>
      <p:sp>
        <p:nvSpPr>
          <p:cNvPr id="4" name="TextBox 11">
            <a:extLst>
              <a:ext uri="{FF2B5EF4-FFF2-40B4-BE49-F238E27FC236}">
                <a16:creationId xmlns:a16="http://schemas.microsoft.com/office/drawing/2014/main" id="{928F8085-F004-34FE-9FB6-38EADE2BF9DF}"/>
              </a:ext>
            </a:extLst>
          </p:cNvPr>
          <p:cNvSpPr txBox="1"/>
          <p:nvPr/>
        </p:nvSpPr>
        <p:spPr>
          <a:xfrm>
            <a:off x="1214492" y="3108395"/>
            <a:ext cx="10033865" cy="1231106"/>
          </a:xfrm>
          <a:prstGeom prst="rect">
            <a:avLst/>
          </a:prstGeom>
        </p:spPr>
        <p:txBody>
          <a:bodyPr wrap="square" lIns="0" tIns="0" rIns="0" bIns="0" rtlCol="0" anchor="t">
            <a:spAutoFit/>
          </a:bodyPr>
          <a:lstStyle/>
          <a:p>
            <a:pPr algn="ctr"/>
            <a:r>
              <a:rPr lang="es-CO" sz="4000" b="1" dirty="0">
                <a:solidFill>
                  <a:srgbClr val="FF0000"/>
                </a:solidFill>
              </a:rPr>
              <a:t>INFORME OPERATIVO Y </a:t>
            </a:r>
            <a:r>
              <a:rPr lang="es-CO" sz="4000" b="1" dirty="0" smtClean="0">
                <a:solidFill>
                  <a:srgbClr val="FF0000"/>
                </a:solidFill>
              </a:rPr>
              <a:t>ACCIDENTALIDAD</a:t>
            </a:r>
          </a:p>
          <a:p>
            <a:pPr algn="ctr"/>
            <a:r>
              <a:rPr lang="es-CO" sz="4000" b="1" dirty="0" smtClean="0">
                <a:solidFill>
                  <a:srgbClr val="FF0000"/>
                </a:solidFill>
              </a:rPr>
              <a:t>Primer Trimestre 2023</a:t>
            </a:r>
            <a:endParaRPr lang="es-CO" sz="2700" b="1" dirty="0">
              <a:solidFill>
                <a:srgbClr val="FF0000"/>
              </a:solidFill>
              <a:latin typeface="Montserrat" pitchFamily="2" charset="77"/>
            </a:endParaRPr>
          </a:p>
        </p:txBody>
      </p:sp>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2895668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85709" y="0"/>
            <a:ext cx="10763325" cy="728861"/>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000" b="1" i="0" u="none" strike="noStrike" kern="1200" cap="none" spc="0" normalizeH="0" baseline="0" noProof="0" dirty="0" smtClean="0">
                <a:ln>
                  <a:noFill/>
                </a:ln>
                <a:solidFill>
                  <a:srgbClr val="0070C0"/>
                </a:solidFill>
                <a:effectLst/>
                <a:uLnTx/>
                <a:uFillTx/>
                <a:latin typeface="+mn-lt"/>
                <a:ea typeface="+mn-ea"/>
                <a:cs typeface="+mn-cs"/>
              </a:rPr>
              <a:t>MUERTES TOTALES EN ACCIDENTES DE TRÁNSITO AÑOS 2019 A 2023</a:t>
            </a:r>
          </a:p>
        </p:txBody>
      </p:sp>
      <p:graphicFrame>
        <p:nvGraphicFramePr>
          <p:cNvPr id="7" name="6 Tabla"/>
          <p:cNvGraphicFramePr>
            <a:graphicFrameLocks noGrp="1"/>
          </p:cNvGraphicFramePr>
          <p:nvPr/>
        </p:nvGraphicFramePr>
        <p:xfrm>
          <a:off x="428625" y="785794"/>
          <a:ext cx="11334741" cy="4786344"/>
        </p:xfrm>
        <a:graphic>
          <a:graphicData uri="http://schemas.openxmlformats.org/drawingml/2006/table">
            <a:tbl>
              <a:tblPr/>
              <a:tblGrid>
                <a:gridCol w="1809720">
                  <a:extLst>
                    <a:ext uri="{9D8B030D-6E8A-4147-A177-3AD203B41FA5}">
                      <a16:colId xmlns:a16="http://schemas.microsoft.com/office/drawing/2014/main" val="20000"/>
                    </a:ext>
                  </a:extLst>
                </a:gridCol>
                <a:gridCol w="855645">
                  <a:extLst>
                    <a:ext uri="{9D8B030D-6E8A-4147-A177-3AD203B41FA5}">
                      <a16:colId xmlns:a16="http://schemas.microsoft.com/office/drawing/2014/main" val="20001"/>
                    </a:ext>
                  </a:extLst>
                </a:gridCol>
                <a:gridCol w="963264">
                  <a:extLst>
                    <a:ext uri="{9D8B030D-6E8A-4147-A177-3AD203B41FA5}">
                      <a16:colId xmlns:a16="http://schemas.microsoft.com/office/drawing/2014/main" val="20002"/>
                    </a:ext>
                  </a:extLst>
                </a:gridCol>
                <a:gridCol w="963264">
                  <a:extLst>
                    <a:ext uri="{9D8B030D-6E8A-4147-A177-3AD203B41FA5}">
                      <a16:colId xmlns:a16="http://schemas.microsoft.com/office/drawing/2014/main" val="20003"/>
                    </a:ext>
                  </a:extLst>
                </a:gridCol>
                <a:gridCol w="963264">
                  <a:extLst>
                    <a:ext uri="{9D8B030D-6E8A-4147-A177-3AD203B41FA5}">
                      <a16:colId xmlns:a16="http://schemas.microsoft.com/office/drawing/2014/main" val="20004"/>
                    </a:ext>
                  </a:extLst>
                </a:gridCol>
                <a:gridCol w="963264">
                  <a:extLst>
                    <a:ext uri="{9D8B030D-6E8A-4147-A177-3AD203B41FA5}">
                      <a16:colId xmlns:a16="http://schemas.microsoft.com/office/drawing/2014/main" val="20005"/>
                    </a:ext>
                  </a:extLst>
                </a:gridCol>
                <a:gridCol w="963264">
                  <a:extLst>
                    <a:ext uri="{9D8B030D-6E8A-4147-A177-3AD203B41FA5}">
                      <a16:colId xmlns:a16="http://schemas.microsoft.com/office/drawing/2014/main" val="20006"/>
                    </a:ext>
                  </a:extLst>
                </a:gridCol>
                <a:gridCol w="963264">
                  <a:extLst>
                    <a:ext uri="{9D8B030D-6E8A-4147-A177-3AD203B41FA5}">
                      <a16:colId xmlns:a16="http://schemas.microsoft.com/office/drawing/2014/main" val="20007"/>
                    </a:ext>
                  </a:extLst>
                </a:gridCol>
                <a:gridCol w="963264">
                  <a:extLst>
                    <a:ext uri="{9D8B030D-6E8A-4147-A177-3AD203B41FA5}">
                      <a16:colId xmlns:a16="http://schemas.microsoft.com/office/drawing/2014/main" val="20008"/>
                    </a:ext>
                  </a:extLst>
                </a:gridCol>
                <a:gridCol w="963264">
                  <a:extLst>
                    <a:ext uri="{9D8B030D-6E8A-4147-A177-3AD203B41FA5}">
                      <a16:colId xmlns:a16="http://schemas.microsoft.com/office/drawing/2014/main" val="20009"/>
                    </a:ext>
                  </a:extLst>
                </a:gridCol>
                <a:gridCol w="963264">
                  <a:extLst>
                    <a:ext uri="{9D8B030D-6E8A-4147-A177-3AD203B41FA5}">
                      <a16:colId xmlns:a16="http://schemas.microsoft.com/office/drawing/2014/main" val="20010"/>
                    </a:ext>
                  </a:extLst>
                </a:gridCol>
              </a:tblGrid>
              <a:tr h="598293">
                <a:tc>
                  <a:txBody>
                    <a:bodyPr/>
                    <a:lstStyle/>
                    <a:p>
                      <a:pPr algn="ctr" fontAlgn="ctr"/>
                      <a:r>
                        <a:rPr lang="es-CO" sz="1600" b="1" i="0" u="none" strike="noStrike" dirty="0">
                          <a:solidFill>
                            <a:srgbClr val="000000"/>
                          </a:solidFill>
                          <a:latin typeface="Arial"/>
                        </a:rPr>
                        <a:t>Tipo de víctima</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Arial"/>
                        </a:rPr>
                        <a:t>2019</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Arial"/>
                        </a:rPr>
                        <a:t>2020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Arial"/>
                        </a:rPr>
                        <a:t>%</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Arial"/>
                        </a:rPr>
                        <a:t>2021</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2022</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Arial"/>
                        </a:rPr>
                        <a:t>%</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7030A0"/>
                          </a:solidFill>
                          <a:latin typeface="Arial"/>
                        </a:rPr>
                        <a:t>MAR. 2023</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7030A0"/>
                          </a:solidFill>
                          <a:latin typeface="Arial"/>
                        </a:rPr>
                        <a:t>%</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0"/>
                  </a:ext>
                </a:extLst>
              </a:tr>
              <a:tr h="598293">
                <a:tc>
                  <a:txBody>
                    <a:bodyPr/>
                    <a:lstStyle/>
                    <a:p>
                      <a:pPr algn="ctr" fontAlgn="ctr"/>
                      <a:r>
                        <a:rPr lang="es-CO" sz="1600" b="1" i="0" u="none" strike="noStrike">
                          <a:solidFill>
                            <a:srgbClr val="000000"/>
                          </a:solidFill>
                          <a:latin typeface="Arial"/>
                        </a:rPr>
                        <a:t>Peatón</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32</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45,7%</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15</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24,2%</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26</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dirty="0">
                          <a:solidFill>
                            <a:srgbClr val="000000"/>
                          </a:solidFill>
                          <a:latin typeface="Arial"/>
                        </a:rPr>
                        <a:t>34,7%</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26</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dirty="0">
                          <a:solidFill>
                            <a:srgbClr val="000000"/>
                          </a:solidFill>
                          <a:latin typeface="Arial"/>
                        </a:rPr>
                        <a:t>35,6%</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1" i="0" u="none" strike="noStrike">
                          <a:solidFill>
                            <a:srgbClr val="7030A0"/>
                          </a:solidFill>
                          <a:latin typeface="Arial"/>
                        </a:rPr>
                        <a:t>3</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1" i="0" u="none" strike="noStrike" dirty="0">
                          <a:solidFill>
                            <a:srgbClr val="7030A0"/>
                          </a:solidFill>
                          <a:latin typeface="Arial"/>
                        </a:rPr>
                        <a:t>20,0%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1"/>
                  </a:ext>
                </a:extLst>
              </a:tr>
              <a:tr h="598293">
                <a:tc>
                  <a:txBody>
                    <a:bodyPr/>
                    <a:lstStyle/>
                    <a:p>
                      <a:pPr algn="ctr" fontAlgn="ctr"/>
                      <a:r>
                        <a:rPr lang="es-CO" sz="1600" b="1" i="0" u="none" strike="noStrike">
                          <a:solidFill>
                            <a:srgbClr val="000000"/>
                          </a:solidFill>
                          <a:latin typeface="Arial"/>
                        </a:rPr>
                        <a:t>Motociclista</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27</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38,6%</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26</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41,9%</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36</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48,0%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34</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46,6%</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7030A0"/>
                          </a:solidFill>
                          <a:latin typeface="Arial"/>
                        </a:rPr>
                        <a:t>10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7030A0"/>
                          </a:solidFill>
                          <a:latin typeface="Arial"/>
                        </a:rPr>
                        <a:t>66,7%</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2"/>
                  </a:ext>
                </a:extLst>
              </a:tr>
              <a:tr h="598293">
                <a:tc>
                  <a:txBody>
                    <a:bodyPr/>
                    <a:lstStyle/>
                    <a:p>
                      <a:pPr algn="ctr" fontAlgn="ctr"/>
                      <a:r>
                        <a:rPr lang="es-CO" sz="1600" b="1" i="0" u="none" strike="noStrike">
                          <a:solidFill>
                            <a:srgbClr val="000000"/>
                          </a:solidFill>
                          <a:latin typeface="Arial"/>
                        </a:rPr>
                        <a:t>Ciclista </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6</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8,6%</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6</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9,7%</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8</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10,7%</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5</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6,8%</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1" i="0" u="none" strike="noStrike">
                          <a:solidFill>
                            <a:srgbClr val="7030A0"/>
                          </a:solidFill>
                          <a:latin typeface="Arial"/>
                        </a:rPr>
                        <a:t>1</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1" i="0" u="none" strike="noStrike" dirty="0">
                          <a:solidFill>
                            <a:srgbClr val="7030A0"/>
                          </a:solidFill>
                          <a:latin typeface="Arial"/>
                        </a:rPr>
                        <a:t>6,7%</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3"/>
                  </a:ext>
                </a:extLst>
              </a:tr>
              <a:tr h="598293">
                <a:tc>
                  <a:txBody>
                    <a:bodyPr/>
                    <a:lstStyle/>
                    <a:p>
                      <a:pPr algn="ctr" fontAlgn="ctr"/>
                      <a:r>
                        <a:rPr lang="es-CO" sz="1600" b="1" i="0" u="none" strike="noStrike">
                          <a:solidFill>
                            <a:srgbClr val="000000"/>
                          </a:solidFill>
                          <a:latin typeface="Arial"/>
                        </a:rPr>
                        <a:t>Acompañante Moto</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2,9%</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6</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9,7%</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2,7%</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3</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4,1%</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7030A0"/>
                          </a:solidFill>
                          <a:latin typeface="Arial"/>
                        </a:rPr>
                        <a:t>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7030A0"/>
                          </a:solidFill>
                          <a:latin typeface="Arial"/>
                        </a:rPr>
                        <a:t>0,0%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4"/>
                  </a:ext>
                </a:extLst>
              </a:tr>
              <a:tr h="598293">
                <a:tc>
                  <a:txBody>
                    <a:bodyPr/>
                    <a:lstStyle/>
                    <a:p>
                      <a:pPr algn="ctr" fontAlgn="ctr"/>
                      <a:r>
                        <a:rPr lang="es-CO" sz="1600" b="1" i="0" u="none" strike="noStrike">
                          <a:solidFill>
                            <a:srgbClr val="000000"/>
                          </a:solidFill>
                          <a:latin typeface="Arial"/>
                        </a:rPr>
                        <a:t>Conductor</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1</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1,4%</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5</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8,1%</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2</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2,7%</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4</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0" i="0" u="none" strike="noStrike">
                          <a:solidFill>
                            <a:srgbClr val="000000"/>
                          </a:solidFill>
                          <a:latin typeface="Arial"/>
                        </a:rPr>
                        <a:t>5,5%</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1" i="0" u="none" strike="noStrike">
                          <a:solidFill>
                            <a:srgbClr val="7030A0"/>
                          </a:solidFill>
                          <a:latin typeface="Arial"/>
                        </a:rPr>
                        <a:t>1</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s-CO" sz="1600" b="1" i="0" u="none" strike="noStrike" dirty="0">
                          <a:solidFill>
                            <a:srgbClr val="7030A0"/>
                          </a:solidFill>
                          <a:latin typeface="Arial"/>
                        </a:rPr>
                        <a:t>6,7%</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5"/>
                  </a:ext>
                </a:extLst>
              </a:tr>
              <a:tr h="598293">
                <a:tc>
                  <a:txBody>
                    <a:bodyPr/>
                    <a:lstStyle/>
                    <a:p>
                      <a:pPr algn="ctr" fontAlgn="ctr"/>
                      <a:r>
                        <a:rPr lang="es-CO" sz="1600" b="1" i="0" u="none" strike="noStrike">
                          <a:solidFill>
                            <a:srgbClr val="000000"/>
                          </a:solidFill>
                          <a:latin typeface="Arial"/>
                        </a:rPr>
                        <a:t>Pasajero </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2,9%</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4</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6,5%</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1</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1,3%</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1</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Arial"/>
                        </a:rPr>
                        <a:t>1,4%</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7030A0"/>
                          </a:solidFill>
                          <a:latin typeface="Arial"/>
                        </a:rPr>
                        <a:t>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7030A0"/>
                          </a:solidFill>
                          <a:latin typeface="Arial"/>
                        </a:rPr>
                        <a:t>0,0%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6"/>
                  </a:ext>
                </a:extLst>
              </a:tr>
              <a:tr h="598293">
                <a:tc>
                  <a:txBody>
                    <a:bodyPr/>
                    <a:lstStyle/>
                    <a:p>
                      <a:pPr algn="ctr" fontAlgn="ctr"/>
                      <a:r>
                        <a:rPr lang="es-CO" sz="1600" b="1" i="0" u="none" strike="noStrike">
                          <a:solidFill>
                            <a:srgbClr val="000000"/>
                          </a:solidFill>
                          <a:latin typeface="Arial"/>
                        </a:rPr>
                        <a:t>TOTAL </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s-CO" sz="1600" b="1" i="0" u="none" strike="noStrike">
                          <a:solidFill>
                            <a:srgbClr val="000000"/>
                          </a:solidFill>
                          <a:latin typeface="Arial"/>
                        </a:rPr>
                        <a:t>70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s-CO" sz="1600" b="1" i="0" u="none" strike="noStrike">
                          <a:solidFill>
                            <a:srgbClr val="000000"/>
                          </a:solidFill>
                          <a:latin typeface="Arial"/>
                        </a:rPr>
                        <a:t>100,0%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s-CO" sz="1600" b="1" i="0" u="none" strike="noStrike">
                          <a:solidFill>
                            <a:srgbClr val="000000"/>
                          </a:solidFill>
                          <a:latin typeface="Arial"/>
                        </a:rPr>
                        <a:t>62</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s-CO" sz="1600" b="1" i="0" u="none" strike="noStrike">
                          <a:solidFill>
                            <a:srgbClr val="000000"/>
                          </a:solidFill>
                          <a:latin typeface="Arial"/>
                        </a:rPr>
                        <a:t>100,0%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s-CO" sz="1600" b="1" i="0" u="none" strike="noStrike">
                          <a:solidFill>
                            <a:srgbClr val="000000"/>
                          </a:solidFill>
                          <a:latin typeface="Arial"/>
                        </a:rPr>
                        <a:t>75</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s-CO" sz="1600" b="1" i="0" u="none" strike="noStrike">
                          <a:solidFill>
                            <a:srgbClr val="000000"/>
                          </a:solidFill>
                          <a:latin typeface="Arial"/>
                        </a:rPr>
                        <a:t>100,0%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s-CO" sz="1600" b="1" i="0" u="none" strike="noStrike">
                          <a:solidFill>
                            <a:srgbClr val="000000"/>
                          </a:solidFill>
                          <a:latin typeface="Arial"/>
                        </a:rPr>
                        <a:t>73</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s-CO" sz="1600" b="1" i="0" u="none" strike="noStrike">
                          <a:solidFill>
                            <a:srgbClr val="000000"/>
                          </a:solidFill>
                          <a:latin typeface="Arial"/>
                        </a:rPr>
                        <a:t>100,0%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s-CO" sz="1600" b="1" i="0" u="none" strike="noStrike">
                          <a:solidFill>
                            <a:srgbClr val="7030A0"/>
                          </a:solidFill>
                          <a:latin typeface="Arial"/>
                        </a:rPr>
                        <a:t>15</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s-CO" sz="1600" b="1" i="0" u="none" strike="noStrike" dirty="0">
                          <a:solidFill>
                            <a:srgbClr val="7030A0"/>
                          </a:solidFill>
                          <a:latin typeface="Arial"/>
                        </a:rPr>
                        <a:t>100,0%</a:t>
                      </a:r>
                    </a:p>
                  </a:txBody>
                  <a:tcPr marL="4992" marR="4992" marT="3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extLst>
                  <a:ext uri="{0D108BD9-81ED-4DB2-BD59-A6C34878D82A}">
                    <a16:rowId xmlns:a16="http://schemas.microsoft.com/office/drawing/2014/main" val="10007"/>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2"/>
          <a:srcRect/>
          <a:stretch>
            <a:fillRect/>
          </a:stretch>
        </p:blipFill>
        <p:spPr>
          <a:xfrm>
            <a:off x="8894432" y="6029325"/>
            <a:ext cx="3297568" cy="815714"/>
          </a:xfrm>
          <a:prstGeom prst="rect">
            <a:avLst/>
          </a:prstGeom>
        </p:spPr>
      </p:pic>
      <p:pic>
        <p:nvPicPr>
          <p:cNvPr id="10"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15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11144285" cy="122555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800" b="1" i="0" u="none" strike="noStrike" kern="1200" cap="none" spc="0" normalizeH="0" baseline="0" noProof="0" dirty="0" smtClean="0">
                <a:ln>
                  <a:noFill/>
                </a:ln>
                <a:solidFill>
                  <a:srgbClr val="0070C0"/>
                </a:solidFill>
                <a:effectLst/>
                <a:uLnTx/>
                <a:uFillTx/>
                <a:latin typeface="+mn-lt"/>
                <a:ea typeface="+mn-ea"/>
                <a:cs typeface="+mn-cs"/>
              </a:rPr>
              <a:t>MUERTES ACCIDENTES DE TRÁNSITO  COMPARATIVO ACUMULADO  AÑOS 2022-2023</a:t>
            </a:r>
          </a:p>
        </p:txBody>
      </p:sp>
      <p:graphicFrame>
        <p:nvGraphicFramePr>
          <p:cNvPr id="7" name="6 Tabla"/>
          <p:cNvGraphicFramePr>
            <a:graphicFrameLocks noGrp="1"/>
          </p:cNvGraphicFramePr>
          <p:nvPr/>
        </p:nvGraphicFramePr>
        <p:xfrm>
          <a:off x="95209" y="1142984"/>
          <a:ext cx="11906336" cy="4402838"/>
        </p:xfrm>
        <a:graphic>
          <a:graphicData uri="http://schemas.openxmlformats.org/drawingml/2006/table">
            <a:tbl>
              <a:tblPr/>
              <a:tblGrid>
                <a:gridCol w="3375439">
                  <a:extLst>
                    <a:ext uri="{9D8B030D-6E8A-4147-A177-3AD203B41FA5}">
                      <a16:colId xmlns:a16="http://schemas.microsoft.com/office/drawing/2014/main" val="20000"/>
                    </a:ext>
                  </a:extLst>
                </a:gridCol>
                <a:gridCol w="2215132">
                  <a:extLst>
                    <a:ext uri="{9D8B030D-6E8A-4147-A177-3AD203B41FA5}">
                      <a16:colId xmlns:a16="http://schemas.microsoft.com/office/drawing/2014/main" val="20001"/>
                    </a:ext>
                  </a:extLst>
                </a:gridCol>
                <a:gridCol w="2241503">
                  <a:extLst>
                    <a:ext uri="{9D8B030D-6E8A-4147-A177-3AD203B41FA5}">
                      <a16:colId xmlns:a16="http://schemas.microsoft.com/office/drawing/2014/main" val="20002"/>
                    </a:ext>
                  </a:extLst>
                </a:gridCol>
                <a:gridCol w="2037131">
                  <a:extLst>
                    <a:ext uri="{9D8B030D-6E8A-4147-A177-3AD203B41FA5}">
                      <a16:colId xmlns:a16="http://schemas.microsoft.com/office/drawing/2014/main" val="20003"/>
                    </a:ext>
                  </a:extLst>
                </a:gridCol>
                <a:gridCol w="2037131">
                  <a:extLst>
                    <a:ext uri="{9D8B030D-6E8A-4147-A177-3AD203B41FA5}">
                      <a16:colId xmlns:a16="http://schemas.microsoft.com/office/drawing/2014/main" val="20004"/>
                    </a:ext>
                  </a:extLst>
                </a:gridCol>
              </a:tblGrid>
              <a:tr h="1000132">
                <a:tc>
                  <a:txBody>
                    <a:bodyPr/>
                    <a:lstStyle/>
                    <a:p>
                      <a:pPr algn="ctr" fontAlgn="ctr"/>
                      <a:r>
                        <a:rPr lang="es-CO" sz="2400" b="1" i="0" u="none" strike="noStrike" dirty="0">
                          <a:solidFill>
                            <a:srgbClr val="000000"/>
                          </a:solidFill>
                          <a:latin typeface="Calibri"/>
                        </a:rPr>
                        <a:t>TIPO DE VICTIMA</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dirty="0">
                          <a:solidFill>
                            <a:srgbClr val="000000"/>
                          </a:solidFill>
                          <a:latin typeface="Calibri"/>
                        </a:rPr>
                        <a:t>MAR.       </a:t>
                      </a:r>
                      <a:r>
                        <a:rPr lang="es-CO" sz="2400" b="1" i="0" u="none" strike="noStrike" dirty="0" smtClean="0">
                          <a:solidFill>
                            <a:srgbClr val="000000"/>
                          </a:solidFill>
                          <a:latin typeface="Calibri"/>
                        </a:rPr>
                        <a:t>        </a:t>
                      </a:r>
                      <a:r>
                        <a:rPr lang="es-CO" sz="2400" b="1" i="0" u="none" strike="noStrike" dirty="0">
                          <a:solidFill>
                            <a:srgbClr val="000000"/>
                          </a:solidFill>
                          <a:latin typeface="Calibri"/>
                        </a:rPr>
                        <a:t>AÑO 2022</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dirty="0">
                          <a:solidFill>
                            <a:srgbClr val="000000"/>
                          </a:solidFill>
                          <a:latin typeface="Calibri"/>
                        </a:rPr>
                        <a:t>MAR.     </a:t>
                      </a:r>
                      <a:r>
                        <a:rPr lang="es-CO" sz="2400" b="1" i="0" u="none" strike="noStrike" dirty="0" smtClean="0">
                          <a:solidFill>
                            <a:srgbClr val="000000"/>
                          </a:solidFill>
                          <a:latin typeface="Calibri"/>
                        </a:rPr>
                        <a:t>          </a:t>
                      </a:r>
                      <a:r>
                        <a:rPr lang="es-CO" sz="2400" b="1" i="0" u="none" strike="noStrike" dirty="0">
                          <a:solidFill>
                            <a:srgbClr val="000000"/>
                          </a:solidFill>
                          <a:latin typeface="Calibri"/>
                        </a:rPr>
                        <a:t>AÑO 2023</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dirty="0">
                          <a:solidFill>
                            <a:srgbClr val="000000"/>
                          </a:solidFill>
                          <a:latin typeface="Calibri"/>
                        </a:rPr>
                        <a:t>Var.     </a:t>
                      </a:r>
                      <a:r>
                        <a:rPr lang="es-CO" sz="2400" b="1" i="0" u="none" strike="noStrike" dirty="0" smtClean="0">
                          <a:solidFill>
                            <a:srgbClr val="000000"/>
                          </a:solidFill>
                          <a:latin typeface="Calibri"/>
                        </a:rPr>
                        <a:t>          </a:t>
                      </a:r>
                      <a:r>
                        <a:rPr lang="es-CO" sz="2400" b="1" i="0" u="none" strike="noStrike" dirty="0">
                          <a:solidFill>
                            <a:srgbClr val="000000"/>
                          </a:solidFill>
                          <a:latin typeface="Calibri"/>
                        </a:rPr>
                        <a:t>2022 -2023</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dirty="0">
                          <a:solidFill>
                            <a:srgbClr val="000000"/>
                          </a:solidFill>
                          <a:latin typeface="Calibri"/>
                        </a:rPr>
                        <a:t>Var. %    </a:t>
                      </a:r>
                      <a:r>
                        <a:rPr lang="es-CO" sz="2400" b="1" i="0" u="none" strike="noStrike" dirty="0" smtClean="0">
                          <a:solidFill>
                            <a:srgbClr val="000000"/>
                          </a:solidFill>
                          <a:latin typeface="Calibri"/>
                        </a:rPr>
                        <a:t>       </a:t>
                      </a:r>
                      <a:r>
                        <a:rPr lang="es-CO" sz="2400" b="1" i="0" u="none" strike="noStrike" dirty="0">
                          <a:solidFill>
                            <a:srgbClr val="000000"/>
                          </a:solidFill>
                          <a:latin typeface="Calibri"/>
                        </a:rPr>
                        <a:t>2022 -2023</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extLst>
                  <a:ext uri="{0D108BD9-81ED-4DB2-BD59-A6C34878D82A}">
                    <a16:rowId xmlns:a16="http://schemas.microsoft.com/office/drawing/2014/main" val="10000"/>
                  </a:ext>
                </a:extLst>
              </a:tr>
              <a:tr h="582784">
                <a:tc>
                  <a:txBody>
                    <a:bodyPr/>
                    <a:lstStyle/>
                    <a:p>
                      <a:pPr algn="ctr" fontAlgn="ctr"/>
                      <a:r>
                        <a:rPr lang="es-CO" sz="2400" b="1" i="0" u="none" strike="noStrike">
                          <a:solidFill>
                            <a:srgbClr val="000000"/>
                          </a:solidFill>
                          <a:latin typeface="Calibri"/>
                        </a:rPr>
                        <a:t>Peatón</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0" i="0" u="none" strike="noStrike">
                          <a:solidFill>
                            <a:srgbClr val="000000"/>
                          </a:solidFill>
                          <a:latin typeface="Calibri"/>
                        </a:rPr>
                        <a:t>8</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0" i="0" u="none" strike="noStrike">
                          <a:solidFill>
                            <a:srgbClr val="000000"/>
                          </a:solidFill>
                          <a:latin typeface="Calibri"/>
                        </a:rPr>
                        <a:t>3</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1" i="0" u="none" strike="noStrike" dirty="0">
                          <a:solidFill>
                            <a:srgbClr val="C00000"/>
                          </a:solidFill>
                          <a:latin typeface="Calibri"/>
                        </a:rPr>
                        <a:t>-5</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1" i="0" u="none" strike="noStrike" dirty="0">
                          <a:solidFill>
                            <a:srgbClr val="C00000"/>
                          </a:solidFill>
                          <a:latin typeface="Calibri"/>
                        </a:rPr>
                        <a:t>-62,5%</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469987">
                <a:tc>
                  <a:txBody>
                    <a:bodyPr/>
                    <a:lstStyle/>
                    <a:p>
                      <a:pPr algn="ctr" fontAlgn="ctr"/>
                      <a:r>
                        <a:rPr lang="es-CO" sz="2400" b="1" i="0" u="none" strike="noStrike">
                          <a:solidFill>
                            <a:srgbClr val="000000"/>
                          </a:solidFill>
                          <a:latin typeface="Calibri"/>
                        </a:rPr>
                        <a:t>Motociclista</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0" i="0" u="none" strike="noStrike">
                          <a:solidFill>
                            <a:srgbClr val="000000"/>
                          </a:solidFill>
                          <a:latin typeface="Calibri"/>
                        </a:rPr>
                        <a:t>7</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0" i="0" u="none" strike="noStrike">
                          <a:solidFill>
                            <a:srgbClr val="000000"/>
                          </a:solidFill>
                          <a:latin typeface="Calibri"/>
                        </a:rPr>
                        <a:t>10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a:solidFill>
                            <a:srgbClr val="0070C0"/>
                          </a:solidFill>
                          <a:latin typeface="Calibri"/>
                        </a:rPr>
                        <a:t>3</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dirty="0">
                          <a:solidFill>
                            <a:srgbClr val="0070C0"/>
                          </a:solidFill>
                          <a:latin typeface="Calibri"/>
                        </a:rPr>
                        <a:t>42,9%</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extLst>
                  <a:ext uri="{0D108BD9-81ED-4DB2-BD59-A6C34878D82A}">
                    <a16:rowId xmlns:a16="http://schemas.microsoft.com/office/drawing/2014/main" val="10002"/>
                  </a:ext>
                </a:extLst>
              </a:tr>
              <a:tr h="469987">
                <a:tc>
                  <a:txBody>
                    <a:bodyPr/>
                    <a:lstStyle/>
                    <a:p>
                      <a:pPr algn="ctr" fontAlgn="ctr"/>
                      <a:r>
                        <a:rPr lang="es-CO" sz="2400" b="1" i="0" u="none" strike="noStrike">
                          <a:solidFill>
                            <a:srgbClr val="000000"/>
                          </a:solidFill>
                          <a:latin typeface="Calibri"/>
                        </a:rPr>
                        <a:t>Ciclista </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0" i="0" u="none" strike="noStrike">
                          <a:solidFill>
                            <a:srgbClr val="000000"/>
                          </a:solidFill>
                          <a:latin typeface="Calibri"/>
                        </a:rPr>
                        <a:t>1</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0" i="0" u="none" strike="noStrike">
                          <a:solidFill>
                            <a:srgbClr val="000000"/>
                          </a:solidFill>
                          <a:latin typeface="Calibri"/>
                        </a:rPr>
                        <a:t>1</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1" i="0" u="none" strike="noStrike">
                          <a:solidFill>
                            <a:srgbClr val="000000"/>
                          </a:solidFill>
                          <a:latin typeface="Calibri"/>
                        </a:rPr>
                        <a:t>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1" i="0" u="none" strike="noStrike" dirty="0">
                          <a:solidFill>
                            <a:srgbClr val="000000"/>
                          </a:solidFill>
                          <a:latin typeface="Calibri"/>
                        </a:rPr>
                        <a:t>0,0%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469987">
                <a:tc>
                  <a:txBody>
                    <a:bodyPr/>
                    <a:lstStyle/>
                    <a:p>
                      <a:pPr algn="ctr" fontAlgn="ctr"/>
                      <a:r>
                        <a:rPr lang="es-CO" sz="2400" b="1" i="0" u="none" strike="noStrike">
                          <a:solidFill>
                            <a:srgbClr val="000000"/>
                          </a:solidFill>
                          <a:latin typeface="Calibri"/>
                        </a:rPr>
                        <a:t>Acompañante Moto</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0" i="0" u="none" strike="noStrike">
                          <a:solidFill>
                            <a:srgbClr val="000000"/>
                          </a:solidFill>
                          <a:latin typeface="Calibri"/>
                        </a:rPr>
                        <a:t>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0" i="0" u="none" strike="noStrike" dirty="0">
                          <a:solidFill>
                            <a:srgbClr val="000000"/>
                          </a:solidFill>
                          <a:latin typeface="Calibri"/>
                        </a:rPr>
                        <a:t>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a:solidFill>
                            <a:srgbClr val="000000"/>
                          </a:solidFill>
                          <a:latin typeface="Calibri"/>
                        </a:rPr>
                        <a:t>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dirty="0">
                          <a:solidFill>
                            <a:srgbClr val="000000"/>
                          </a:solidFill>
                          <a:latin typeface="Calibri"/>
                        </a:rPr>
                        <a:t>0,0%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extLst>
                  <a:ext uri="{0D108BD9-81ED-4DB2-BD59-A6C34878D82A}">
                    <a16:rowId xmlns:a16="http://schemas.microsoft.com/office/drawing/2014/main" val="10004"/>
                  </a:ext>
                </a:extLst>
              </a:tr>
              <a:tr h="469987">
                <a:tc>
                  <a:txBody>
                    <a:bodyPr/>
                    <a:lstStyle/>
                    <a:p>
                      <a:pPr algn="ctr" fontAlgn="ctr"/>
                      <a:r>
                        <a:rPr lang="es-CO" sz="2400" b="1" i="0" u="none" strike="noStrike">
                          <a:solidFill>
                            <a:srgbClr val="000000"/>
                          </a:solidFill>
                          <a:latin typeface="Calibri"/>
                        </a:rPr>
                        <a:t>Pasajero </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0" i="0" u="none" strike="noStrike">
                          <a:solidFill>
                            <a:srgbClr val="000000"/>
                          </a:solidFill>
                          <a:latin typeface="Calibri"/>
                        </a:rPr>
                        <a:t>1</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0" i="0" u="none" strike="noStrike">
                          <a:solidFill>
                            <a:srgbClr val="000000"/>
                          </a:solidFill>
                          <a:latin typeface="Calibri"/>
                        </a:rPr>
                        <a:t>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1" i="0" u="none" strike="noStrike">
                          <a:solidFill>
                            <a:srgbClr val="C00000"/>
                          </a:solidFill>
                          <a:latin typeface="Calibri"/>
                        </a:rPr>
                        <a:t>-1</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tc>
                  <a:txBody>
                    <a:bodyPr/>
                    <a:lstStyle/>
                    <a:p>
                      <a:pPr algn="ctr" fontAlgn="ctr"/>
                      <a:r>
                        <a:rPr lang="es-CO" sz="2400" b="1" i="0" u="none" strike="noStrike" dirty="0">
                          <a:solidFill>
                            <a:srgbClr val="C00000"/>
                          </a:solidFill>
                          <a:latin typeface="Calibri"/>
                        </a:rPr>
                        <a:t>-100,0%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469987">
                <a:tc>
                  <a:txBody>
                    <a:bodyPr/>
                    <a:lstStyle/>
                    <a:p>
                      <a:pPr algn="ctr" fontAlgn="ctr"/>
                      <a:r>
                        <a:rPr lang="es-CO" sz="2400" b="1" i="0" u="none" strike="noStrike">
                          <a:solidFill>
                            <a:srgbClr val="000000"/>
                          </a:solidFill>
                          <a:latin typeface="Calibri"/>
                        </a:rPr>
                        <a:t>Conductor</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0" i="0" u="none" strike="noStrike">
                          <a:solidFill>
                            <a:srgbClr val="000000"/>
                          </a:solidFill>
                          <a:latin typeface="Calibri"/>
                        </a:rPr>
                        <a:t>2</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0" i="0" u="none" strike="noStrike">
                          <a:solidFill>
                            <a:srgbClr val="000000"/>
                          </a:solidFill>
                          <a:latin typeface="Calibri"/>
                        </a:rPr>
                        <a:t>1</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a:solidFill>
                            <a:srgbClr val="C00000"/>
                          </a:solidFill>
                          <a:latin typeface="Calibri"/>
                        </a:rPr>
                        <a:t>-1</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tc>
                  <a:txBody>
                    <a:bodyPr/>
                    <a:lstStyle/>
                    <a:p>
                      <a:pPr algn="ctr" fontAlgn="ctr"/>
                      <a:r>
                        <a:rPr lang="es-CO" sz="2400" b="1" i="0" u="none" strike="noStrike" dirty="0">
                          <a:solidFill>
                            <a:srgbClr val="C00000"/>
                          </a:solidFill>
                          <a:latin typeface="Calibri"/>
                        </a:rPr>
                        <a:t>-50,0%</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DBEEF3"/>
                    </a:solidFill>
                  </a:tcPr>
                </a:tc>
                <a:extLst>
                  <a:ext uri="{0D108BD9-81ED-4DB2-BD59-A6C34878D82A}">
                    <a16:rowId xmlns:a16="http://schemas.microsoft.com/office/drawing/2014/main" val="10006"/>
                  </a:ext>
                </a:extLst>
              </a:tr>
              <a:tr h="469987">
                <a:tc>
                  <a:txBody>
                    <a:bodyPr/>
                    <a:lstStyle/>
                    <a:p>
                      <a:pPr algn="ctr" fontAlgn="ctr"/>
                      <a:r>
                        <a:rPr lang="es-CO" sz="2400" b="1" i="0" u="none" strike="noStrike">
                          <a:solidFill>
                            <a:srgbClr val="000000"/>
                          </a:solidFill>
                          <a:latin typeface="Calibri"/>
                        </a:rPr>
                        <a:t>TOTAL </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CCC0DA"/>
                    </a:solidFill>
                  </a:tcPr>
                </a:tc>
                <a:tc>
                  <a:txBody>
                    <a:bodyPr/>
                    <a:lstStyle/>
                    <a:p>
                      <a:pPr algn="ctr" fontAlgn="ctr"/>
                      <a:r>
                        <a:rPr lang="es-CO" sz="2400" b="1" i="0" u="none" strike="noStrike">
                          <a:solidFill>
                            <a:srgbClr val="000000"/>
                          </a:solidFill>
                          <a:latin typeface="Calibri"/>
                        </a:rPr>
                        <a:t>19</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CCC0DA"/>
                    </a:solidFill>
                  </a:tcPr>
                </a:tc>
                <a:tc>
                  <a:txBody>
                    <a:bodyPr/>
                    <a:lstStyle/>
                    <a:p>
                      <a:pPr algn="ctr" fontAlgn="ctr"/>
                      <a:r>
                        <a:rPr lang="es-CO" sz="2400" b="1" i="0" u="none" strike="noStrike">
                          <a:solidFill>
                            <a:srgbClr val="000000"/>
                          </a:solidFill>
                          <a:latin typeface="Calibri"/>
                        </a:rPr>
                        <a:t>15</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CCC0DA"/>
                    </a:solidFill>
                  </a:tcPr>
                </a:tc>
                <a:tc>
                  <a:txBody>
                    <a:bodyPr/>
                    <a:lstStyle/>
                    <a:p>
                      <a:pPr algn="ctr" fontAlgn="ctr"/>
                      <a:r>
                        <a:rPr lang="es-CO" sz="2400" b="1" i="0" u="none" strike="noStrike">
                          <a:solidFill>
                            <a:srgbClr val="C00000"/>
                          </a:solidFill>
                          <a:latin typeface="Calibri"/>
                        </a:rPr>
                        <a:t>-4</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CCC0DA"/>
                    </a:solidFill>
                  </a:tcPr>
                </a:tc>
                <a:tc>
                  <a:txBody>
                    <a:bodyPr/>
                    <a:lstStyle/>
                    <a:p>
                      <a:pPr algn="ctr" fontAlgn="ctr"/>
                      <a:r>
                        <a:rPr lang="es-CO" sz="2400" b="1" i="0" u="none" strike="noStrike" dirty="0">
                          <a:solidFill>
                            <a:srgbClr val="C00000"/>
                          </a:solidFill>
                          <a:latin typeface="Calibri"/>
                        </a:rPr>
                        <a:t>-21,1%</a:t>
                      </a:r>
                    </a:p>
                  </a:txBody>
                  <a:tcPr marL="12700" marR="12700" marT="9525" marB="0" anchor="ctr">
                    <a:lnL w="6350" cap="flat" cmpd="sng" algn="ctr">
                      <a:solidFill>
                        <a:srgbClr val="4BACC6"/>
                      </a:solidFill>
                      <a:prstDash val="solid"/>
                      <a:round/>
                      <a:headEnd type="none" w="med" len="med"/>
                      <a:tailEnd type="none" w="med" len="med"/>
                    </a:lnL>
                    <a:lnR w="6350" cap="flat" cmpd="sng" algn="ctr">
                      <a:solidFill>
                        <a:srgbClr val="4BACC6"/>
                      </a:solidFill>
                      <a:prstDash val="solid"/>
                      <a:round/>
                      <a:headEnd type="none" w="med" len="med"/>
                      <a:tailEnd type="none" w="med" len="med"/>
                    </a:lnR>
                    <a:lnT w="6350" cap="flat" cmpd="sng" algn="ctr">
                      <a:solidFill>
                        <a:srgbClr val="4BACC6"/>
                      </a:solidFill>
                      <a:prstDash val="solid"/>
                      <a:round/>
                      <a:headEnd type="none" w="med" len="med"/>
                      <a:tailEnd type="none" w="med" len="med"/>
                    </a:lnT>
                    <a:lnB w="6350" cap="flat" cmpd="sng" algn="ctr">
                      <a:solidFill>
                        <a:srgbClr val="4BACC6"/>
                      </a:solidFill>
                      <a:prstDash val="solid"/>
                      <a:round/>
                      <a:headEnd type="none" w="med" len="med"/>
                      <a:tailEnd type="none" w="med" len="med"/>
                    </a:lnB>
                    <a:solidFill>
                      <a:srgbClr val="CCC0DA"/>
                    </a:solidFill>
                  </a:tcPr>
                </a:tc>
                <a:extLst>
                  <a:ext uri="{0D108BD9-81ED-4DB2-BD59-A6C34878D82A}">
                    <a16:rowId xmlns:a16="http://schemas.microsoft.com/office/drawing/2014/main" val="10007"/>
                  </a:ext>
                </a:extLst>
              </a:tr>
            </a:tbl>
          </a:graphicData>
        </a:graphic>
      </p:graphicFrame>
      <p:pic>
        <p:nvPicPr>
          <p:cNvPr id="10" name="Picture 46">
            <a:extLst>
              <a:ext uri="{FF2B5EF4-FFF2-40B4-BE49-F238E27FC236}">
                <a16:creationId xmlns:a16="http://schemas.microsoft.com/office/drawing/2014/main" id="{7AEA84F8-8DDF-F84B-A67C-921D9A485BD1}"/>
              </a:ext>
            </a:extLst>
          </p:cNvPr>
          <p:cNvPicPr>
            <a:picLocks noChangeAspect="1"/>
          </p:cNvPicPr>
          <p:nvPr/>
        </p:nvPicPr>
        <p:blipFill>
          <a:blip r:embed="rId2"/>
          <a:srcRect/>
          <a:stretch>
            <a:fillRect/>
          </a:stretch>
        </p:blipFill>
        <p:spPr>
          <a:xfrm>
            <a:off x="8894432" y="6029325"/>
            <a:ext cx="3297568" cy="815714"/>
          </a:xfrm>
          <a:prstGeom prst="rect">
            <a:avLst/>
          </a:prstGeom>
        </p:spPr>
      </p:pic>
      <p:pic>
        <p:nvPicPr>
          <p:cNvPr id="11"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15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3"/>
          <p:cNvGraphicFramePr>
            <a:graphicFrameLocks/>
          </p:cNvGraphicFramePr>
          <p:nvPr/>
        </p:nvGraphicFramePr>
        <p:xfrm>
          <a:off x="0" y="0"/>
          <a:ext cx="12192000" cy="5857892"/>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3"/>
          <a:srcRect/>
          <a:stretch>
            <a:fillRect/>
          </a:stretch>
        </p:blipFill>
        <p:spPr>
          <a:xfrm>
            <a:off x="8894432" y="6029325"/>
            <a:ext cx="3297568" cy="815714"/>
          </a:xfrm>
          <a:prstGeom prst="rect">
            <a:avLst/>
          </a:prstGeom>
        </p:spPr>
      </p:pic>
      <p:pic>
        <p:nvPicPr>
          <p:cNvPr id="10" name="Picture 4" descr="https://movilidadpereira.gov.co/img/logo-transito-1.png"/>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15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3"/>
          <p:cNvGraphicFramePr>
            <a:graphicFrameLocks/>
          </p:cNvGraphicFramePr>
          <p:nvPr/>
        </p:nvGraphicFramePr>
        <p:xfrm>
          <a:off x="0" y="0"/>
          <a:ext cx="12192000" cy="5857892"/>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3"/>
          <a:srcRect/>
          <a:stretch>
            <a:fillRect/>
          </a:stretch>
        </p:blipFill>
        <p:spPr>
          <a:xfrm>
            <a:off x="8894432" y="6029325"/>
            <a:ext cx="3297568" cy="815714"/>
          </a:xfrm>
          <a:prstGeom prst="rect">
            <a:avLst/>
          </a:prstGeom>
        </p:spPr>
      </p:pic>
      <p:pic>
        <p:nvPicPr>
          <p:cNvPr id="10" name="Picture 4" descr="https://movilidadpereira.gov.co/img/logo-transito-1.png"/>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15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5 Gráfico"/>
          <p:cNvGraphicFramePr>
            <a:graphicFrameLocks/>
          </p:cNvGraphicFramePr>
          <p:nvPr/>
        </p:nvGraphicFramePr>
        <p:xfrm>
          <a:off x="0" y="0"/>
          <a:ext cx="12192000" cy="5786454"/>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46">
            <a:extLst>
              <a:ext uri="{FF2B5EF4-FFF2-40B4-BE49-F238E27FC236}">
                <a16:creationId xmlns:a16="http://schemas.microsoft.com/office/drawing/2014/main" id="{7AEA84F8-8DDF-F84B-A67C-921D9A485BD1}"/>
              </a:ext>
            </a:extLst>
          </p:cNvPr>
          <p:cNvPicPr>
            <a:picLocks noChangeAspect="1"/>
          </p:cNvPicPr>
          <p:nvPr/>
        </p:nvPicPr>
        <p:blipFill>
          <a:blip r:embed="rId3"/>
          <a:srcRect/>
          <a:stretch>
            <a:fillRect/>
          </a:stretch>
        </p:blipFill>
        <p:spPr>
          <a:xfrm>
            <a:off x="8894432" y="6029325"/>
            <a:ext cx="3297568" cy="815714"/>
          </a:xfrm>
          <a:prstGeom prst="rect">
            <a:avLst/>
          </a:prstGeom>
        </p:spPr>
      </p:pic>
      <p:pic>
        <p:nvPicPr>
          <p:cNvPr id="8" name="Picture 4" descr="https://movilidadpereira.gov.co/img/logo-transito-1.png"/>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1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5 Gráfico"/>
          <p:cNvGraphicFramePr>
            <a:graphicFrameLocks/>
          </p:cNvGraphicFramePr>
          <p:nvPr/>
        </p:nvGraphicFramePr>
        <p:xfrm>
          <a:off x="0" y="0"/>
          <a:ext cx="12192000" cy="5715016"/>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46">
            <a:extLst>
              <a:ext uri="{FF2B5EF4-FFF2-40B4-BE49-F238E27FC236}">
                <a16:creationId xmlns:a16="http://schemas.microsoft.com/office/drawing/2014/main" id="{7AEA84F8-8DDF-F84B-A67C-921D9A485BD1}"/>
              </a:ext>
            </a:extLst>
          </p:cNvPr>
          <p:cNvPicPr>
            <a:picLocks noChangeAspect="1"/>
          </p:cNvPicPr>
          <p:nvPr/>
        </p:nvPicPr>
        <p:blipFill>
          <a:blip r:embed="rId3"/>
          <a:srcRect/>
          <a:stretch>
            <a:fillRect/>
          </a:stretch>
        </p:blipFill>
        <p:spPr>
          <a:xfrm>
            <a:off x="8894432" y="6029325"/>
            <a:ext cx="3297568" cy="815714"/>
          </a:xfrm>
          <a:prstGeom prst="rect">
            <a:avLst/>
          </a:prstGeom>
        </p:spPr>
      </p:pic>
      <p:pic>
        <p:nvPicPr>
          <p:cNvPr id="8" name="Picture 4" descr="https://movilidadpereira.gov.co/img/logo-transito-1.png"/>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1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67786" y="197556"/>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10" name="Gráfico 9">
            <a:extLst>
              <a:ext uri="{FF2B5EF4-FFF2-40B4-BE49-F238E27FC236}">
                <a16:creationId xmlns:a16="http://schemas.microsoft.com/office/drawing/2014/main" id="{F4526AA3-4337-6CFF-79CE-1EA0A615F115}"/>
              </a:ext>
            </a:extLst>
          </p:cNvPr>
          <p:cNvGraphicFramePr>
            <a:graphicFrameLocks/>
          </p:cNvGraphicFramePr>
          <p:nvPr/>
        </p:nvGraphicFramePr>
        <p:xfrm>
          <a:off x="531224" y="296091"/>
          <a:ext cx="10842170" cy="6365966"/>
        </p:xfrm>
        <a:graphic>
          <a:graphicData uri="http://schemas.openxmlformats.org/drawingml/2006/chart">
            <c:chart xmlns:c="http://schemas.openxmlformats.org/drawingml/2006/chart" xmlns:r="http://schemas.openxmlformats.org/officeDocument/2006/relationships" r:id="rId4"/>
          </a:graphicData>
        </a:graphic>
      </p:graphicFrame>
      <p:sp>
        <p:nvSpPr>
          <p:cNvPr id="11" name="CuadroTexto 9">
            <a:extLst>
              <a:ext uri="{FF2B5EF4-FFF2-40B4-BE49-F238E27FC236}">
                <a16:creationId xmlns:a16="http://schemas.microsoft.com/office/drawing/2014/main" id="{F6E50833-A998-9D99-7C9D-282BAAA3E3B7}"/>
              </a:ext>
            </a:extLst>
          </p:cNvPr>
          <p:cNvSpPr txBox="1"/>
          <p:nvPr/>
        </p:nvSpPr>
        <p:spPr>
          <a:xfrm>
            <a:off x="3763660" y="864978"/>
            <a:ext cx="83826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400" dirty="0">
                <a:solidFill>
                  <a:schemeClr val="tx1"/>
                </a:solidFill>
              </a:rPr>
              <a:t>94%</a:t>
            </a:r>
          </a:p>
        </p:txBody>
      </p:sp>
      <p:sp>
        <p:nvSpPr>
          <p:cNvPr id="12" name="CuadroTexto 9">
            <a:extLst>
              <a:ext uri="{FF2B5EF4-FFF2-40B4-BE49-F238E27FC236}">
                <a16:creationId xmlns:a16="http://schemas.microsoft.com/office/drawing/2014/main" id="{F6E50833-A998-9D99-7C9D-282BAAA3E3B7}"/>
              </a:ext>
            </a:extLst>
          </p:cNvPr>
          <p:cNvSpPr txBox="1"/>
          <p:nvPr/>
        </p:nvSpPr>
        <p:spPr>
          <a:xfrm>
            <a:off x="6641843" y="1150946"/>
            <a:ext cx="83826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400" dirty="0">
                <a:solidFill>
                  <a:schemeClr val="tx1"/>
                </a:solidFill>
              </a:rPr>
              <a:t>94%</a:t>
            </a:r>
          </a:p>
        </p:txBody>
      </p:sp>
      <p:sp>
        <p:nvSpPr>
          <p:cNvPr id="13" name="CuadroTexto 9">
            <a:extLst>
              <a:ext uri="{FF2B5EF4-FFF2-40B4-BE49-F238E27FC236}">
                <a16:creationId xmlns:a16="http://schemas.microsoft.com/office/drawing/2014/main" id="{F6E50833-A998-9D99-7C9D-282BAAA3E3B7}"/>
              </a:ext>
            </a:extLst>
          </p:cNvPr>
          <p:cNvSpPr txBox="1"/>
          <p:nvPr/>
        </p:nvSpPr>
        <p:spPr>
          <a:xfrm>
            <a:off x="9753531" y="4452910"/>
            <a:ext cx="83826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400" dirty="0">
                <a:solidFill>
                  <a:schemeClr val="tx1"/>
                </a:solidFill>
              </a:rPr>
              <a:t>95%</a:t>
            </a:r>
          </a:p>
        </p:txBody>
      </p:sp>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0"/>
            <a:ext cx="3297568" cy="815714"/>
          </a:xfrm>
          <a:prstGeom prst="rect">
            <a:avLst/>
          </a:prstGeom>
        </p:spPr>
      </p:pic>
    </p:spTree>
    <p:extLst>
      <p:ext uri="{BB962C8B-B14F-4D97-AF65-F5344CB8AC3E}">
        <p14:creationId xmlns:p14="http://schemas.microsoft.com/office/powerpoint/2010/main" val="189222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90459" y="0"/>
            <a:ext cx="10668075" cy="121126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smtClean="0">
                <a:ln>
                  <a:noFill/>
                </a:ln>
                <a:solidFill>
                  <a:srgbClr val="FF0000"/>
                </a:solidFill>
                <a:effectLst/>
                <a:uLnTx/>
                <a:uFillTx/>
                <a:latin typeface="+mn-lt"/>
                <a:ea typeface="+mn-ea"/>
                <a:cs typeface="+mn-cs"/>
              </a:rPr>
              <a:t>MUERTES ACCIDENTES DE TRÁNSITO  JURISDISCCIÓN</a:t>
            </a:r>
          </a:p>
        </p:txBody>
      </p:sp>
      <p:sp>
        <p:nvSpPr>
          <p:cNvPr id="6" name="Rectangle 2"/>
          <p:cNvSpPr txBox="1">
            <a:spLocks noChangeArrowheads="1"/>
          </p:cNvSpPr>
          <p:nvPr/>
        </p:nvSpPr>
        <p:spPr>
          <a:xfrm>
            <a:off x="3075339" y="1052737"/>
            <a:ext cx="2861088" cy="87085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s-ES" altLang="es-ES" sz="2800" b="1" dirty="0" smtClean="0"/>
              <a:t>AÑO 2022</a:t>
            </a:r>
            <a:endParaRPr kumimoji="0" lang="es-ES" altLang="es-ES" sz="2800" b="1" i="0" u="none" strike="noStrike" kern="1200" cap="none" spc="0" normalizeH="0" baseline="0" noProof="0" dirty="0" smtClean="0">
              <a:ln>
                <a:noFill/>
              </a:ln>
              <a:effectLst/>
              <a:uLnTx/>
              <a:uFillTx/>
            </a:endParaRPr>
          </a:p>
        </p:txBody>
      </p:sp>
      <p:sp>
        <p:nvSpPr>
          <p:cNvPr id="7" name="6 Flecha derecha"/>
          <p:cNvSpPr/>
          <p:nvPr/>
        </p:nvSpPr>
        <p:spPr>
          <a:xfrm>
            <a:off x="5658193" y="1302254"/>
            <a:ext cx="1417675" cy="478465"/>
          </a:xfrm>
          <a:prstGeom prst="rightArrow">
            <a:avLst/>
          </a:prstGeom>
          <a:solidFill>
            <a:schemeClr val="accent3">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sp>
        <p:nvSpPr>
          <p:cNvPr id="8" name="Rectangle 2"/>
          <p:cNvSpPr txBox="1">
            <a:spLocks noChangeArrowheads="1"/>
          </p:cNvSpPr>
          <p:nvPr/>
        </p:nvSpPr>
        <p:spPr>
          <a:xfrm>
            <a:off x="6694864" y="1052737"/>
            <a:ext cx="2857520" cy="87085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s-ES" altLang="es-ES" sz="2800" b="1" dirty="0" smtClean="0"/>
              <a:t>AÑO </a:t>
            </a:r>
            <a:r>
              <a:rPr kumimoji="0" lang="es-ES" altLang="es-ES" sz="2800" b="1" i="0" u="none" strike="noStrike" kern="1200" cap="none" spc="0" normalizeH="0" baseline="0" noProof="0" dirty="0" smtClean="0">
                <a:ln>
                  <a:noFill/>
                </a:ln>
                <a:effectLst/>
                <a:uLnTx/>
                <a:uFillTx/>
                <a:latin typeface="+mn-lt"/>
                <a:ea typeface="+mn-ea"/>
                <a:cs typeface="+mn-cs"/>
              </a:rPr>
              <a:t>2023</a:t>
            </a:r>
          </a:p>
        </p:txBody>
      </p:sp>
      <p:graphicFrame>
        <p:nvGraphicFramePr>
          <p:cNvPr id="10" name="9 Tabla"/>
          <p:cNvGraphicFramePr>
            <a:graphicFrameLocks noGrp="1"/>
          </p:cNvGraphicFramePr>
          <p:nvPr/>
        </p:nvGraphicFramePr>
        <p:xfrm>
          <a:off x="476211" y="2143116"/>
          <a:ext cx="11239580" cy="3143272"/>
        </p:xfrm>
        <a:graphic>
          <a:graphicData uri="http://schemas.openxmlformats.org/drawingml/2006/table">
            <a:tbl>
              <a:tblPr/>
              <a:tblGrid>
                <a:gridCol w="3905277">
                  <a:extLst>
                    <a:ext uri="{9D8B030D-6E8A-4147-A177-3AD203B41FA5}">
                      <a16:colId xmlns:a16="http://schemas.microsoft.com/office/drawing/2014/main" val="20000"/>
                    </a:ext>
                  </a:extLst>
                </a:gridCol>
                <a:gridCol w="2000264">
                  <a:extLst>
                    <a:ext uri="{9D8B030D-6E8A-4147-A177-3AD203B41FA5}">
                      <a16:colId xmlns:a16="http://schemas.microsoft.com/office/drawing/2014/main" val="20001"/>
                    </a:ext>
                  </a:extLst>
                </a:gridCol>
                <a:gridCol w="2000264">
                  <a:extLst>
                    <a:ext uri="{9D8B030D-6E8A-4147-A177-3AD203B41FA5}">
                      <a16:colId xmlns:a16="http://schemas.microsoft.com/office/drawing/2014/main" val="20002"/>
                    </a:ext>
                  </a:extLst>
                </a:gridCol>
                <a:gridCol w="1714512">
                  <a:extLst>
                    <a:ext uri="{9D8B030D-6E8A-4147-A177-3AD203B41FA5}">
                      <a16:colId xmlns:a16="http://schemas.microsoft.com/office/drawing/2014/main" val="20003"/>
                    </a:ext>
                  </a:extLst>
                </a:gridCol>
                <a:gridCol w="1619263">
                  <a:extLst>
                    <a:ext uri="{9D8B030D-6E8A-4147-A177-3AD203B41FA5}">
                      <a16:colId xmlns:a16="http://schemas.microsoft.com/office/drawing/2014/main" val="20004"/>
                    </a:ext>
                  </a:extLst>
                </a:gridCol>
              </a:tblGrid>
              <a:tr h="1035433">
                <a:tc>
                  <a:txBody>
                    <a:bodyPr/>
                    <a:lstStyle/>
                    <a:p>
                      <a:pPr algn="ctr" fontAlgn="ctr"/>
                      <a:r>
                        <a:rPr lang="es-CO" sz="2000" b="1" i="0" u="none" strike="noStrike" dirty="0">
                          <a:solidFill>
                            <a:srgbClr val="000000"/>
                          </a:solidFill>
                          <a:latin typeface="Calibri"/>
                        </a:rPr>
                        <a:t>JURISDICCION</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dirty="0">
                          <a:solidFill>
                            <a:srgbClr val="000000"/>
                          </a:solidFill>
                          <a:latin typeface="Calibri"/>
                        </a:rPr>
                        <a:t>ACUMULADO MAR. 2022</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a:solidFill>
                            <a:srgbClr val="000000"/>
                          </a:solidFill>
                          <a:latin typeface="Calibri"/>
                        </a:rPr>
                        <a:t>ACUMULADO MAR. 2023</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dirty="0">
                          <a:solidFill>
                            <a:srgbClr val="000000"/>
                          </a:solidFill>
                          <a:latin typeface="Calibri"/>
                        </a:rPr>
                        <a:t>Var. </a:t>
                      </a:r>
                      <a:r>
                        <a:rPr lang="es-CO" sz="2000" b="1" i="0" u="none" strike="noStrike" dirty="0" err="1">
                          <a:solidFill>
                            <a:srgbClr val="000000"/>
                          </a:solidFill>
                          <a:latin typeface="Calibri"/>
                        </a:rPr>
                        <a:t>Abs</a:t>
                      </a:r>
                      <a:r>
                        <a:rPr lang="es-CO" sz="2000" b="1" i="0" u="none" strike="noStrike" dirty="0">
                          <a:solidFill>
                            <a:srgbClr val="000000"/>
                          </a:solidFill>
                          <a:latin typeface="Calibri"/>
                        </a:rPr>
                        <a:t>.              2022 -2023</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a:solidFill>
                            <a:srgbClr val="000000"/>
                          </a:solidFill>
                          <a:latin typeface="Calibri"/>
                        </a:rPr>
                        <a:t>Var. %             2021 -2022</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0"/>
                  </a:ext>
                </a:extLst>
              </a:tr>
              <a:tr h="702613">
                <a:tc>
                  <a:txBody>
                    <a:bodyPr/>
                    <a:lstStyle/>
                    <a:p>
                      <a:pPr algn="ctr" fontAlgn="ctr"/>
                      <a:r>
                        <a:rPr lang="es-CO" sz="2000" b="1" i="0" u="none" strike="noStrike">
                          <a:solidFill>
                            <a:srgbClr val="000000"/>
                          </a:solidFill>
                          <a:latin typeface="Calibri"/>
                        </a:rPr>
                        <a:t>INSTITUTO DE MOVILIDAD DE PEREIRA</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s-CO" sz="2000" b="0" i="0" u="none" strike="noStrike">
                          <a:solidFill>
                            <a:srgbClr val="000000"/>
                          </a:solidFill>
                          <a:latin typeface="Calibri"/>
                        </a:rPr>
                        <a:t>10</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s-CO" sz="2000" b="0" i="0" u="none" strike="noStrike" dirty="0">
                          <a:solidFill>
                            <a:srgbClr val="000000"/>
                          </a:solidFill>
                          <a:latin typeface="Calibri"/>
                        </a:rPr>
                        <a:t>13</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s-CO" sz="2000" b="1" i="0" u="none" strike="noStrike" dirty="0">
                          <a:solidFill>
                            <a:srgbClr val="0070C0"/>
                          </a:solidFill>
                          <a:latin typeface="Calibri"/>
                        </a:rPr>
                        <a:t>3</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s-CO" sz="2000" b="1" i="0" u="none" strike="noStrike" dirty="0">
                          <a:solidFill>
                            <a:srgbClr val="0070C0"/>
                          </a:solidFill>
                          <a:latin typeface="Calibri"/>
                        </a:rPr>
                        <a:t>30,0%</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702613">
                <a:tc>
                  <a:txBody>
                    <a:bodyPr/>
                    <a:lstStyle/>
                    <a:p>
                      <a:pPr algn="ctr" fontAlgn="ctr"/>
                      <a:r>
                        <a:rPr lang="pt-BR" sz="2000" b="1" i="0" u="none" strike="noStrike">
                          <a:solidFill>
                            <a:srgbClr val="000000"/>
                          </a:solidFill>
                          <a:latin typeface="Calibri"/>
                        </a:rPr>
                        <a:t>POLICIA DE TRANSITO DE PEREIRA</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2000" b="0" i="0" u="none" strike="noStrike">
                          <a:solidFill>
                            <a:srgbClr val="000000"/>
                          </a:solidFill>
                          <a:latin typeface="Calibri"/>
                        </a:rPr>
                        <a:t>9</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2000" b="0" i="0" u="none" strike="noStrike">
                          <a:solidFill>
                            <a:srgbClr val="000000"/>
                          </a:solidFill>
                          <a:latin typeface="Calibri"/>
                        </a:rPr>
                        <a:t>2</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2000" b="1" i="0" u="none" strike="noStrike">
                          <a:solidFill>
                            <a:srgbClr val="FF0000"/>
                          </a:solidFill>
                          <a:latin typeface="Calibri"/>
                        </a:rPr>
                        <a:t>-7</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es-CO" sz="2000" b="1" i="0" u="none" strike="noStrike" dirty="0">
                          <a:solidFill>
                            <a:srgbClr val="FF0000"/>
                          </a:solidFill>
                          <a:latin typeface="Calibri"/>
                        </a:rPr>
                        <a:t>-77,8%</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2"/>
                  </a:ext>
                </a:extLst>
              </a:tr>
              <a:tr h="702613">
                <a:tc>
                  <a:txBody>
                    <a:bodyPr/>
                    <a:lstStyle/>
                    <a:p>
                      <a:pPr algn="ctr" fontAlgn="ctr"/>
                      <a:r>
                        <a:rPr lang="es-CO" sz="2000" b="1" i="0" u="none" strike="noStrike">
                          <a:solidFill>
                            <a:srgbClr val="000000"/>
                          </a:solidFill>
                          <a:latin typeface="Calibri"/>
                        </a:rPr>
                        <a:t>TOTAL PEREIRA</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a:solidFill>
                            <a:srgbClr val="000000"/>
                          </a:solidFill>
                          <a:latin typeface="Calibri"/>
                        </a:rPr>
                        <a:t>19</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a:solidFill>
                            <a:srgbClr val="000000"/>
                          </a:solidFill>
                          <a:latin typeface="Calibri"/>
                        </a:rPr>
                        <a:t>15</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a:solidFill>
                            <a:srgbClr val="FF0000"/>
                          </a:solidFill>
                          <a:latin typeface="Calibri"/>
                        </a:rPr>
                        <a:t>-4</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s-CO" sz="2000" b="1" i="0" u="none" strike="noStrike" dirty="0">
                          <a:solidFill>
                            <a:srgbClr val="FF0000"/>
                          </a:solidFill>
                          <a:latin typeface="Calibri"/>
                        </a:rPr>
                        <a:t>-21,1%</a:t>
                      </a:r>
                    </a:p>
                  </a:txBody>
                  <a:tcPr marL="7649" marR="7649" marT="57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3"/>
                  </a:ext>
                </a:extLst>
              </a:tr>
            </a:tbl>
          </a:graphicData>
        </a:graphic>
      </p:graphicFrame>
      <p:pic>
        <p:nvPicPr>
          <p:cNvPr id="11" name="Picture 46">
            <a:extLst>
              <a:ext uri="{FF2B5EF4-FFF2-40B4-BE49-F238E27FC236}">
                <a16:creationId xmlns:a16="http://schemas.microsoft.com/office/drawing/2014/main" id="{7AEA84F8-8DDF-F84B-A67C-921D9A485BD1}"/>
              </a:ext>
            </a:extLst>
          </p:cNvPr>
          <p:cNvPicPr>
            <a:picLocks noChangeAspect="1"/>
          </p:cNvPicPr>
          <p:nvPr/>
        </p:nvPicPr>
        <p:blipFill>
          <a:blip r:embed="rId2"/>
          <a:srcRect/>
          <a:stretch>
            <a:fillRect/>
          </a:stretch>
        </p:blipFill>
        <p:spPr>
          <a:xfrm>
            <a:off x="8894432" y="6029325"/>
            <a:ext cx="3297568" cy="815714"/>
          </a:xfrm>
          <a:prstGeom prst="rect">
            <a:avLst/>
          </a:prstGeom>
        </p:spPr>
      </p:pic>
      <p:pic>
        <p:nvPicPr>
          <p:cNvPr id="14"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15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238216" y="1"/>
            <a:ext cx="8813075" cy="100647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smtClean="0">
                <a:ln>
                  <a:noFill/>
                </a:ln>
                <a:solidFill>
                  <a:srgbClr val="7030A0"/>
                </a:solidFill>
                <a:effectLst/>
                <a:uLnTx/>
                <a:uFillTx/>
                <a:latin typeface="+mn-lt"/>
                <a:ea typeface="+mn-ea"/>
                <a:cs typeface="+mn-cs"/>
              </a:rPr>
              <a:t>COLISIONES Y ACCIDENTES </a:t>
            </a:r>
            <a:br>
              <a:rPr kumimoji="0" lang="es-ES" altLang="es-ES" sz="2400" b="1" i="0" u="none" strike="noStrike" kern="1200" cap="none" spc="0" normalizeH="0" baseline="0" noProof="0" dirty="0" smtClean="0">
                <a:ln>
                  <a:noFill/>
                </a:ln>
                <a:solidFill>
                  <a:srgbClr val="7030A0"/>
                </a:solidFill>
                <a:effectLst/>
                <a:uLnTx/>
                <a:uFillTx/>
                <a:latin typeface="+mn-lt"/>
                <a:ea typeface="+mn-ea"/>
                <a:cs typeface="+mn-cs"/>
              </a:rPr>
            </a:br>
            <a:r>
              <a:rPr lang="es-ES" altLang="es-ES" sz="2400" b="1" noProof="0" dirty="0" smtClean="0">
                <a:solidFill>
                  <a:srgbClr val="7030A0"/>
                </a:solidFill>
              </a:rPr>
              <a:t>COMPARATIVO TOTAL </a:t>
            </a:r>
            <a:r>
              <a:rPr kumimoji="0" lang="es-ES" altLang="es-ES" sz="2400" b="1" i="0" u="none" strike="noStrike" kern="1200" cap="none" spc="0" normalizeH="0" baseline="0" noProof="0" dirty="0" smtClean="0">
                <a:ln>
                  <a:noFill/>
                </a:ln>
                <a:solidFill>
                  <a:srgbClr val="7030A0"/>
                </a:solidFill>
                <a:effectLst/>
                <a:uLnTx/>
                <a:uFillTx/>
                <a:latin typeface="+mn-lt"/>
                <a:ea typeface="+mn-ea"/>
                <a:cs typeface="+mn-cs"/>
              </a:rPr>
              <a:t>2022  Vs. 2023</a:t>
            </a:r>
          </a:p>
        </p:txBody>
      </p:sp>
      <p:sp>
        <p:nvSpPr>
          <p:cNvPr id="12" name="Rectangle 2"/>
          <p:cNvSpPr txBox="1">
            <a:spLocks noChangeArrowheads="1"/>
          </p:cNvSpPr>
          <p:nvPr/>
        </p:nvSpPr>
        <p:spPr>
          <a:xfrm>
            <a:off x="285709" y="4286256"/>
            <a:ext cx="11144328" cy="642942"/>
          </a:xfrm>
          <a:prstGeom prst="rect">
            <a:avLst/>
          </a:prstGeom>
        </p:spPr>
        <p:txBody>
          <a:bodyPr vert="horz" lIns="91440" tIns="45720" rIns="91440" bIns="45720" rtlCol="0" anchor="ctr">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es-ES" altLang="es-ES" sz="2000" b="1" i="1" u="sng" dirty="0" smtClean="0">
                <a:solidFill>
                  <a:srgbClr val="0070C0"/>
                </a:solidFill>
              </a:rPr>
              <a:t>Nota: Las colisiones o hechos de transito solo daños se atendieron según la Ley 2251 de 2022. Articulo 16. </a:t>
            </a:r>
            <a:endParaRPr kumimoji="0" lang="es-ES" altLang="es-ES" sz="2000" b="1" i="1" u="sng" strike="noStrike" kern="1200" cap="none" spc="0" normalizeH="0" baseline="0" noProof="0" dirty="0" smtClean="0">
              <a:ln>
                <a:noFill/>
              </a:ln>
              <a:solidFill>
                <a:srgbClr val="0070C0"/>
              </a:solidFill>
              <a:effectLst/>
              <a:uLnTx/>
              <a:uFillTx/>
              <a:latin typeface="+mn-lt"/>
              <a:ea typeface="+mn-ea"/>
              <a:cs typeface="+mn-cs"/>
            </a:endParaRPr>
          </a:p>
        </p:txBody>
      </p:sp>
      <p:graphicFrame>
        <p:nvGraphicFramePr>
          <p:cNvPr id="9" name="8 Tabla"/>
          <p:cNvGraphicFramePr>
            <a:graphicFrameLocks noGrp="1"/>
          </p:cNvGraphicFramePr>
          <p:nvPr/>
        </p:nvGraphicFramePr>
        <p:xfrm>
          <a:off x="285709" y="1000108"/>
          <a:ext cx="11334828" cy="3214708"/>
        </p:xfrm>
        <a:graphic>
          <a:graphicData uri="http://schemas.openxmlformats.org/drawingml/2006/table">
            <a:tbl>
              <a:tblPr/>
              <a:tblGrid>
                <a:gridCol w="4001736">
                  <a:extLst>
                    <a:ext uri="{9D8B030D-6E8A-4147-A177-3AD203B41FA5}">
                      <a16:colId xmlns:a16="http://schemas.microsoft.com/office/drawing/2014/main" val="20000"/>
                    </a:ext>
                  </a:extLst>
                </a:gridCol>
                <a:gridCol w="1833273">
                  <a:extLst>
                    <a:ext uri="{9D8B030D-6E8A-4147-A177-3AD203B41FA5}">
                      <a16:colId xmlns:a16="http://schemas.microsoft.com/office/drawing/2014/main" val="20001"/>
                    </a:ext>
                  </a:extLst>
                </a:gridCol>
                <a:gridCol w="1833273">
                  <a:extLst>
                    <a:ext uri="{9D8B030D-6E8A-4147-A177-3AD203B41FA5}">
                      <a16:colId xmlns:a16="http://schemas.microsoft.com/office/drawing/2014/main" val="20002"/>
                    </a:ext>
                  </a:extLst>
                </a:gridCol>
                <a:gridCol w="1833273">
                  <a:extLst>
                    <a:ext uri="{9D8B030D-6E8A-4147-A177-3AD203B41FA5}">
                      <a16:colId xmlns:a16="http://schemas.microsoft.com/office/drawing/2014/main" val="20003"/>
                    </a:ext>
                  </a:extLst>
                </a:gridCol>
                <a:gridCol w="1833273">
                  <a:extLst>
                    <a:ext uri="{9D8B030D-6E8A-4147-A177-3AD203B41FA5}">
                      <a16:colId xmlns:a16="http://schemas.microsoft.com/office/drawing/2014/main" val="20004"/>
                    </a:ext>
                  </a:extLst>
                </a:gridCol>
              </a:tblGrid>
              <a:tr h="1053560">
                <a:tc>
                  <a:txBody>
                    <a:bodyPr/>
                    <a:lstStyle/>
                    <a:p>
                      <a:pPr algn="ctr" fontAlgn="ctr"/>
                      <a:r>
                        <a:rPr lang="es-CO" sz="2400" b="1" i="0" u="none" strike="noStrike" dirty="0">
                          <a:solidFill>
                            <a:srgbClr val="000000"/>
                          </a:solidFill>
                          <a:latin typeface="Calibri"/>
                        </a:rPr>
                        <a:t>Descripción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dirty="0">
                          <a:solidFill>
                            <a:srgbClr val="000000"/>
                          </a:solidFill>
                          <a:latin typeface="Calibri"/>
                        </a:rPr>
                        <a:t>MAR.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dirty="0">
                          <a:solidFill>
                            <a:srgbClr val="000000"/>
                          </a:solidFill>
                          <a:latin typeface="Calibri"/>
                        </a:rPr>
                        <a:t>MAR. 2023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a:solidFill>
                            <a:srgbClr val="000000"/>
                          </a:solidFill>
                          <a:latin typeface="Calibri"/>
                        </a:rPr>
                        <a:t>Diferencia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a:solidFill>
                            <a:srgbClr val="000000"/>
                          </a:solidFill>
                          <a:latin typeface="Calibri"/>
                        </a:rPr>
                        <a:t>%</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extLst>
                  <a:ext uri="{0D108BD9-81ED-4DB2-BD59-A6C34878D82A}">
                    <a16:rowId xmlns:a16="http://schemas.microsoft.com/office/drawing/2014/main" val="10000"/>
                  </a:ext>
                </a:extLst>
              </a:tr>
              <a:tr h="540287">
                <a:tc>
                  <a:txBody>
                    <a:bodyPr/>
                    <a:lstStyle/>
                    <a:p>
                      <a:pPr algn="ctr" fontAlgn="ctr"/>
                      <a:r>
                        <a:rPr lang="es-CO" sz="2400" b="0" i="0" u="none" strike="noStrike">
                          <a:solidFill>
                            <a:srgbClr val="000000"/>
                          </a:solidFill>
                          <a:latin typeface="Calibri"/>
                        </a:rPr>
                        <a:t>Colisiones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0" i="0" u="none" strike="noStrike">
                          <a:solidFill>
                            <a:srgbClr val="000000"/>
                          </a:solidFill>
                          <a:latin typeface="Calibri"/>
                        </a:rPr>
                        <a:t>573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0" i="0" u="none" strike="noStrike">
                          <a:solidFill>
                            <a:srgbClr val="000000"/>
                          </a:solidFill>
                          <a:latin typeface="Calibri"/>
                        </a:rPr>
                        <a:t>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1" i="0" u="none" strike="noStrike" dirty="0">
                          <a:solidFill>
                            <a:srgbClr val="C00000"/>
                          </a:solidFill>
                          <a:latin typeface="Calibri"/>
                        </a:rPr>
                        <a:t>-565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1" i="0" u="none" strike="noStrike" dirty="0">
                          <a:solidFill>
                            <a:srgbClr val="C00000"/>
                          </a:solidFill>
                          <a:latin typeface="Calibri"/>
                        </a:rPr>
                        <a:t>-98,6%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extLst>
                  <a:ext uri="{0D108BD9-81ED-4DB2-BD59-A6C34878D82A}">
                    <a16:rowId xmlns:a16="http://schemas.microsoft.com/office/drawing/2014/main" val="10001"/>
                  </a:ext>
                </a:extLst>
              </a:tr>
              <a:tr h="540287">
                <a:tc>
                  <a:txBody>
                    <a:bodyPr/>
                    <a:lstStyle/>
                    <a:p>
                      <a:pPr algn="ctr" fontAlgn="ctr"/>
                      <a:r>
                        <a:rPr lang="es-CO" sz="2400" b="0" i="0" u="none" strike="noStrike">
                          <a:solidFill>
                            <a:srgbClr val="000000"/>
                          </a:solidFill>
                          <a:latin typeface="Calibri"/>
                        </a:rPr>
                        <a:t>Accidentes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0" i="0" u="none" strike="noStrike">
                          <a:solidFill>
                            <a:srgbClr val="000000"/>
                          </a:solidFill>
                          <a:latin typeface="Calibri"/>
                        </a:rPr>
                        <a:t>268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0" i="0" u="none" strike="noStrike">
                          <a:solidFill>
                            <a:srgbClr val="000000"/>
                          </a:solidFill>
                          <a:latin typeface="Calibri"/>
                        </a:rPr>
                        <a:t>238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a:solidFill>
                            <a:srgbClr val="C00000"/>
                          </a:solidFill>
                          <a:latin typeface="Calibri"/>
                        </a:rPr>
                        <a:t>-30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dirty="0">
                          <a:solidFill>
                            <a:srgbClr val="C00000"/>
                          </a:solidFill>
                          <a:latin typeface="Calibri"/>
                        </a:rPr>
                        <a:t>-11,2%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extLst>
                  <a:ext uri="{0D108BD9-81ED-4DB2-BD59-A6C34878D82A}">
                    <a16:rowId xmlns:a16="http://schemas.microsoft.com/office/drawing/2014/main" val="10002"/>
                  </a:ext>
                </a:extLst>
              </a:tr>
              <a:tr h="540287">
                <a:tc>
                  <a:txBody>
                    <a:bodyPr/>
                    <a:lstStyle/>
                    <a:p>
                      <a:pPr algn="ctr" fontAlgn="ctr"/>
                      <a:r>
                        <a:rPr lang="es-CO" sz="2400" b="0" i="0" u="none" strike="noStrike">
                          <a:solidFill>
                            <a:srgbClr val="000000"/>
                          </a:solidFill>
                          <a:latin typeface="Calibri"/>
                        </a:rPr>
                        <a:t>Heridos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0" i="0" u="none" strike="noStrike">
                          <a:solidFill>
                            <a:srgbClr val="000000"/>
                          </a:solidFill>
                          <a:latin typeface="Calibri"/>
                        </a:rPr>
                        <a:t>408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0" i="0" u="none" strike="noStrike">
                          <a:solidFill>
                            <a:srgbClr val="000000"/>
                          </a:solidFill>
                          <a:latin typeface="Calibri"/>
                        </a:rPr>
                        <a:t>356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1" i="0" u="none" strike="noStrike">
                          <a:solidFill>
                            <a:srgbClr val="C00000"/>
                          </a:solidFill>
                          <a:latin typeface="Calibri"/>
                        </a:rPr>
                        <a:t>-52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tc>
                  <a:txBody>
                    <a:bodyPr/>
                    <a:lstStyle/>
                    <a:p>
                      <a:pPr algn="ctr" fontAlgn="ctr"/>
                      <a:r>
                        <a:rPr lang="es-CO" sz="2400" b="1" i="0" u="none" strike="noStrike" dirty="0">
                          <a:solidFill>
                            <a:srgbClr val="C00000"/>
                          </a:solidFill>
                          <a:latin typeface="Calibri"/>
                        </a:rPr>
                        <a:t>-12,7%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DE9D9"/>
                    </a:solidFill>
                  </a:tcPr>
                </a:tc>
                <a:extLst>
                  <a:ext uri="{0D108BD9-81ED-4DB2-BD59-A6C34878D82A}">
                    <a16:rowId xmlns:a16="http://schemas.microsoft.com/office/drawing/2014/main" val="10003"/>
                  </a:ext>
                </a:extLst>
              </a:tr>
              <a:tr h="540287">
                <a:tc>
                  <a:txBody>
                    <a:bodyPr/>
                    <a:lstStyle/>
                    <a:p>
                      <a:pPr algn="ctr" fontAlgn="ctr"/>
                      <a:r>
                        <a:rPr lang="es-CO" sz="2400" b="0" i="0" u="none" strike="noStrike">
                          <a:solidFill>
                            <a:srgbClr val="000000"/>
                          </a:solidFill>
                          <a:latin typeface="Calibri"/>
                        </a:rPr>
                        <a:t>Víctimas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0" i="0" u="none" strike="noStrike">
                          <a:solidFill>
                            <a:srgbClr val="000000"/>
                          </a:solidFill>
                          <a:latin typeface="Calibri"/>
                        </a:rPr>
                        <a:t>19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0" i="0" u="none" strike="noStrike" dirty="0">
                          <a:solidFill>
                            <a:srgbClr val="000000"/>
                          </a:solidFill>
                          <a:latin typeface="Calibri"/>
                        </a:rPr>
                        <a:t>15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a:solidFill>
                            <a:srgbClr val="C00000"/>
                          </a:solidFill>
                          <a:latin typeface="Calibri"/>
                        </a:rPr>
                        <a:t>-4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tc>
                  <a:txBody>
                    <a:bodyPr/>
                    <a:lstStyle/>
                    <a:p>
                      <a:pPr algn="ctr" fontAlgn="ctr"/>
                      <a:r>
                        <a:rPr lang="es-CO" sz="2400" b="1" i="0" u="none" strike="noStrike" dirty="0">
                          <a:solidFill>
                            <a:srgbClr val="C00000"/>
                          </a:solidFill>
                          <a:latin typeface="Calibri"/>
                        </a:rPr>
                        <a:t>-21,1%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1F991"/>
                    </a:solidFill>
                  </a:tcPr>
                </a:tc>
                <a:extLst>
                  <a:ext uri="{0D108BD9-81ED-4DB2-BD59-A6C34878D82A}">
                    <a16:rowId xmlns:a16="http://schemas.microsoft.com/office/drawing/2014/main" val="10004"/>
                  </a:ext>
                </a:extLst>
              </a:tr>
            </a:tbl>
          </a:graphicData>
        </a:graphic>
      </p:graphicFrame>
      <p:graphicFrame>
        <p:nvGraphicFramePr>
          <p:cNvPr id="10" name="9 Tabla"/>
          <p:cNvGraphicFramePr>
            <a:graphicFrameLocks noGrp="1"/>
          </p:cNvGraphicFramePr>
          <p:nvPr/>
        </p:nvGraphicFramePr>
        <p:xfrm>
          <a:off x="285709" y="4929198"/>
          <a:ext cx="11334829" cy="723900"/>
        </p:xfrm>
        <a:graphic>
          <a:graphicData uri="http://schemas.openxmlformats.org/drawingml/2006/table">
            <a:tbl>
              <a:tblPr/>
              <a:tblGrid>
                <a:gridCol w="4000528">
                  <a:extLst>
                    <a:ext uri="{9D8B030D-6E8A-4147-A177-3AD203B41FA5}">
                      <a16:colId xmlns:a16="http://schemas.microsoft.com/office/drawing/2014/main" val="20000"/>
                    </a:ext>
                  </a:extLst>
                </a:gridCol>
                <a:gridCol w="1905013">
                  <a:extLst>
                    <a:ext uri="{9D8B030D-6E8A-4147-A177-3AD203B41FA5}">
                      <a16:colId xmlns:a16="http://schemas.microsoft.com/office/drawing/2014/main" val="20001"/>
                    </a:ext>
                  </a:extLst>
                </a:gridCol>
                <a:gridCol w="1905013">
                  <a:extLst>
                    <a:ext uri="{9D8B030D-6E8A-4147-A177-3AD203B41FA5}">
                      <a16:colId xmlns:a16="http://schemas.microsoft.com/office/drawing/2014/main" val="20002"/>
                    </a:ext>
                  </a:extLst>
                </a:gridCol>
                <a:gridCol w="1857388">
                  <a:extLst>
                    <a:ext uri="{9D8B030D-6E8A-4147-A177-3AD203B41FA5}">
                      <a16:colId xmlns:a16="http://schemas.microsoft.com/office/drawing/2014/main" val="20003"/>
                    </a:ext>
                  </a:extLst>
                </a:gridCol>
                <a:gridCol w="1666887">
                  <a:extLst>
                    <a:ext uri="{9D8B030D-6E8A-4147-A177-3AD203B41FA5}">
                      <a16:colId xmlns:a16="http://schemas.microsoft.com/office/drawing/2014/main" val="20004"/>
                    </a:ext>
                  </a:extLst>
                </a:gridCol>
              </a:tblGrid>
              <a:tr h="400050">
                <a:tc>
                  <a:txBody>
                    <a:bodyPr/>
                    <a:lstStyle/>
                    <a:p>
                      <a:pPr algn="ctr" fontAlgn="ctr"/>
                      <a:r>
                        <a:rPr lang="es-CO" sz="1800" b="1" i="0" u="none" strike="noStrike" dirty="0">
                          <a:solidFill>
                            <a:srgbClr val="000000"/>
                          </a:solidFill>
                          <a:latin typeface="Arial"/>
                        </a:rPr>
                        <a:t>PARQUE AUTOMOTOR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800" b="1" i="0" u="none" strike="noStrike" dirty="0">
                          <a:solidFill>
                            <a:srgbClr val="000000"/>
                          </a:solidFill>
                          <a:latin typeface="Arial"/>
                        </a:rPr>
                        <a:t>MAR.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800" b="1" i="0" u="none" strike="noStrike" dirty="0">
                          <a:solidFill>
                            <a:srgbClr val="000000"/>
                          </a:solidFill>
                          <a:latin typeface="Arial"/>
                        </a:rPr>
                        <a:t>MAR. 2023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800" b="1" i="0" u="none" strike="noStrike" dirty="0">
                          <a:solidFill>
                            <a:srgbClr val="000000"/>
                          </a:solidFill>
                          <a:latin typeface="Arial"/>
                        </a:rPr>
                        <a:t>DIF.</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800" b="1" i="0" u="none" strike="noStrike" dirty="0">
                          <a:solidFill>
                            <a:srgbClr val="000000"/>
                          </a:solidFill>
                          <a:latin typeface="Arial"/>
                        </a:rPr>
                        <a:t>%</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0"/>
                  </a:ext>
                </a:extLst>
              </a:tr>
              <a:tr h="323850">
                <a:tc>
                  <a:txBody>
                    <a:bodyPr/>
                    <a:lstStyle/>
                    <a:p>
                      <a:pPr algn="ctr" fontAlgn="ctr"/>
                      <a:r>
                        <a:rPr lang="es-CO" sz="1800" b="0" i="0" u="none" strike="noStrike">
                          <a:solidFill>
                            <a:srgbClr val="000000"/>
                          </a:solidFill>
                          <a:latin typeface="Arial"/>
                        </a:rPr>
                        <a:t>TOTAL</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800" b="0" i="0" u="none" strike="noStrike" dirty="0">
                          <a:solidFill>
                            <a:srgbClr val="000000"/>
                          </a:solidFill>
                          <a:latin typeface="Arial"/>
                        </a:rPr>
                        <a:t>208.302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800" b="0" i="0" u="none" strike="noStrike">
                          <a:solidFill>
                            <a:srgbClr val="000000"/>
                          </a:solidFill>
                          <a:latin typeface="Arial"/>
                        </a:rPr>
                        <a:t>218.170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800" b="0" i="0" u="none" strike="noStrike">
                          <a:solidFill>
                            <a:srgbClr val="000000"/>
                          </a:solidFill>
                          <a:latin typeface="Arial"/>
                        </a:rPr>
                        <a:t>9.868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800" b="0" i="0" u="none" strike="noStrike" dirty="0">
                          <a:solidFill>
                            <a:srgbClr val="000000"/>
                          </a:solidFill>
                          <a:latin typeface="Arial"/>
                        </a:rPr>
                        <a:t>4,7%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1"/>
                  </a:ext>
                </a:extLst>
              </a:tr>
            </a:tbl>
          </a:graphicData>
        </a:graphic>
      </p:graphicFrame>
      <p:pic>
        <p:nvPicPr>
          <p:cNvPr id="13" name="Picture 46">
            <a:extLst>
              <a:ext uri="{FF2B5EF4-FFF2-40B4-BE49-F238E27FC236}">
                <a16:creationId xmlns:a16="http://schemas.microsoft.com/office/drawing/2014/main" id="{7AEA84F8-8DDF-F84B-A67C-921D9A485BD1}"/>
              </a:ext>
            </a:extLst>
          </p:cNvPr>
          <p:cNvPicPr>
            <a:picLocks noChangeAspect="1"/>
          </p:cNvPicPr>
          <p:nvPr/>
        </p:nvPicPr>
        <p:blipFill>
          <a:blip r:embed="rId2"/>
          <a:srcRect/>
          <a:stretch>
            <a:fillRect/>
          </a:stretch>
        </p:blipFill>
        <p:spPr>
          <a:xfrm>
            <a:off x="8894432" y="6029325"/>
            <a:ext cx="3297568" cy="815714"/>
          </a:xfrm>
          <a:prstGeom prst="rect">
            <a:avLst/>
          </a:prstGeom>
        </p:spPr>
      </p:pic>
      <p:pic>
        <p:nvPicPr>
          <p:cNvPr id="14"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15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000221" y="1"/>
            <a:ext cx="7334301" cy="77626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smtClean="0">
                <a:ln>
                  <a:noFill/>
                </a:ln>
                <a:solidFill>
                  <a:schemeClr val="accent4">
                    <a:lumMod val="75000"/>
                  </a:schemeClr>
                </a:solidFill>
                <a:effectLst/>
                <a:uLnTx/>
                <a:uFillTx/>
                <a:latin typeface="+mn-lt"/>
                <a:ea typeface="+mn-ea"/>
                <a:cs typeface="+mn-cs"/>
              </a:rPr>
              <a:t>ALGUNAS INFRACCIONES 2022-2023</a:t>
            </a:r>
          </a:p>
        </p:txBody>
      </p:sp>
      <p:graphicFrame>
        <p:nvGraphicFramePr>
          <p:cNvPr id="7" name="6 Tabla"/>
          <p:cNvGraphicFramePr>
            <a:graphicFrameLocks noGrp="1"/>
          </p:cNvGraphicFramePr>
          <p:nvPr/>
        </p:nvGraphicFramePr>
        <p:xfrm>
          <a:off x="-1" y="714357"/>
          <a:ext cx="12192001" cy="5072097"/>
        </p:xfrm>
        <a:graphic>
          <a:graphicData uri="http://schemas.openxmlformats.org/drawingml/2006/table">
            <a:tbl>
              <a:tblPr/>
              <a:tblGrid>
                <a:gridCol w="4304357">
                  <a:extLst>
                    <a:ext uri="{9D8B030D-6E8A-4147-A177-3AD203B41FA5}">
                      <a16:colId xmlns:a16="http://schemas.microsoft.com/office/drawing/2014/main" val="20000"/>
                    </a:ext>
                  </a:extLst>
                </a:gridCol>
                <a:gridCol w="1971911">
                  <a:extLst>
                    <a:ext uri="{9D8B030D-6E8A-4147-A177-3AD203B41FA5}">
                      <a16:colId xmlns:a16="http://schemas.microsoft.com/office/drawing/2014/main" val="20001"/>
                    </a:ext>
                  </a:extLst>
                </a:gridCol>
                <a:gridCol w="1971911">
                  <a:extLst>
                    <a:ext uri="{9D8B030D-6E8A-4147-A177-3AD203B41FA5}">
                      <a16:colId xmlns:a16="http://schemas.microsoft.com/office/drawing/2014/main" val="20002"/>
                    </a:ext>
                  </a:extLst>
                </a:gridCol>
                <a:gridCol w="1971911">
                  <a:extLst>
                    <a:ext uri="{9D8B030D-6E8A-4147-A177-3AD203B41FA5}">
                      <a16:colId xmlns:a16="http://schemas.microsoft.com/office/drawing/2014/main" val="20003"/>
                    </a:ext>
                  </a:extLst>
                </a:gridCol>
                <a:gridCol w="1971911">
                  <a:extLst>
                    <a:ext uri="{9D8B030D-6E8A-4147-A177-3AD203B41FA5}">
                      <a16:colId xmlns:a16="http://schemas.microsoft.com/office/drawing/2014/main" val="20004"/>
                    </a:ext>
                  </a:extLst>
                </a:gridCol>
              </a:tblGrid>
              <a:tr h="1182452">
                <a:tc>
                  <a:txBody>
                    <a:bodyPr/>
                    <a:lstStyle/>
                    <a:p>
                      <a:pPr algn="ctr" fontAlgn="ctr"/>
                      <a:r>
                        <a:rPr lang="es-CO" sz="2000" b="1" i="0" u="none" strike="noStrike" dirty="0">
                          <a:solidFill>
                            <a:srgbClr val="000000"/>
                          </a:solidFill>
                          <a:latin typeface="Calibri"/>
                        </a:rPr>
                        <a:t>Comportamiento</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dirty="0">
                          <a:solidFill>
                            <a:srgbClr val="000000"/>
                          </a:solidFill>
                          <a:latin typeface="Calibri"/>
                        </a:rPr>
                        <a:t>MAR.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dirty="0">
                          <a:solidFill>
                            <a:srgbClr val="000000"/>
                          </a:solidFill>
                          <a:latin typeface="Calibri"/>
                        </a:rPr>
                        <a:t>MAR. 2023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dirty="0">
                          <a:solidFill>
                            <a:srgbClr val="7030A0"/>
                          </a:solidFill>
                          <a:latin typeface="Calibri"/>
                        </a:rPr>
                        <a:t>Diferencia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dirty="0">
                          <a:solidFill>
                            <a:srgbClr val="7030A0"/>
                          </a:solidFill>
                          <a:latin typeface="Calibri"/>
                        </a:rPr>
                        <a:t>%</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extLst>
                  <a:ext uri="{0D108BD9-81ED-4DB2-BD59-A6C34878D82A}">
                    <a16:rowId xmlns:a16="http://schemas.microsoft.com/office/drawing/2014/main" val="10000"/>
                  </a:ext>
                </a:extLst>
              </a:tr>
              <a:tr h="933515">
                <a:tc>
                  <a:txBody>
                    <a:bodyPr/>
                    <a:lstStyle/>
                    <a:p>
                      <a:pPr algn="ctr" fontAlgn="ctr"/>
                      <a:r>
                        <a:rPr lang="es-CO" sz="2000" b="0" i="0" u="none" strike="noStrike" dirty="0">
                          <a:solidFill>
                            <a:srgbClr val="000000"/>
                          </a:solidFill>
                          <a:latin typeface="Calibri"/>
                        </a:rPr>
                        <a:t>No portar chaleco y casco</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a:solidFill>
                            <a:srgbClr val="000000"/>
                          </a:solidFill>
                          <a:latin typeface="Calibri"/>
                        </a:rPr>
                        <a:t>60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a:solidFill>
                            <a:srgbClr val="000000"/>
                          </a:solidFill>
                          <a:latin typeface="Calibri"/>
                        </a:rPr>
                        <a:t>383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323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538,3%</a:t>
                      </a:r>
                    </a:p>
                  </a:txBody>
                  <a:tcPr marL="0" marR="0" marT="0" marB="0" anchor="ctr">
                    <a:lnL w="6350" cap="flat" cmpd="sng" algn="ctr">
                      <a:solidFill>
                        <a:srgbClr val="75923C"/>
                      </a:solidFill>
                      <a:prstDash val="solid"/>
                      <a:round/>
                      <a:headEnd type="none" w="med" len="med"/>
                      <a:tailEnd type="none" w="med" len="med"/>
                    </a:lnL>
                    <a:lnR>
                      <a:noFill/>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extLst>
                  <a:ext uri="{0D108BD9-81ED-4DB2-BD59-A6C34878D82A}">
                    <a16:rowId xmlns:a16="http://schemas.microsoft.com/office/drawing/2014/main" val="10001"/>
                  </a:ext>
                </a:extLst>
              </a:tr>
              <a:tr h="622343">
                <a:tc>
                  <a:txBody>
                    <a:bodyPr/>
                    <a:lstStyle/>
                    <a:p>
                      <a:pPr algn="ctr" fontAlgn="ctr"/>
                      <a:r>
                        <a:rPr lang="es-CO" sz="2000" b="0" i="0" u="none" strike="noStrike">
                          <a:solidFill>
                            <a:srgbClr val="000000"/>
                          </a:solidFill>
                          <a:latin typeface="Calibri"/>
                        </a:rPr>
                        <a:t>Parquear en sitios prohibidos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a:solidFill>
                            <a:srgbClr val="000000"/>
                          </a:solidFill>
                          <a:latin typeface="Calibri"/>
                        </a:rPr>
                        <a:t>3.788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a:solidFill>
                            <a:srgbClr val="000000"/>
                          </a:solidFill>
                          <a:latin typeface="Calibri"/>
                        </a:rPr>
                        <a:t>2.307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a:solidFill>
                            <a:srgbClr val="7030A0"/>
                          </a:solidFill>
                          <a:latin typeface="Calibri"/>
                        </a:rPr>
                        <a:t>-1.481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dirty="0">
                          <a:solidFill>
                            <a:srgbClr val="7030A0"/>
                          </a:solidFill>
                          <a:latin typeface="Calibri"/>
                        </a:rPr>
                        <a:t>-39,1%</a:t>
                      </a:r>
                    </a:p>
                  </a:txBody>
                  <a:tcPr marL="0" marR="0" marT="0" marB="0" anchor="ctr">
                    <a:lnL w="6350" cap="flat" cmpd="sng" algn="ctr">
                      <a:solidFill>
                        <a:srgbClr val="75923C"/>
                      </a:solidFill>
                      <a:prstDash val="solid"/>
                      <a:round/>
                      <a:headEnd type="none" w="med" len="med"/>
                      <a:tailEnd type="none" w="med" len="med"/>
                    </a:lnL>
                    <a:lnR>
                      <a:noFill/>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1089101">
                <a:tc>
                  <a:txBody>
                    <a:bodyPr/>
                    <a:lstStyle/>
                    <a:p>
                      <a:pPr algn="ctr" fontAlgn="ctr"/>
                      <a:r>
                        <a:rPr lang="es-CO" sz="2000" b="0" i="0" u="none" strike="noStrike">
                          <a:solidFill>
                            <a:srgbClr val="000000"/>
                          </a:solidFill>
                          <a:latin typeface="Calibri"/>
                        </a:rPr>
                        <a:t>No tener o portar Revision Tecnicomecanica</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a:solidFill>
                            <a:srgbClr val="000000"/>
                          </a:solidFill>
                          <a:latin typeface="Calibri"/>
                        </a:rPr>
                        <a:t>432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a:solidFill>
                            <a:srgbClr val="000000"/>
                          </a:solidFill>
                          <a:latin typeface="Calibri"/>
                        </a:rPr>
                        <a:t>1.611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a:solidFill>
                            <a:srgbClr val="7030A0"/>
                          </a:solidFill>
                          <a:latin typeface="Calibri"/>
                        </a:rPr>
                        <a:t>1.179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272,9%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extLst>
                  <a:ext uri="{0D108BD9-81ED-4DB2-BD59-A6C34878D82A}">
                    <a16:rowId xmlns:a16="http://schemas.microsoft.com/office/drawing/2014/main" val="10003"/>
                  </a:ext>
                </a:extLst>
              </a:tr>
              <a:tr h="622343">
                <a:tc>
                  <a:txBody>
                    <a:bodyPr/>
                    <a:lstStyle/>
                    <a:p>
                      <a:pPr algn="ctr" fontAlgn="ctr"/>
                      <a:r>
                        <a:rPr lang="es-CO" sz="2000" b="0" i="0" u="none" strike="noStrike">
                          <a:solidFill>
                            <a:srgbClr val="000000"/>
                          </a:solidFill>
                          <a:latin typeface="Calibri"/>
                        </a:rPr>
                        <a:t>Conducir sin Licencia</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a:solidFill>
                            <a:srgbClr val="000000"/>
                          </a:solidFill>
                          <a:latin typeface="Calibri"/>
                        </a:rPr>
                        <a:t>65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a:solidFill>
                            <a:srgbClr val="000000"/>
                          </a:solidFill>
                          <a:latin typeface="Calibri"/>
                        </a:rPr>
                        <a:t>30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a:solidFill>
                            <a:srgbClr val="7030A0"/>
                          </a:solidFill>
                          <a:latin typeface="Calibri"/>
                        </a:rPr>
                        <a:t>-35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dirty="0">
                          <a:solidFill>
                            <a:srgbClr val="7030A0"/>
                          </a:solidFill>
                          <a:latin typeface="Calibri"/>
                        </a:rPr>
                        <a:t>-53,8%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622343">
                <a:tc>
                  <a:txBody>
                    <a:bodyPr/>
                    <a:lstStyle/>
                    <a:p>
                      <a:pPr algn="ctr" fontAlgn="ctr"/>
                      <a:r>
                        <a:rPr lang="es-CO" sz="2000" b="0" i="0" u="none" strike="noStrike">
                          <a:solidFill>
                            <a:srgbClr val="000000"/>
                          </a:solidFill>
                          <a:latin typeface="Calibri"/>
                        </a:rPr>
                        <a:t>Uso del cinturón de seguridad</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a:solidFill>
                            <a:srgbClr val="000000"/>
                          </a:solidFill>
                          <a:latin typeface="Calibri"/>
                        </a:rPr>
                        <a:t>50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a:solidFill>
                            <a:srgbClr val="000000"/>
                          </a:solidFill>
                          <a:latin typeface="Calibri"/>
                        </a:rPr>
                        <a:t>34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a:solidFill>
                            <a:srgbClr val="7030A0"/>
                          </a:solidFill>
                          <a:latin typeface="Calibri"/>
                        </a:rPr>
                        <a:t>-16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-32,0%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extLst>
                  <a:ext uri="{0D108BD9-81ED-4DB2-BD59-A6C34878D82A}">
                    <a16:rowId xmlns:a16="http://schemas.microsoft.com/office/drawing/2014/main" val="10005"/>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2"/>
          <a:srcRect/>
          <a:stretch>
            <a:fillRect/>
          </a:stretch>
        </p:blipFill>
        <p:spPr>
          <a:xfrm>
            <a:off x="8894432" y="6029325"/>
            <a:ext cx="3297568" cy="815714"/>
          </a:xfrm>
          <a:prstGeom prst="rect">
            <a:avLst/>
          </a:prstGeom>
        </p:spPr>
      </p:pic>
      <p:pic>
        <p:nvPicPr>
          <p:cNvPr id="11"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15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285974" y="1"/>
            <a:ext cx="7334301" cy="77626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smtClean="0">
                <a:ln>
                  <a:noFill/>
                </a:ln>
                <a:solidFill>
                  <a:schemeClr val="accent4">
                    <a:lumMod val="75000"/>
                  </a:schemeClr>
                </a:solidFill>
                <a:effectLst/>
                <a:uLnTx/>
                <a:uFillTx/>
                <a:latin typeface="+mn-lt"/>
                <a:ea typeface="+mn-ea"/>
                <a:cs typeface="+mn-cs"/>
              </a:rPr>
              <a:t>ALGUNAS INFRACCIONES 2022-2023</a:t>
            </a:r>
          </a:p>
        </p:txBody>
      </p:sp>
      <p:graphicFrame>
        <p:nvGraphicFramePr>
          <p:cNvPr id="7" name="6 Tabla"/>
          <p:cNvGraphicFramePr>
            <a:graphicFrameLocks noGrp="1"/>
          </p:cNvGraphicFramePr>
          <p:nvPr/>
        </p:nvGraphicFramePr>
        <p:xfrm>
          <a:off x="1" y="714356"/>
          <a:ext cx="12192002" cy="4254848"/>
        </p:xfrm>
        <a:graphic>
          <a:graphicData uri="http://schemas.openxmlformats.org/drawingml/2006/table">
            <a:tbl>
              <a:tblPr/>
              <a:tblGrid>
                <a:gridCol w="4381488">
                  <a:extLst>
                    <a:ext uri="{9D8B030D-6E8A-4147-A177-3AD203B41FA5}">
                      <a16:colId xmlns:a16="http://schemas.microsoft.com/office/drawing/2014/main" val="20000"/>
                    </a:ext>
                  </a:extLst>
                </a:gridCol>
                <a:gridCol w="1894781">
                  <a:extLst>
                    <a:ext uri="{9D8B030D-6E8A-4147-A177-3AD203B41FA5}">
                      <a16:colId xmlns:a16="http://schemas.microsoft.com/office/drawing/2014/main" val="20001"/>
                    </a:ext>
                  </a:extLst>
                </a:gridCol>
                <a:gridCol w="1971911">
                  <a:extLst>
                    <a:ext uri="{9D8B030D-6E8A-4147-A177-3AD203B41FA5}">
                      <a16:colId xmlns:a16="http://schemas.microsoft.com/office/drawing/2014/main" val="20002"/>
                    </a:ext>
                  </a:extLst>
                </a:gridCol>
                <a:gridCol w="1971911">
                  <a:extLst>
                    <a:ext uri="{9D8B030D-6E8A-4147-A177-3AD203B41FA5}">
                      <a16:colId xmlns:a16="http://schemas.microsoft.com/office/drawing/2014/main" val="20003"/>
                    </a:ext>
                  </a:extLst>
                </a:gridCol>
                <a:gridCol w="1971911">
                  <a:extLst>
                    <a:ext uri="{9D8B030D-6E8A-4147-A177-3AD203B41FA5}">
                      <a16:colId xmlns:a16="http://schemas.microsoft.com/office/drawing/2014/main" val="20004"/>
                    </a:ext>
                  </a:extLst>
                </a:gridCol>
              </a:tblGrid>
              <a:tr h="822966">
                <a:tc>
                  <a:txBody>
                    <a:bodyPr/>
                    <a:lstStyle/>
                    <a:p>
                      <a:pPr algn="ctr" fontAlgn="ctr"/>
                      <a:r>
                        <a:rPr lang="es-CO" sz="2000" b="1" i="0" u="none" strike="noStrike" dirty="0">
                          <a:solidFill>
                            <a:srgbClr val="000000"/>
                          </a:solidFill>
                          <a:latin typeface="Calibri"/>
                        </a:rPr>
                        <a:t>Comportamiento</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a:solidFill>
                            <a:srgbClr val="000000"/>
                          </a:solidFill>
                          <a:latin typeface="Calibri"/>
                        </a:rPr>
                        <a:t>MAR.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a:solidFill>
                            <a:srgbClr val="000000"/>
                          </a:solidFill>
                          <a:latin typeface="Calibri"/>
                        </a:rPr>
                        <a:t>MAR. 2023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dirty="0">
                          <a:solidFill>
                            <a:srgbClr val="000000"/>
                          </a:solidFill>
                          <a:latin typeface="Calibri"/>
                        </a:rPr>
                        <a:t>Diferencia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tc>
                  <a:txBody>
                    <a:bodyPr/>
                    <a:lstStyle/>
                    <a:p>
                      <a:pPr algn="ctr" fontAlgn="ctr"/>
                      <a:r>
                        <a:rPr lang="es-CO" sz="2000" b="1" i="0" u="none" strike="noStrike" dirty="0">
                          <a:solidFill>
                            <a:srgbClr val="000000"/>
                          </a:solidFill>
                          <a:latin typeface="Calibri"/>
                        </a:rPr>
                        <a:t>%</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3CDDD"/>
                    </a:solidFill>
                  </a:tcPr>
                </a:tc>
                <a:extLst>
                  <a:ext uri="{0D108BD9-81ED-4DB2-BD59-A6C34878D82A}">
                    <a16:rowId xmlns:a16="http://schemas.microsoft.com/office/drawing/2014/main" val="10000"/>
                  </a:ext>
                </a:extLst>
              </a:tr>
              <a:tr h="874401">
                <a:tc>
                  <a:txBody>
                    <a:bodyPr/>
                    <a:lstStyle/>
                    <a:p>
                      <a:pPr algn="ctr" fontAlgn="ctr"/>
                      <a:r>
                        <a:rPr lang="es-CO" sz="2000" b="0" i="0" u="none" strike="noStrike">
                          <a:solidFill>
                            <a:srgbClr val="000000"/>
                          </a:solidFill>
                          <a:latin typeface="Calibri"/>
                        </a:rPr>
                        <a:t>No portar los seguros obligatorios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dirty="0">
                          <a:solidFill>
                            <a:srgbClr val="000000"/>
                          </a:solidFill>
                          <a:latin typeface="Calibri"/>
                        </a:rPr>
                        <a:t>181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dirty="0">
                          <a:solidFill>
                            <a:srgbClr val="000000"/>
                          </a:solidFill>
                          <a:latin typeface="Calibri"/>
                        </a:rPr>
                        <a:t>726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545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301,1%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extLst>
                  <a:ext uri="{0D108BD9-81ED-4DB2-BD59-A6C34878D82A}">
                    <a16:rowId xmlns:a16="http://schemas.microsoft.com/office/drawing/2014/main" val="10001"/>
                  </a:ext>
                </a:extLst>
              </a:tr>
              <a:tr h="1374467">
                <a:tc>
                  <a:txBody>
                    <a:bodyPr/>
                    <a:lstStyle/>
                    <a:p>
                      <a:pPr algn="ctr" fontAlgn="ctr"/>
                      <a:r>
                        <a:rPr lang="es-CO" sz="2000" b="0" i="0" u="none" strike="noStrike" dirty="0">
                          <a:solidFill>
                            <a:srgbClr val="000000"/>
                          </a:solidFill>
                          <a:latin typeface="Calibri"/>
                        </a:rPr>
                        <a:t>Conducir un </a:t>
                      </a:r>
                      <a:r>
                        <a:rPr lang="es-CO" sz="2000" b="0" i="0" u="none" strike="noStrike" dirty="0" smtClean="0">
                          <a:solidFill>
                            <a:srgbClr val="000000"/>
                          </a:solidFill>
                          <a:latin typeface="Calibri"/>
                        </a:rPr>
                        <a:t>vehículo </a:t>
                      </a:r>
                      <a:r>
                        <a:rPr lang="es-CO" sz="2000" b="0" i="0" u="none" strike="noStrike" dirty="0">
                          <a:solidFill>
                            <a:srgbClr val="000000"/>
                          </a:solidFill>
                          <a:latin typeface="Calibri"/>
                        </a:rPr>
                        <a:t>que se destine a servicio diferente al estipulado en su licencia de transito</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a:solidFill>
                            <a:srgbClr val="000000"/>
                          </a:solidFill>
                          <a:latin typeface="Calibri"/>
                        </a:rPr>
                        <a:t>49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dirty="0">
                          <a:solidFill>
                            <a:srgbClr val="000000"/>
                          </a:solidFill>
                          <a:latin typeface="Calibri"/>
                        </a:rPr>
                        <a:t>17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dirty="0">
                          <a:solidFill>
                            <a:srgbClr val="7030A0"/>
                          </a:solidFill>
                          <a:latin typeface="Calibri"/>
                        </a:rPr>
                        <a:t>-32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dirty="0">
                          <a:solidFill>
                            <a:srgbClr val="7030A0"/>
                          </a:solidFill>
                          <a:latin typeface="Calibri"/>
                        </a:rPr>
                        <a:t>-65,3%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668660">
                <a:tc>
                  <a:txBody>
                    <a:bodyPr/>
                    <a:lstStyle/>
                    <a:p>
                      <a:pPr algn="ctr" fontAlgn="ctr"/>
                      <a:r>
                        <a:rPr lang="es-CO" sz="2000" b="0" i="0" u="none" strike="noStrike">
                          <a:solidFill>
                            <a:srgbClr val="000000"/>
                          </a:solidFill>
                          <a:latin typeface="Calibri"/>
                        </a:rPr>
                        <a:t>Conducir en estado de Embriaguez</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dirty="0">
                          <a:solidFill>
                            <a:srgbClr val="000000"/>
                          </a:solidFill>
                          <a:latin typeface="Calibri"/>
                        </a:rPr>
                        <a:t>16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0" i="0" u="none" strike="noStrike">
                          <a:solidFill>
                            <a:srgbClr val="000000"/>
                          </a:solidFill>
                          <a:latin typeface="Calibri"/>
                        </a:rPr>
                        <a:t>13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a:solidFill>
                            <a:srgbClr val="7030A0"/>
                          </a:solidFill>
                          <a:latin typeface="Calibri"/>
                        </a:rPr>
                        <a:t>-3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tc>
                  <a:txBody>
                    <a:bodyPr/>
                    <a:lstStyle/>
                    <a:p>
                      <a:pPr algn="ctr" fontAlgn="ctr"/>
                      <a:r>
                        <a:rPr lang="es-CO" sz="2000" b="1" i="0" u="none" strike="noStrike" dirty="0">
                          <a:solidFill>
                            <a:srgbClr val="7030A0"/>
                          </a:solidFill>
                          <a:latin typeface="Calibri"/>
                        </a:rPr>
                        <a:t>-18,8%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E5E0EC"/>
                    </a:solidFill>
                  </a:tcPr>
                </a:tc>
                <a:extLst>
                  <a:ext uri="{0D108BD9-81ED-4DB2-BD59-A6C34878D82A}">
                    <a16:rowId xmlns:a16="http://schemas.microsoft.com/office/drawing/2014/main" val="10003"/>
                  </a:ext>
                </a:extLst>
              </a:tr>
              <a:tr h="514354">
                <a:tc>
                  <a:txBody>
                    <a:bodyPr/>
                    <a:lstStyle/>
                    <a:p>
                      <a:pPr algn="ctr" fontAlgn="ctr"/>
                      <a:r>
                        <a:rPr lang="es-CO" sz="2000" b="0" i="0" u="none" strike="noStrike">
                          <a:solidFill>
                            <a:srgbClr val="000000"/>
                          </a:solidFill>
                          <a:latin typeface="Calibri"/>
                        </a:rPr>
                        <a:t>No Respeto al semáforo</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a:solidFill>
                            <a:srgbClr val="000000"/>
                          </a:solidFill>
                          <a:latin typeface="Calibri"/>
                        </a:rPr>
                        <a:t>21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0" i="0" u="none" strike="noStrike">
                          <a:solidFill>
                            <a:srgbClr val="000000"/>
                          </a:solidFill>
                          <a:latin typeface="Calibri"/>
                        </a:rPr>
                        <a:t>21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a:solidFill>
                            <a:srgbClr val="7030A0"/>
                          </a:solidFill>
                          <a:latin typeface="Calibri"/>
                        </a:rPr>
                        <a:t>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tc>
                  <a:txBody>
                    <a:bodyPr/>
                    <a:lstStyle/>
                    <a:p>
                      <a:pPr algn="ctr" fontAlgn="ctr"/>
                      <a:r>
                        <a:rPr lang="es-CO" sz="2000" b="1" i="0" u="none" strike="noStrike" dirty="0">
                          <a:solidFill>
                            <a:srgbClr val="7030A0"/>
                          </a:solidFill>
                          <a:latin typeface="Calibri"/>
                        </a:rPr>
                        <a:t>0,0%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2"/>
          <a:srcRect/>
          <a:stretch>
            <a:fillRect/>
          </a:stretch>
        </p:blipFill>
        <p:spPr>
          <a:xfrm>
            <a:off x="8894432" y="6029325"/>
            <a:ext cx="3297568" cy="815714"/>
          </a:xfrm>
          <a:prstGeom prst="rect">
            <a:avLst/>
          </a:prstGeom>
        </p:spPr>
      </p:pic>
      <p:pic>
        <p:nvPicPr>
          <p:cNvPr id="10"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10 Tabla"/>
          <p:cNvGraphicFramePr>
            <a:graphicFrameLocks noGrp="1"/>
          </p:cNvGraphicFramePr>
          <p:nvPr/>
        </p:nvGraphicFramePr>
        <p:xfrm>
          <a:off x="0" y="5358341"/>
          <a:ext cx="12192002" cy="514354"/>
        </p:xfrm>
        <a:graphic>
          <a:graphicData uri="http://schemas.openxmlformats.org/drawingml/2006/table">
            <a:tbl>
              <a:tblPr/>
              <a:tblGrid>
                <a:gridCol w="4381488">
                  <a:extLst>
                    <a:ext uri="{9D8B030D-6E8A-4147-A177-3AD203B41FA5}">
                      <a16:colId xmlns:a16="http://schemas.microsoft.com/office/drawing/2014/main" val="20000"/>
                    </a:ext>
                  </a:extLst>
                </a:gridCol>
                <a:gridCol w="1894781">
                  <a:extLst>
                    <a:ext uri="{9D8B030D-6E8A-4147-A177-3AD203B41FA5}">
                      <a16:colId xmlns:a16="http://schemas.microsoft.com/office/drawing/2014/main" val="20001"/>
                    </a:ext>
                  </a:extLst>
                </a:gridCol>
                <a:gridCol w="1971911">
                  <a:extLst>
                    <a:ext uri="{9D8B030D-6E8A-4147-A177-3AD203B41FA5}">
                      <a16:colId xmlns:a16="http://schemas.microsoft.com/office/drawing/2014/main" val="20002"/>
                    </a:ext>
                  </a:extLst>
                </a:gridCol>
                <a:gridCol w="1971911">
                  <a:extLst>
                    <a:ext uri="{9D8B030D-6E8A-4147-A177-3AD203B41FA5}">
                      <a16:colId xmlns:a16="http://schemas.microsoft.com/office/drawing/2014/main" val="20003"/>
                    </a:ext>
                  </a:extLst>
                </a:gridCol>
                <a:gridCol w="1971911">
                  <a:extLst>
                    <a:ext uri="{9D8B030D-6E8A-4147-A177-3AD203B41FA5}">
                      <a16:colId xmlns:a16="http://schemas.microsoft.com/office/drawing/2014/main" val="20004"/>
                    </a:ext>
                  </a:extLst>
                </a:gridCol>
              </a:tblGrid>
              <a:tr h="514354">
                <a:tc>
                  <a:txBody>
                    <a:bodyPr/>
                    <a:lstStyle/>
                    <a:p>
                      <a:pPr algn="ctr" fontAlgn="ctr"/>
                      <a:r>
                        <a:rPr lang="es-CO" sz="2800" b="1" i="0" u="none" strike="noStrike" dirty="0">
                          <a:solidFill>
                            <a:srgbClr val="000000"/>
                          </a:solidFill>
                          <a:latin typeface="Calibri"/>
                        </a:rPr>
                        <a:t>TOTAL MUNICIPIO PEREIRA</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CD5B4"/>
                    </a:solidFill>
                  </a:tcPr>
                </a:tc>
                <a:tc>
                  <a:txBody>
                    <a:bodyPr/>
                    <a:lstStyle/>
                    <a:p>
                      <a:pPr algn="ctr" fontAlgn="ctr"/>
                      <a:r>
                        <a:rPr lang="es-CO" sz="2800" b="1" i="0" u="none" strike="noStrike" dirty="0">
                          <a:solidFill>
                            <a:srgbClr val="000000"/>
                          </a:solidFill>
                          <a:latin typeface="Calibri"/>
                        </a:rPr>
                        <a:t>7.633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CD5B4"/>
                    </a:solidFill>
                  </a:tcPr>
                </a:tc>
                <a:tc>
                  <a:txBody>
                    <a:bodyPr/>
                    <a:lstStyle/>
                    <a:p>
                      <a:pPr algn="ctr" fontAlgn="ctr"/>
                      <a:r>
                        <a:rPr lang="es-CO" sz="2800" b="1" i="0" u="none" strike="noStrike" dirty="0">
                          <a:solidFill>
                            <a:srgbClr val="000000"/>
                          </a:solidFill>
                          <a:latin typeface="Calibri"/>
                        </a:rPr>
                        <a:t>7.849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CD5B4"/>
                    </a:solidFill>
                  </a:tcPr>
                </a:tc>
                <a:tc>
                  <a:txBody>
                    <a:bodyPr/>
                    <a:lstStyle/>
                    <a:p>
                      <a:pPr algn="ctr" fontAlgn="ctr"/>
                      <a:r>
                        <a:rPr lang="es-CO" sz="2800" b="1" i="0" u="none" strike="noStrike" dirty="0">
                          <a:solidFill>
                            <a:srgbClr val="7030A0"/>
                          </a:solidFill>
                          <a:latin typeface="Calibri"/>
                        </a:rPr>
                        <a:t>216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CD5B4"/>
                    </a:solidFill>
                  </a:tcPr>
                </a:tc>
                <a:tc>
                  <a:txBody>
                    <a:bodyPr/>
                    <a:lstStyle/>
                    <a:p>
                      <a:pPr algn="ctr" fontAlgn="ctr"/>
                      <a:r>
                        <a:rPr lang="es-CO" sz="2800" b="1" i="0" u="none" strike="noStrike" dirty="0">
                          <a:solidFill>
                            <a:srgbClr val="7030A0"/>
                          </a:solidFill>
                          <a:latin typeface="Calibri"/>
                        </a:rPr>
                        <a:t>2,8%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FCD5B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72615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28717" y="0"/>
            <a:ext cx="8824685" cy="94615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smtClean="0">
                <a:ln>
                  <a:noFill/>
                </a:ln>
                <a:effectLst/>
                <a:uLnTx/>
                <a:uFillTx/>
                <a:latin typeface="+mn-lt"/>
                <a:ea typeface="+mn-ea"/>
                <a:cs typeface="+mn-cs"/>
              </a:rPr>
              <a:t>PARQUE AUTOMOTOR EN LOS ÚLTIMOS AÑOS</a:t>
            </a:r>
          </a:p>
        </p:txBody>
      </p:sp>
      <p:graphicFrame>
        <p:nvGraphicFramePr>
          <p:cNvPr id="7" name="6 Tabla"/>
          <p:cNvGraphicFramePr>
            <a:graphicFrameLocks noGrp="1"/>
          </p:cNvGraphicFramePr>
          <p:nvPr/>
        </p:nvGraphicFramePr>
        <p:xfrm>
          <a:off x="0" y="642918"/>
          <a:ext cx="12192000" cy="5214970"/>
        </p:xfrm>
        <a:graphic>
          <a:graphicData uri="http://schemas.openxmlformats.org/drawingml/2006/table">
            <a:tbl>
              <a:tblPr/>
              <a:tblGrid>
                <a:gridCol w="2795467">
                  <a:extLst>
                    <a:ext uri="{9D8B030D-6E8A-4147-A177-3AD203B41FA5}">
                      <a16:colId xmlns:a16="http://schemas.microsoft.com/office/drawing/2014/main" val="20000"/>
                    </a:ext>
                  </a:extLst>
                </a:gridCol>
                <a:gridCol w="1321388">
                  <a:extLst>
                    <a:ext uri="{9D8B030D-6E8A-4147-A177-3AD203B41FA5}">
                      <a16:colId xmlns:a16="http://schemas.microsoft.com/office/drawing/2014/main" val="20001"/>
                    </a:ext>
                  </a:extLst>
                </a:gridCol>
                <a:gridCol w="1321388">
                  <a:extLst>
                    <a:ext uri="{9D8B030D-6E8A-4147-A177-3AD203B41FA5}">
                      <a16:colId xmlns:a16="http://schemas.microsoft.com/office/drawing/2014/main" val="20002"/>
                    </a:ext>
                  </a:extLst>
                </a:gridCol>
                <a:gridCol w="1321388">
                  <a:extLst>
                    <a:ext uri="{9D8B030D-6E8A-4147-A177-3AD203B41FA5}">
                      <a16:colId xmlns:a16="http://schemas.microsoft.com/office/drawing/2014/main" val="20003"/>
                    </a:ext>
                  </a:extLst>
                </a:gridCol>
                <a:gridCol w="1714867">
                  <a:extLst>
                    <a:ext uri="{9D8B030D-6E8A-4147-A177-3AD203B41FA5}">
                      <a16:colId xmlns:a16="http://schemas.microsoft.com/office/drawing/2014/main" val="20004"/>
                    </a:ext>
                  </a:extLst>
                </a:gridCol>
                <a:gridCol w="1321388">
                  <a:extLst>
                    <a:ext uri="{9D8B030D-6E8A-4147-A177-3AD203B41FA5}">
                      <a16:colId xmlns:a16="http://schemas.microsoft.com/office/drawing/2014/main" val="20005"/>
                    </a:ext>
                  </a:extLst>
                </a:gridCol>
                <a:gridCol w="1198057">
                  <a:extLst>
                    <a:ext uri="{9D8B030D-6E8A-4147-A177-3AD203B41FA5}">
                      <a16:colId xmlns:a16="http://schemas.microsoft.com/office/drawing/2014/main" val="20006"/>
                    </a:ext>
                  </a:extLst>
                </a:gridCol>
                <a:gridCol w="1198057">
                  <a:extLst>
                    <a:ext uri="{9D8B030D-6E8A-4147-A177-3AD203B41FA5}">
                      <a16:colId xmlns:a16="http://schemas.microsoft.com/office/drawing/2014/main" val="20007"/>
                    </a:ext>
                  </a:extLst>
                </a:gridCol>
              </a:tblGrid>
              <a:tr h="1017320">
                <a:tc>
                  <a:txBody>
                    <a:bodyPr/>
                    <a:lstStyle/>
                    <a:p>
                      <a:pPr algn="ctr" fontAlgn="ctr"/>
                      <a:r>
                        <a:rPr lang="es-CO" sz="1600" b="1" i="0" u="none" strike="noStrike" dirty="0">
                          <a:solidFill>
                            <a:srgbClr val="000000"/>
                          </a:solidFill>
                          <a:latin typeface="Calibri"/>
                        </a:rPr>
                        <a:t>PARQUE AUTOMOTOR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2018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Calibri"/>
                        </a:rPr>
                        <a:t>2019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Calibri"/>
                        </a:rPr>
                        <a:t>2020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dirty="0">
                          <a:solidFill>
                            <a:srgbClr val="000000"/>
                          </a:solidFill>
                          <a:latin typeface="Calibri"/>
                        </a:rPr>
                        <a:t>2021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Calibri"/>
                        </a:rPr>
                        <a:t>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Calibri"/>
                        </a:rPr>
                        <a:t>MAR. 2023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1" i="0" u="none" strike="noStrike">
                          <a:solidFill>
                            <a:srgbClr val="000000"/>
                          </a:solidFill>
                          <a:latin typeface="Calibri"/>
                        </a:rPr>
                        <a:t>(%) INCR.    2018- 2023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0"/>
                  </a:ext>
                </a:extLst>
              </a:tr>
              <a:tr h="302774">
                <a:tc>
                  <a:txBody>
                    <a:bodyPr/>
                    <a:lstStyle/>
                    <a:p>
                      <a:pPr algn="ctr" fontAlgn="ctr"/>
                      <a:r>
                        <a:rPr lang="es-CO" sz="1600" b="1" i="0" u="none" strike="noStrike">
                          <a:solidFill>
                            <a:srgbClr val="000000"/>
                          </a:solidFill>
                          <a:latin typeface="Calibri"/>
                        </a:rPr>
                        <a:t>Motos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a:solidFill>
                            <a:srgbClr val="000000"/>
                          </a:solidFill>
                          <a:latin typeface="Calibri"/>
                        </a:rPr>
                        <a:t>82.165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a:solidFill>
                            <a:srgbClr val="000000"/>
                          </a:solidFill>
                          <a:latin typeface="Calibri"/>
                        </a:rPr>
                        <a:t>86.180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a:solidFill>
                            <a:srgbClr val="000000"/>
                          </a:solidFill>
                          <a:latin typeface="Calibri"/>
                        </a:rPr>
                        <a:t>90.373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dirty="0">
                          <a:solidFill>
                            <a:srgbClr val="000000"/>
                          </a:solidFill>
                          <a:latin typeface="Calibri"/>
                        </a:rPr>
                        <a:t>95.390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a:solidFill>
                            <a:srgbClr val="000000"/>
                          </a:solidFill>
                          <a:latin typeface="Calibri"/>
                        </a:rPr>
                        <a:t>100.069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dirty="0">
                          <a:solidFill>
                            <a:srgbClr val="000000"/>
                          </a:solidFill>
                          <a:latin typeface="Calibri"/>
                        </a:rPr>
                        <a:t>100.928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1600" b="1" i="0" u="none" strike="noStrike">
                          <a:solidFill>
                            <a:srgbClr val="000000"/>
                          </a:solidFill>
                          <a:latin typeface="Calibri"/>
                        </a:rPr>
                        <a:t>22,8%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extLst>
                  <a:ext uri="{0D108BD9-81ED-4DB2-BD59-A6C34878D82A}">
                    <a16:rowId xmlns:a16="http://schemas.microsoft.com/office/drawing/2014/main" val="10001"/>
                  </a:ext>
                </a:extLst>
              </a:tr>
              <a:tr h="324573">
                <a:tc>
                  <a:txBody>
                    <a:bodyPr/>
                    <a:lstStyle/>
                    <a:p>
                      <a:pPr algn="ctr" fontAlgn="ctr"/>
                      <a:r>
                        <a:rPr lang="es-CO" sz="1600" b="0" i="0" u="none" strike="noStrike">
                          <a:solidFill>
                            <a:srgbClr val="000000"/>
                          </a:solidFill>
                          <a:latin typeface="Calibri"/>
                        </a:rPr>
                        <a:t>Automóviles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0" i="0" u="none" strike="noStrike">
                          <a:solidFill>
                            <a:srgbClr val="000000"/>
                          </a:solidFill>
                          <a:latin typeface="Calibri"/>
                        </a:rPr>
                        <a:t>62.238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0" i="0" u="none" strike="noStrike">
                          <a:solidFill>
                            <a:srgbClr val="000000"/>
                          </a:solidFill>
                          <a:latin typeface="Calibri"/>
                        </a:rPr>
                        <a:t>65.132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0" i="0" u="none" strike="noStrike">
                          <a:solidFill>
                            <a:srgbClr val="000000"/>
                          </a:solidFill>
                          <a:latin typeface="Calibri"/>
                        </a:rPr>
                        <a:t>67.211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0" i="0" u="none" strike="noStrike">
                          <a:solidFill>
                            <a:srgbClr val="000000"/>
                          </a:solidFill>
                          <a:latin typeface="Calibri"/>
                        </a:rPr>
                        <a:t>69.580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0" i="0" u="none" strike="noStrike">
                          <a:solidFill>
                            <a:srgbClr val="000000"/>
                          </a:solidFill>
                          <a:latin typeface="Calibri"/>
                        </a:rPr>
                        <a:t>71.919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0" i="0" u="none" strike="noStrike" dirty="0">
                          <a:solidFill>
                            <a:srgbClr val="000000"/>
                          </a:solidFill>
                          <a:latin typeface="Calibri"/>
                        </a:rPr>
                        <a:t>72.211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tc>
                  <a:txBody>
                    <a:bodyPr/>
                    <a:lstStyle/>
                    <a:p>
                      <a:pPr algn="ctr" fontAlgn="ctr"/>
                      <a:r>
                        <a:rPr lang="es-CO" sz="1600" b="0" i="0" u="none" strike="noStrike">
                          <a:solidFill>
                            <a:srgbClr val="000000"/>
                          </a:solidFill>
                          <a:latin typeface="Calibri"/>
                        </a:rPr>
                        <a:t>16,0%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CC0DA"/>
                    </a:solidFill>
                  </a:tcPr>
                </a:tc>
                <a:extLst>
                  <a:ext uri="{0D108BD9-81ED-4DB2-BD59-A6C34878D82A}">
                    <a16:rowId xmlns:a16="http://schemas.microsoft.com/office/drawing/2014/main" val="10002"/>
                  </a:ext>
                </a:extLst>
              </a:tr>
              <a:tr h="324573">
                <a:tc>
                  <a:txBody>
                    <a:bodyPr/>
                    <a:lstStyle/>
                    <a:p>
                      <a:pPr algn="ctr" fontAlgn="ctr"/>
                      <a:r>
                        <a:rPr lang="es-CO" sz="1600" b="0" i="0" u="none" strike="noStrike" dirty="0">
                          <a:solidFill>
                            <a:srgbClr val="000000"/>
                          </a:solidFill>
                          <a:latin typeface="Calibri"/>
                        </a:rPr>
                        <a:t>Camionetas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17.462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19.375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21.057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23.385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25.964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26.483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51,7%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3"/>
                  </a:ext>
                </a:extLst>
              </a:tr>
              <a:tr h="324573">
                <a:tc>
                  <a:txBody>
                    <a:bodyPr/>
                    <a:lstStyle/>
                    <a:p>
                      <a:pPr algn="ctr" fontAlgn="ctr"/>
                      <a:r>
                        <a:rPr lang="es-CO" sz="1600" b="0" i="0" u="none" strike="noStrike">
                          <a:solidFill>
                            <a:srgbClr val="000000"/>
                          </a:solidFill>
                          <a:latin typeface="Calibri"/>
                        </a:rPr>
                        <a:t>Camperos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9.001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9.269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9.457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9.706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10.041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10.092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12,1%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4"/>
                  </a:ext>
                </a:extLst>
              </a:tr>
              <a:tr h="324573">
                <a:tc>
                  <a:txBody>
                    <a:bodyPr/>
                    <a:lstStyle/>
                    <a:p>
                      <a:pPr algn="ctr" fontAlgn="ctr"/>
                      <a:r>
                        <a:rPr lang="es-CO" sz="1600" b="0" i="0" u="none" strike="noStrike">
                          <a:solidFill>
                            <a:srgbClr val="000000"/>
                          </a:solidFill>
                          <a:latin typeface="Calibri"/>
                        </a:rPr>
                        <a:t>Camion </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2.191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2.261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2.402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2.586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2.741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2.773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26,6%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5"/>
                  </a:ext>
                </a:extLst>
              </a:tr>
              <a:tr h="324573">
                <a:tc>
                  <a:txBody>
                    <a:bodyPr/>
                    <a:lstStyle/>
                    <a:p>
                      <a:pPr algn="ctr" fontAlgn="ctr"/>
                      <a:r>
                        <a:rPr lang="es-CO" sz="1600" b="0" i="0" u="none" strike="noStrike">
                          <a:solidFill>
                            <a:srgbClr val="000000"/>
                          </a:solidFill>
                          <a:latin typeface="Calibri"/>
                        </a:rPr>
                        <a:t>Microbús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673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672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674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680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687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687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2,1%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6"/>
                  </a:ext>
                </a:extLst>
              </a:tr>
              <a:tr h="324573">
                <a:tc>
                  <a:txBody>
                    <a:bodyPr/>
                    <a:lstStyle/>
                    <a:p>
                      <a:pPr algn="ctr" fontAlgn="ctr"/>
                      <a:r>
                        <a:rPr lang="es-CO" sz="1600" b="0" i="0" u="none" strike="noStrike">
                          <a:solidFill>
                            <a:srgbClr val="000000"/>
                          </a:solidFill>
                          <a:latin typeface="Calibri"/>
                        </a:rPr>
                        <a:t>Bus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606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609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611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612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615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618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2,0%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7"/>
                  </a:ext>
                </a:extLst>
              </a:tr>
              <a:tr h="324573">
                <a:tc>
                  <a:txBody>
                    <a:bodyPr/>
                    <a:lstStyle/>
                    <a:p>
                      <a:pPr algn="ctr" fontAlgn="ctr"/>
                      <a:r>
                        <a:rPr lang="es-CO" sz="1600" b="0" i="0" u="none" strike="noStrike">
                          <a:solidFill>
                            <a:srgbClr val="000000"/>
                          </a:solidFill>
                          <a:latin typeface="Calibri"/>
                        </a:rPr>
                        <a:t>Volqueta</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567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569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572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577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581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584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3,0%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8"/>
                  </a:ext>
                </a:extLst>
              </a:tr>
              <a:tr h="324573">
                <a:tc>
                  <a:txBody>
                    <a:bodyPr/>
                    <a:lstStyle/>
                    <a:p>
                      <a:pPr algn="ctr" fontAlgn="ctr"/>
                      <a:r>
                        <a:rPr lang="es-CO" sz="1600" b="0" i="0" u="none" strike="noStrike">
                          <a:solidFill>
                            <a:srgbClr val="000000"/>
                          </a:solidFill>
                          <a:latin typeface="Calibri"/>
                        </a:rPr>
                        <a:t>Buseta</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404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399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399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400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401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401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-0,7%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09"/>
                  </a:ext>
                </a:extLst>
              </a:tr>
              <a:tr h="324573">
                <a:tc>
                  <a:txBody>
                    <a:bodyPr/>
                    <a:lstStyle/>
                    <a:p>
                      <a:pPr algn="ctr" fontAlgn="ctr"/>
                      <a:r>
                        <a:rPr lang="es-CO" sz="1600" b="0" i="0" u="none" strike="noStrike">
                          <a:solidFill>
                            <a:srgbClr val="000000"/>
                          </a:solidFill>
                          <a:latin typeface="Calibri"/>
                        </a:rPr>
                        <a:t>Tracto-Camion</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154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164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184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291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297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92,9%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10"/>
                  </a:ext>
                </a:extLst>
              </a:tr>
              <a:tr h="324573">
                <a:tc>
                  <a:txBody>
                    <a:bodyPr/>
                    <a:lstStyle/>
                    <a:p>
                      <a:pPr algn="ctr" fontAlgn="ctr"/>
                      <a:r>
                        <a:rPr lang="es-CO" sz="1600" b="0" i="0" u="none" strike="noStrike">
                          <a:solidFill>
                            <a:srgbClr val="000000"/>
                          </a:solidFill>
                          <a:latin typeface="Calibri"/>
                        </a:rPr>
                        <a:t>Maquinaria Agricola</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33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74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122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205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335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362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997,0%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11"/>
                  </a:ext>
                </a:extLst>
              </a:tr>
              <a:tr h="324573">
                <a:tc>
                  <a:txBody>
                    <a:bodyPr/>
                    <a:lstStyle/>
                    <a:p>
                      <a:pPr algn="ctr" fontAlgn="ctr"/>
                      <a:r>
                        <a:rPr lang="es-CO" sz="1600" b="0" i="0" u="none" strike="noStrike">
                          <a:solidFill>
                            <a:srgbClr val="000000"/>
                          </a:solidFill>
                          <a:latin typeface="Calibri"/>
                        </a:rPr>
                        <a:t>Otros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2.667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2.722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2.722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2.722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2.734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a:solidFill>
                            <a:srgbClr val="000000"/>
                          </a:solidFill>
                          <a:latin typeface="Calibri"/>
                        </a:rPr>
                        <a:t>2.734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tc>
                  <a:txBody>
                    <a:bodyPr/>
                    <a:lstStyle/>
                    <a:p>
                      <a:pPr algn="ctr" fontAlgn="ctr"/>
                      <a:r>
                        <a:rPr lang="es-CO" sz="1600" b="0" i="0" u="none" strike="noStrike" dirty="0">
                          <a:solidFill>
                            <a:srgbClr val="000000"/>
                          </a:solidFill>
                          <a:latin typeface="Calibri"/>
                        </a:rPr>
                        <a:t>2,5%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D7E4BC"/>
                    </a:solidFill>
                  </a:tcPr>
                </a:tc>
                <a:extLst>
                  <a:ext uri="{0D108BD9-81ED-4DB2-BD59-A6C34878D82A}">
                    <a16:rowId xmlns:a16="http://schemas.microsoft.com/office/drawing/2014/main" val="10012"/>
                  </a:ext>
                </a:extLst>
              </a:tr>
              <a:tr h="324573">
                <a:tc>
                  <a:txBody>
                    <a:bodyPr/>
                    <a:lstStyle/>
                    <a:p>
                      <a:pPr algn="ctr" fontAlgn="ctr"/>
                      <a:r>
                        <a:rPr lang="es-CO" sz="2000" b="1" i="0" u="none" strike="noStrike" dirty="0">
                          <a:solidFill>
                            <a:schemeClr val="bg1"/>
                          </a:solidFill>
                          <a:latin typeface="Calibri"/>
                        </a:rPr>
                        <a:t>TOTAL</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2000" b="1" i="0" u="none" strike="noStrike" dirty="0">
                          <a:solidFill>
                            <a:schemeClr val="bg1"/>
                          </a:solidFill>
                          <a:latin typeface="Calibri"/>
                        </a:rPr>
                        <a:t>178.161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2000" b="1" i="0" u="none" strike="noStrike" dirty="0">
                          <a:solidFill>
                            <a:schemeClr val="bg1"/>
                          </a:solidFill>
                          <a:latin typeface="Calibri"/>
                        </a:rPr>
                        <a:t>187.426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2000" b="1" i="0" u="none" strike="noStrike" dirty="0">
                          <a:solidFill>
                            <a:schemeClr val="bg1"/>
                          </a:solidFill>
                          <a:latin typeface="Calibri"/>
                        </a:rPr>
                        <a:t>195.784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2000" b="1" i="0" u="none" strike="noStrike" dirty="0">
                          <a:solidFill>
                            <a:schemeClr val="bg1"/>
                          </a:solidFill>
                          <a:latin typeface="Calibri"/>
                        </a:rPr>
                        <a:t>206.066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2000" b="1" i="0" u="none" strike="noStrike" dirty="0">
                          <a:solidFill>
                            <a:schemeClr val="bg1"/>
                          </a:solidFill>
                          <a:latin typeface="Calibri"/>
                        </a:rPr>
                        <a:t>216.378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2000" b="1" i="0" u="none" strike="noStrike" dirty="0">
                          <a:solidFill>
                            <a:schemeClr val="bg1"/>
                          </a:solidFill>
                          <a:latin typeface="Calibri"/>
                        </a:rPr>
                        <a:t>218.170</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fontAlgn="ctr"/>
                      <a:r>
                        <a:rPr lang="es-CO" sz="2000" b="1" i="0" u="none" strike="noStrike" dirty="0">
                          <a:solidFill>
                            <a:schemeClr val="bg1"/>
                          </a:solidFill>
                          <a:latin typeface="Calibri"/>
                        </a:rPr>
                        <a:t>22,5%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extLst>
                  <a:ext uri="{0D108BD9-81ED-4DB2-BD59-A6C34878D82A}">
                    <a16:rowId xmlns:a16="http://schemas.microsoft.com/office/drawing/2014/main" val="10013"/>
                  </a:ext>
                </a:extLst>
              </a:tr>
            </a:tbl>
          </a:graphicData>
        </a:graphic>
      </p:graphicFrame>
      <p:pic>
        <p:nvPicPr>
          <p:cNvPr id="8" name="Picture 46">
            <a:extLst>
              <a:ext uri="{FF2B5EF4-FFF2-40B4-BE49-F238E27FC236}">
                <a16:creationId xmlns:a16="http://schemas.microsoft.com/office/drawing/2014/main" id="{7AEA84F8-8DDF-F84B-A67C-921D9A485BD1}"/>
              </a:ext>
            </a:extLst>
          </p:cNvPr>
          <p:cNvPicPr>
            <a:picLocks noChangeAspect="1"/>
          </p:cNvPicPr>
          <p:nvPr/>
        </p:nvPicPr>
        <p:blipFill>
          <a:blip r:embed="rId2"/>
          <a:srcRect/>
          <a:stretch>
            <a:fillRect/>
          </a:stretch>
        </p:blipFill>
        <p:spPr>
          <a:xfrm>
            <a:off x="8894432" y="6029325"/>
            <a:ext cx="3297568" cy="815714"/>
          </a:xfrm>
          <a:prstGeom prst="rect">
            <a:avLst/>
          </a:prstGeom>
        </p:spPr>
      </p:pic>
      <p:pic>
        <p:nvPicPr>
          <p:cNvPr id="9"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15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8 Gráfico"/>
          <p:cNvGraphicFramePr/>
          <p:nvPr/>
        </p:nvGraphicFramePr>
        <p:xfrm>
          <a:off x="0" y="2"/>
          <a:ext cx="12192000" cy="5591173"/>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46">
            <a:extLst>
              <a:ext uri="{FF2B5EF4-FFF2-40B4-BE49-F238E27FC236}">
                <a16:creationId xmlns:a16="http://schemas.microsoft.com/office/drawing/2014/main" id="{7AEA84F8-8DDF-F84B-A67C-921D9A485BD1}"/>
              </a:ext>
            </a:extLst>
          </p:cNvPr>
          <p:cNvPicPr>
            <a:picLocks noChangeAspect="1"/>
          </p:cNvPicPr>
          <p:nvPr/>
        </p:nvPicPr>
        <p:blipFill>
          <a:blip r:embed="rId3"/>
          <a:srcRect/>
          <a:stretch>
            <a:fillRect/>
          </a:stretch>
        </p:blipFill>
        <p:spPr>
          <a:xfrm>
            <a:off x="8894432" y="6029325"/>
            <a:ext cx="3297568" cy="815714"/>
          </a:xfrm>
          <a:prstGeom prst="rect">
            <a:avLst/>
          </a:prstGeom>
        </p:spPr>
      </p:pic>
      <p:pic>
        <p:nvPicPr>
          <p:cNvPr id="9" name="Picture 4" descr="https://movilidadpereira.gov.co/img/logo-transito-1.png"/>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011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26"/>
          <p:cNvSpPr txBox="1">
            <a:spLocks noChangeArrowheads="1"/>
          </p:cNvSpPr>
          <p:nvPr/>
        </p:nvSpPr>
        <p:spPr>
          <a:xfrm>
            <a:off x="0" y="0"/>
            <a:ext cx="11144285" cy="64291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2000" b="1" i="0" u="none" strike="noStrike" kern="1200" cap="none" spc="0" normalizeH="0" baseline="0" noProof="0" dirty="0" smtClean="0">
                <a:ln>
                  <a:noFill/>
                </a:ln>
                <a:solidFill>
                  <a:schemeClr val="accent5">
                    <a:lumMod val="75000"/>
                  </a:schemeClr>
                </a:solidFill>
                <a:effectLst/>
                <a:uLnTx/>
                <a:uFillTx/>
              </a:rPr>
              <a:t>LICENCIAS DE CONDUCCIÓN Y LICENCIAS DE TRÁNSITO  2022-2023</a:t>
            </a:r>
          </a:p>
        </p:txBody>
      </p:sp>
      <p:graphicFrame>
        <p:nvGraphicFramePr>
          <p:cNvPr id="7" name="6 Tabla"/>
          <p:cNvGraphicFramePr>
            <a:graphicFrameLocks noGrp="1"/>
          </p:cNvGraphicFramePr>
          <p:nvPr/>
        </p:nvGraphicFramePr>
        <p:xfrm>
          <a:off x="1" y="571480"/>
          <a:ext cx="12192001" cy="5107592"/>
        </p:xfrm>
        <a:graphic>
          <a:graphicData uri="http://schemas.openxmlformats.org/drawingml/2006/table">
            <a:tbl>
              <a:tblPr/>
              <a:tblGrid>
                <a:gridCol w="4097697">
                  <a:extLst>
                    <a:ext uri="{9D8B030D-6E8A-4147-A177-3AD203B41FA5}">
                      <a16:colId xmlns:a16="http://schemas.microsoft.com/office/drawing/2014/main" val="20000"/>
                    </a:ext>
                  </a:extLst>
                </a:gridCol>
                <a:gridCol w="1941016">
                  <a:extLst>
                    <a:ext uri="{9D8B030D-6E8A-4147-A177-3AD203B41FA5}">
                      <a16:colId xmlns:a16="http://schemas.microsoft.com/office/drawing/2014/main" val="20001"/>
                    </a:ext>
                  </a:extLst>
                </a:gridCol>
                <a:gridCol w="1941016">
                  <a:extLst>
                    <a:ext uri="{9D8B030D-6E8A-4147-A177-3AD203B41FA5}">
                      <a16:colId xmlns:a16="http://schemas.microsoft.com/office/drawing/2014/main" val="20002"/>
                    </a:ext>
                  </a:extLst>
                </a:gridCol>
                <a:gridCol w="2129724">
                  <a:extLst>
                    <a:ext uri="{9D8B030D-6E8A-4147-A177-3AD203B41FA5}">
                      <a16:colId xmlns:a16="http://schemas.microsoft.com/office/drawing/2014/main" val="20003"/>
                    </a:ext>
                  </a:extLst>
                </a:gridCol>
                <a:gridCol w="2082548">
                  <a:extLst>
                    <a:ext uri="{9D8B030D-6E8A-4147-A177-3AD203B41FA5}">
                      <a16:colId xmlns:a16="http://schemas.microsoft.com/office/drawing/2014/main" val="20004"/>
                    </a:ext>
                  </a:extLst>
                </a:gridCol>
              </a:tblGrid>
              <a:tr h="421920">
                <a:tc gridSpan="5">
                  <a:txBody>
                    <a:bodyPr/>
                    <a:lstStyle/>
                    <a:p>
                      <a:pPr algn="ctr" rtl="0" fontAlgn="ctr"/>
                      <a:r>
                        <a:rPr lang="es-CO" sz="1800" b="1" i="0" u="none" strike="noStrike" dirty="0">
                          <a:solidFill>
                            <a:srgbClr val="000000"/>
                          </a:solidFill>
                          <a:latin typeface="Calibri"/>
                        </a:rPr>
                        <a:t>LICENCIAS DE TRANSITO ACUMULADAS  EXPEDIDAS MATRICULA INICIAL 2023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521196">
                <a:tc>
                  <a:txBody>
                    <a:bodyPr/>
                    <a:lstStyle/>
                    <a:p>
                      <a:pPr algn="ctr" rtl="0" fontAlgn="ctr"/>
                      <a:r>
                        <a:rPr lang="es-CO" sz="1800" b="1" i="0" u="none" strike="noStrike" dirty="0">
                          <a:solidFill>
                            <a:srgbClr val="000000"/>
                          </a:solidFill>
                          <a:latin typeface="Calibri"/>
                        </a:rPr>
                        <a:t>DESCRIPCION</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1" i="0" u="none" strike="noStrike">
                          <a:solidFill>
                            <a:srgbClr val="000000"/>
                          </a:solidFill>
                          <a:latin typeface="Calibri"/>
                        </a:rPr>
                        <a:t>MAR.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1" i="0" u="none" strike="noStrike" dirty="0">
                          <a:solidFill>
                            <a:srgbClr val="000000"/>
                          </a:solidFill>
                          <a:latin typeface="Calibri"/>
                        </a:rPr>
                        <a:t>MAR. 2023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1" i="0" u="none" strike="noStrike" dirty="0">
                          <a:solidFill>
                            <a:srgbClr val="000000"/>
                          </a:solidFill>
                          <a:latin typeface="Calibri"/>
                        </a:rPr>
                        <a:t>VAR. ABS. </a:t>
                      </a:r>
                      <a:r>
                        <a:rPr lang="es-CO" sz="1800" b="1" i="0" u="none" strike="noStrike" dirty="0" smtClean="0">
                          <a:solidFill>
                            <a:srgbClr val="000000"/>
                          </a:solidFill>
                          <a:latin typeface="Calibri"/>
                        </a:rPr>
                        <a:t>              2022 </a:t>
                      </a:r>
                      <a:r>
                        <a:rPr lang="es-CO" sz="1800" b="1" i="0" u="none" strike="noStrike" dirty="0">
                          <a:solidFill>
                            <a:srgbClr val="000000"/>
                          </a:solidFill>
                          <a:latin typeface="Calibri"/>
                        </a:rPr>
                        <a:t>-2022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1" i="0" u="none" strike="noStrike" dirty="0">
                          <a:solidFill>
                            <a:srgbClr val="000000"/>
                          </a:solidFill>
                          <a:latin typeface="Calibri"/>
                        </a:rPr>
                        <a:t>VAR %    </a:t>
                      </a:r>
                      <a:r>
                        <a:rPr lang="es-CO" sz="1800" b="1" i="0" u="none" strike="noStrike" dirty="0" smtClean="0">
                          <a:solidFill>
                            <a:srgbClr val="000000"/>
                          </a:solidFill>
                          <a:latin typeface="Calibri"/>
                        </a:rPr>
                        <a:t>                2022 – 2023</a:t>
                      </a:r>
                      <a:endParaRPr lang="es-CO" sz="1800" b="1" i="0" u="none" strike="noStrike" dirty="0">
                        <a:solidFill>
                          <a:srgbClr val="000000"/>
                        </a:solidFill>
                        <a:latin typeface="Calibri"/>
                      </a:endParaRP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extLst>
                  <a:ext uri="{0D108BD9-81ED-4DB2-BD59-A6C34878D82A}">
                    <a16:rowId xmlns:a16="http://schemas.microsoft.com/office/drawing/2014/main" val="10001"/>
                  </a:ext>
                </a:extLst>
              </a:tr>
              <a:tr h="414206">
                <a:tc>
                  <a:txBody>
                    <a:bodyPr/>
                    <a:lstStyle/>
                    <a:p>
                      <a:pPr algn="l" rtl="0" fontAlgn="ctr"/>
                      <a:r>
                        <a:rPr lang="pt-BR" sz="1800" b="0" i="0" u="none" strike="noStrike" dirty="0">
                          <a:solidFill>
                            <a:srgbClr val="000000"/>
                          </a:solidFill>
                          <a:latin typeface="Calibri"/>
                        </a:rPr>
                        <a:t>Matricula o Registro Inicial Motos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0" i="0" u="none" strike="noStrike">
                          <a:solidFill>
                            <a:srgbClr val="000000"/>
                          </a:solidFill>
                          <a:latin typeface="Calibri"/>
                        </a:rPr>
                        <a:t>1.004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0" i="0" u="none" strike="noStrike" dirty="0">
                          <a:solidFill>
                            <a:srgbClr val="000000"/>
                          </a:solidFill>
                          <a:latin typeface="Calibri"/>
                        </a:rPr>
                        <a:t>859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0" i="0" u="none" strike="noStrike">
                          <a:solidFill>
                            <a:srgbClr val="000000"/>
                          </a:solidFill>
                          <a:latin typeface="Calibri"/>
                        </a:rPr>
                        <a:t>-145</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0" i="0" u="none" strike="noStrike">
                          <a:solidFill>
                            <a:srgbClr val="000000"/>
                          </a:solidFill>
                          <a:latin typeface="Calibri"/>
                        </a:rPr>
                        <a:t>-14,4%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extLst>
                  <a:ext uri="{0D108BD9-81ED-4DB2-BD59-A6C34878D82A}">
                    <a16:rowId xmlns:a16="http://schemas.microsoft.com/office/drawing/2014/main" val="10002"/>
                  </a:ext>
                </a:extLst>
              </a:tr>
              <a:tr h="781793">
                <a:tc>
                  <a:txBody>
                    <a:bodyPr/>
                    <a:lstStyle/>
                    <a:p>
                      <a:pPr algn="l" rtl="0" fontAlgn="ctr"/>
                      <a:r>
                        <a:rPr lang="es-CO" sz="1800" b="0" i="0" u="none" strike="noStrike" dirty="0">
                          <a:solidFill>
                            <a:srgbClr val="000000"/>
                          </a:solidFill>
                          <a:latin typeface="Calibri"/>
                        </a:rPr>
                        <a:t>Matricula o Registro Inicial Automóviles - Camperos y Camionetas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0" i="0" u="none" strike="noStrike">
                          <a:solidFill>
                            <a:srgbClr val="000000"/>
                          </a:solidFill>
                          <a:latin typeface="Calibri"/>
                        </a:rPr>
                        <a:t>1.133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0" i="0" u="none" strike="noStrike" dirty="0">
                          <a:solidFill>
                            <a:srgbClr val="000000"/>
                          </a:solidFill>
                          <a:latin typeface="Calibri"/>
                        </a:rPr>
                        <a:t>862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0" i="0" u="none" strike="noStrike" dirty="0">
                          <a:solidFill>
                            <a:srgbClr val="000000"/>
                          </a:solidFill>
                          <a:latin typeface="Calibri"/>
                        </a:rPr>
                        <a:t>-271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0" i="0" u="none" strike="noStrike">
                          <a:solidFill>
                            <a:srgbClr val="000000"/>
                          </a:solidFill>
                          <a:latin typeface="Calibri"/>
                        </a:rPr>
                        <a:t>-23,9%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extLst>
                  <a:ext uri="{0D108BD9-81ED-4DB2-BD59-A6C34878D82A}">
                    <a16:rowId xmlns:a16="http://schemas.microsoft.com/office/drawing/2014/main" val="10003"/>
                  </a:ext>
                </a:extLst>
              </a:tr>
              <a:tr h="825729">
                <a:tc>
                  <a:txBody>
                    <a:bodyPr/>
                    <a:lstStyle/>
                    <a:p>
                      <a:pPr algn="l" rtl="0" fontAlgn="ctr"/>
                      <a:r>
                        <a:rPr lang="es-CO" sz="1800" b="0" i="0" u="none" strike="noStrike" dirty="0">
                          <a:solidFill>
                            <a:srgbClr val="000000"/>
                          </a:solidFill>
                          <a:latin typeface="Calibri"/>
                        </a:rPr>
                        <a:t>Matricula o Registro Inicial Microbuses, Busetas; Camiones; Bus; Tracto camión y otros</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0" i="0" u="none" strike="noStrike">
                          <a:solidFill>
                            <a:srgbClr val="000000"/>
                          </a:solidFill>
                          <a:latin typeface="Calibri"/>
                        </a:rPr>
                        <a:t>99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0" i="0" u="none" strike="noStrike">
                          <a:solidFill>
                            <a:srgbClr val="000000"/>
                          </a:solidFill>
                          <a:latin typeface="Calibri"/>
                        </a:rPr>
                        <a:t>71</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0" i="0" u="none" strike="noStrike" dirty="0">
                          <a:solidFill>
                            <a:srgbClr val="000000"/>
                          </a:solidFill>
                          <a:latin typeface="Calibri"/>
                        </a:rPr>
                        <a:t>-28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tc>
                  <a:txBody>
                    <a:bodyPr/>
                    <a:lstStyle/>
                    <a:p>
                      <a:pPr algn="ctr" rtl="0" fontAlgn="ctr"/>
                      <a:r>
                        <a:rPr lang="es-CO" sz="1800" b="0" i="0" u="none" strike="noStrike" dirty="0">
                          <a:solidFill>
                            <a:srgbClr val="000000"/>
                          </a:solidFill>
                          <a:latin typeface="Calibri"/>
                        </a:rPr>
                        <a:t>-28,3%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9BE9FB"/>
                    </a:solidFill>
                  </a:tcPr>
                </a:tc>
                <a:extLst>
                  <a:ext uri="{0D108BD9-81ED-4DB2-BD59-A6C34878D82A}">
                    <a16:rowId xmlns:a16="http://schemas.microsoft.com/office/drawing/2014/main" val="10004"/>
                  </a:ext>
                </a:extLst>
              </a:tr>
              <a:tr h="521196">
                <a:tc>
                  <a:txBody>
                    <a:bodyPr/>
                    <a:lstStyle/>
                    <a:p>
                      <a:pPr algn="ctr" rtl="0" fontAlgn="ctr"/>
                      <a:r>
                        <a:rPr lang="pt-BR" sz="2000" b="1" i="0" u="none" strike="noStrike" dirty="0">
                          <a:solidFill>
                            <a:schemeClr val="bg1"/>
                          </a:solidFill>
                          <a:latin typeface="Calibri"/>
                        </a:rPr>
                        <a:t>TOTAL MATRICULAS O REGISTRO INICIAL</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rtl="0" fontAlgn="ctr"/>
                      <a:r>
                        <a:rPr lang="es-CO" sz="2000" b="1" i="0" u="none" strike="noStrike" dirty="0">
                          <a:solidFill>
                            <a:schemeClr val="bg1"/>
                          </a:solidFill>
                          <a:latin typeface="Calibri"/>
                        </a:rPr>
                        <a:t>2.236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rtl="0" fontAlgn="ctr"/>
                      <a:r>
                        <a:rPr lang="es-CO" sz="2000" b="1" i="0" u="none" strike="noStrike" dirty="0">
                          <a:solidFill>
                            <a:schemeClr val="bg1"/>
                          </a:solidFill>
                          <a:latin typeface="Calibri"/>
                        </a:rPr>
                        <a:t>1.792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rtl="0" fontAlgn="ctr"/>
                      <a:r>
                        <a:rPr lang="es-CO" sz="2000" b="1" i="0" u="none" strike="noStrike" dirty="0">
                          <a:solidFill>
                            <a:schemeClr val="bg1"/>
                          </a:solidFill>
                          <a:latin typeface="Calibri"/>
                        </a:rPr>
                        <a:t>-444</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tc>
                  <a:txBody>
                    <a:bodyPr/>
                    <a:lstStyle/>
                    <a:p>
                      <a:pPr algn="ctr" rtl="0" fontAlgn="ctr"/>
                      <a:r>
                        <a:rPr lang="es-CO" sz="2000" b="1" i="0" u="none" strike="noStrike" dirty="0">
                          <a:solidFill>
                            <a:schemeClr val="bg1"/>
                          </a:solidFill>
                          <a:latin typeface="Calibri"/>
                        </a:rPr>
                        <a:t>-19,9%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F0"/>
                    </a:solidFill>
                  </a:tcPr>
                </a:tc>
                <a:extLst>
                  <a:ext uri="{0D108BD9-81ED-4DB2-BD59-A6C34878D82A}">
                    <a16:rowId xmlns:a16="http://schemas.microsoft.com/office/drawing/2014/main" val="10005"/>
                  </a:ext>
                </a:extLst>
              </a:tr>
              <a:tr h="347464">
                <a:tc gridSpan="5">
                  <a:txBody>
                    <a:bodyPr/>
                    <a:lstStyle/>
                    <a:p>
                      <a:pPr algn="ctr" rtl="0" fontAlgn="ctr"/>
                      <a:r>
                        <a:rPr lang="es-CO" sz="1800" b="1" i="0" u="none" strike="noStrike" dirty="0">
                          <a:solidFill>
                            <a:srgbClr val="000000"/>
                          </a:solidFill>
                          <a:latin typeface="Calibri"/>
                        </a:rPr>
                        <a:t>LICENCIAS DE CONDUCCION EXPEDIDAS 2023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50"/>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6"/>
                  </a:ext>
                </a:extLst>
              </a:tr>
              <a:tr h="521196">
                <a:tc>
                  <a:txBody>
                    <a:bodyPr/>
                    <a:lstStyle/>
                    <a:p>
                      <a:pPr algn="ctr" rtl="0" fontAlgn="ctr"/>
                      <a:r>
                        <a:rPr lang="es-CO" sz="1800" b="1" i="0" u="none" strike="noStrike" dirty="0">
                          <a:solidFill>
                            <a:srgbClr val="000000"/>
                          </a:solidFill>
                          <a:latin typeface="Calibri"/>
                        </a:rPr>
                        <a:t>DESCRIPCION</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2D69A"/>
                    </a:solidFill>
                  </a:tcPr>
                </a:tc>
                <a:tc>
                  <a:txBody>
                    <a:bodyPr/>
                    <a:lstStyle/>
                    <a:p>
                      <a:pPr algn="ctr" rtl="0" fontAlgn="ctr"/>
                      <a:r>
                        <a:rPr lang="es-CO" sz="1800" b="1" i="0" u="none" strike="noStrike" dirty="0">
                          <a:solidFill>
                            <a:srgbClr val="000000"/>
                          </a:solidFill>
                          <a:latin typeface="Calibri"/>
                        </a:rPr>
                        <a:t>MAR.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2D69A"/>
                    </a:solidFill>
                  </a:tcPr>
                </a:tc>
                <a:tc>
                  <a:txBody>
                    <a:bodyPr/>
                    <a:lstStyle/>
                    <a:p>
                      <a:pPr algn="ctr" rtl="0" fontAlgn="ctr"/>
                      <a:r>
                        <a:rPr lang="es-CO" sz="1800" b="1" i="0" u="none" strike="noStrike" dirty="0">
                          <a:solidFill>
                            <a:srgbClr val="000000"/>
                          </a:solidFill>
                          <a:latin typeface="Calibri"/>
                        </a:rPr>
                        <a:t>MAR. 2023</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2D69A"/>
                    </a:solidFill>
                  </a:tcPr>
                </a:tc>
                <a:tc>
                  <a:txBody>
                    <a:bodyPr/>
                    <a:lstStyle/>
                    <a:p>
                      <a:pPr algn="ctr" rtl="0" fontAlgn="ctr"/>
                      <a:r>
                        <a:rPr lang="es-CO" sz="1800" b="1" i="0" u="none" strike="noStrike" dirty="0">
                          <a:solidFill>
                            <a:srgbClr val="000000"/>
                          </a:solidFill>
                          <a:latin typeface="Calibri"/>
                        </a:rPr>
                        <a:t>VAR. ABS.   </a:t>
                      </a:r>
                      <a:r>
                        <a:rPr lang="es-CO" sz="1800" b="1" i="0" u="none" strike="noStrike" dirty="0" smtClean="0">
                          <a:solidFill>
                            <a:srgbClr val="000000"/>
                          </a:solidFill>
                          <a:latin typeface="Calibri"/>
                        </a:rPr>
                        <a:t>            </a:t>
                      </a:r>
                      <a:r>
                        <a:rPr lang="es-CO" sz="1800" b="1" i="0" u="none" strike="noStrike" dirty="0">
                          <a:solidFill>
                            <a:srgbClr val="000000"/>
                          </a:solidFill>
                          <a:latin typeface="Calibri"/>
                        </a:rPr>
                        <a:t>2021 -2022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2D69A"/>
                    </a:solidFill>
                  </a:tcPr>
                </a:tc>
                <a:tc>
                  <a:txBody>
                    <a:bodyPr/>
                    <a:lstStyle/>
                    <a:p>
                      <a:pPr algn="ctr" rtl="0" fontAlgn="ctr"/>
                      <a:r>
                        <a:rPr lang="es-CO" sz="1800" b="1" i="0" u="none" strike="noStrike" dirty="0">
                          <a:solidFill>
                            <a:srgbClr val="000000"/>
                          </a:solidFill>
                          <a:latin typeface="Calibri"/>
                        </a:rPr>
                        <a:t>VAR %    </a:t>
                      </a:r>
                      <a:r>
                        <a:rPr lang="es-CO" sz="1800" b="1" i="0" u="none" strike="noStrike" dirty="0" smtClean="0">
                          <a:solidFill>
                            <a:srgbClr val="000000"/>
                          </a:solidFill>
                          <a:latin typeface="Calibri"/>
                        </a:rPr>
                        <a:t>                 </a:t>
                      </a:r>
                      <a:r>
                        <a:rPr lang="es-CO" sz="1800" b="1" i="0" u="none" strike="noStrike" dirty="0">
                          <a:solidFill>
                            <a:srgbClr val="000000"/>
                          </a:solidFill>
                          <a:latin typeface="Calibri"/>
                        </a:rPr>
                        <a:t>2021 - 2022</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C2D69A"/>
                    </a:solidFill>
                  </a:tcPr>
                </a:tc>
                <a:extLst>
                  <a:ext uri="{0D108BD9-81ED-4DB2-BD59-A6C34878D82A}">
                    <a16:rowId xmlns:a16="http://schemas.microsoft.com/office/drawing/2014/main" val="10007"/>
                  </a:ext>
                </a:extLst>
              </a:tr>
              <a:tr h="608061">
                <a:tc>
                  <a:txBody>
                    <a:bodyPr/>
                    <a:lstStyle/>
                    <a:p>
                      <a:pPr algn="ctr" rtl="0" fontAlgn="ctr"/>
                      <a:r>
                        <a:rPr lang="es-CO" sz="2000" b="1" i="0" u="none" strike="noStrike" dirty="0">
                          <a:solidFill>
                            <a:schemeClr val="bg1"/>
                          </a:solidFill>
                          <a:latin typeface="Calibri"/>
                        </a:rPr>
                        <a:t>TOTAL TRAMITES LICENCIAS DE CONDUCCION</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50"/>
                    </a:solidFill>
                  </a:tcPr>
                </a:tc>
                <a:tc>
                  <a:txBody>
                    <a:bodyPr/>
                    <a:lstStyle/>
                    <a:p>
                      <a:pPr algn="ctr" rtl="0" fontAlgn="ctr"/>
                      <a:r>
                        <a:rPr lang="es-CO" sz="2000" b="1" i="0" u="none" strike="noStrike" dirty="0">
                          <a:solidFill>
                            <a:schemeClr val="bg1"/>
                          </a:solidFill>
                          <a:latin typeface="Calibri"/>
                        </a:rPr>
                        <a:t>7.757</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50"/>
                    </a:solidFill>
                  </a:tcPr>
                </a:tc>
                <a:tc>
                  <a:txBody>
                    <a:bodyPr/>
                    <a:lstStyle/>
                    <a:p>
                      <a:pPr algn="ctr" rtl="0" fontAlgn="ctr"/>
                      <a:r>
                        <a:rPr lang="es-CO" sz="2000" b="1" i="0" u="none" strike="noStrike" dirty="0">
                          <a:solidFill>
                            <a:schemeClr val="bg1"/>
                          </a:solidFill>
                          <a:latin typeface="Calibri"/>
                        </a:rPr>
                        <a:t>10.376</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50"/>
                    </a:solidFill>
                  </a:tcPr>
                </a:tc>
                <a:tc>
                  <a:txBody>
                    <a:bodyPr/>
                    <a:lstStyle/>
                    <a:p>
                      <a:pPr algn="ctr" rtl="0" fontAlgn="ctr"/>
                      <a:r>
                        <a:rPr lang="es-CO" sz="2000" b="1" i="0" u="none" strike="noStrike" dirty="0">
                          <a:solidFill>
                            <a:schemeClr val="bg1"/>
                          </a:solidFill>
                          <a:latin typeface="Calibri"/>
                        </a:rPr>
                        <a:t>2.619</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50"/>
                    </a:solidFill>
                  </a:tcPr>
                </a:tc>
                <a:tc>
                  <a:txBody>
                    <a:bodyPr/>
                    <a:lstStyle/>
                    <a:p>
                      <a:pPr algn="ctr" rtl="0" fontAlgn="ctr"/>
                      <a:r>
                        <a:rPr lang="es-CO" sz="2000" b="1" i="0" u="none" strike="noStrike" dirty="0">
                          <a:solidFill>
                            <a:schemeClr val="bg1"/>
                          </a:solidFill>
                          <a:latin typeface="Calibri"/>
                        </a:rPr>
                        <a:t>33,8%</a:t>
                      </a:r>
                    </a:p>
                  </a:txBody>
                  <a:tcPr marL="0" marR="0" marT="0" marB="0" anchor="ctr">
                    <a:lnL w="6350" cap="flat" cmpd="sng" algn="ctr">
                      <a:solidFill>
                        <a:srgbClr val="75923C"/>
                      </a:solidFill>
                      <a:prstDash val="solid"/>
                      <a:round/>
                      <a:headEnd type="none" w="med" len="med"/>
                      <a:tailEnd type="none" w="med" len="med"/>
                    </a:lnL>
                    <a:lnR w="6350" cap="flat" cmpd="sng" algn="ctr">
                      <a:solidFill>
                        <a:srgbClr val="75923C"/>
                      </a:solidFill>
                      <a:prstDash val="solid"/>
                      <a:round/>
                      <a:headEnd type="none" w="med" len="med"/>
                      <a:tailEnd type="none" w="med" len="med"/>
                    </a:lnR>
                    <a:lnT w="6350" cap="flat" cmpd="sng" algn="ctr">
                      <a:solidFill>
                        <a:srgbClr val="75923C"/>
                      </a:solidFill>
                      <a:prstDash val="solid"/>
                      <a:round/>
                      <a:headEnd type="none" w="med" len="med"/>
                      <a:tailEnd type="none" w="med" len="med"/>
                    </a:lnT>
                    <a:lnB w="6350" cap="flat" cmpd="sng" algn="ctr">
                      <a:solidFill>
                        <a:srgbClr val="75923C"/>
                      </a:solidFill>
                      <a:prstDash val="solid"/>
                      <a:round/>
                      <a:headEnd type="none" w="med" len="med"/>
                      <a:tailEnd type="none" w="med" len="med"/>
                    </a:lnB>
                    <a:solidFill>
                      <a:srgbClr val="00B050"/>
                    </a:solidFill>
                  </a:tcPr>
                </a:tc>
                <a:extLst>
                  <a:ext uri="{0D108BD9-81ED-4DB2-BD59-A6C34878D82A}">
                    <a16:rowId xmlns:a16="http://schemas.microsoft.com/office/drawing/2014/main" val="10008"/>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2"/>
          <a:srcRect/>
          <a:stretch>
            <a:fillRect/>
          </a:stretch>
        </p:blipFill>
        <p:spPr>
          <a:xfrm>
            <a:off x="8894432" y="6029325"/>
            <a:ext cx="3297568" cy="815714"/>
          </a:xfrm>
          <a:prstGeom prst="rect">
            <a:avLst/>
          </a:prstGeom>
        </p:spPr>
      </p:pic>
      <p:pic>
        <p:nvPicPr>
          <p:cNvPr id="10"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5841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pic>
        <p:nvPicPr>
          <p:cNvPr id="3" name="Imagen 2">
            <a:extLst>
              <a:ext uri="{FF2B5EF4-FFF2-40B4-BE49-F238E27FC236}">
                <a16:creationId xmlns:a16="http://schemas.microsoft.com/office/drawing/2014/main" id="{7CEF6D23-48E0-85B1-EFDF-5BD3BEA99170}"/>
              </a:ext>
            </a:extLst>
          </p:cNvPr>
          <p:cNvPicPr>
            <a:picLocks noChangeAspect="1"/>
          </p:cNvPicPr>
          <p:nvPr/>
        </p:nvPicPr>
        <p:blipFill>
          <a:blip r:embed="rId4"/>
          <a:stretch>
            <a:fillRect/>
          </a:stretch>
        </p:blipFill>
        <p:spPr>
          <a:xfrm>
            <a:off x="1535832" y="320809"/>
            <a:ext cx="9120336" cy="1163793"/>
          </a:xfrm>
          <a:prstGeom prst="rect">
            <a:avLst/>
          </a:prstGeom>
        </p:spPr>
      </p:pic>
      <p:sp>
        <p:nvSpPr>
          <p:cNvPr id="4" name="TextBox 11">
            <a:extLst>
              <a:ext uri="{FF2B5EF4-FFF2-40B4-BE49-F238E27FC236}">
                <a16:creationId xmlns:a16="http://schemas.microsoft.com/office/drawing/2014/main" id="{928F8085-F004-34FE-9FB6-38EADE2BF9DF}"/>
              </a:ext>
            </a:extLst>
          </p:cNvPr>
          <p:cNvSpPr txBox="1"/>
          <p:nvPr/>
        </p:nvSpPr>
        <p:spPr>
          <a:xfrm>
            <a:off x="1214492" y="3108395"/>
            <a:ext cx="10033865" cy="1231106"/>
          </a:xfrm>
          <a:prstGeom prst="rect">
            <a:avLst/>
          </a:prstGeom>
        </p:spPr>
        <p:txBody>
          <a:bodyPr wrap="square" lIns="0" tIns="0" rIns="0" bIns="0" rtlCol="0" anchor="t">
            <a:spAutoFit/>
          </a:bodyPr>
          <a:lstStyle/>
          <a:p>
            <a:pPr algn="ctr"/>
            <a:r>
              <a:rPr lang="es-ES" sz="4000" b="1" dirty="0">
                <a:solidFill>
                  <a:srgbClr val="FF0000"/>
                </a:solidFill>
                <a:latin typeface="Montserrat" pitchFamily="2" charset="77"/>
              </a:rPr>
              <a:t>INVERSION INSTITUTO DE MOVILIDAD DE </a:t>
            </a:r>
            <a:r>
              <a:rPr lang="es-ES" sz="4000" b="1" dirty="0" smtClean="0">
                <a:solidFill>
                  <a:srgbClr val="FF0000"/>
                </a:solidFill>
                <a:latin typeface="Montserrat" pitchFamily="2" charset="77"/>
              </a:rPr>
              <a:t>PEREIRA 2022</a:t>
            </a:r>
            <a:endParaRPr lang="es-CO" sz="2700" b="1" dirty="0">
              <a:solidFill>
                <a:srgbClr val="FF0000"/>
              </a:solidFill>
              <a:latin typeface="Montserrat" pitchFamily="2" charset="77"/>
            </a:endParaRPr>
          </a:p>
        </p:txBody>
      </p:sp>
    </p:spTree>
    <p:extLst>
      <p:ext uri="{BB962C8B-B14F-4D97-AF65-F5344CB8AC3E}">
        <p14:creationId xmlns:p14="http://schemas.microsoft.com/office/powerpoint/2010/main" val="38139235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D697D69-183C-8148-97DD-9199AB966E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43" y="0"/>
            <a:ext cx="12189957" cy="6857999"/>
          </a:xfrm>
          <a:prstGeom prst="rect">
            <a:avLst/>
          </a:prstGeom>
        </p:spPr>
      </p:pic>
      <p:pic>
        <p:nvPicPr>
          <p:cNvPr id="3" name="Imagen 2">
            <a:extLst>
              <a:ext uri="{FF2B5EF4-FFF2-40B4-BE49-F238E27FC236}">
                <a16:creationId xmlns:a16="http://schemas.microsoft.com/office/drawing/2014/main" id="{BF198431-952B-02FB-6E36-C2CC3D497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830" y="856482"/>
            <a:ext cx="11256287" cy="5145034"/>
          </a:xfrm>
          <a:prstGeom prst="rect">
            <a:avLst/>
          </a:prstGeom>
        </p:spPr>
      </p:pic>
      <p:sp>
        <p:nvSpPr>
          <p:cNvPr id="4" name="Google Shape;45;p3"/>
          <p:cNvSpPr txBox="1"/>
          <p:nvPr/>
        </p:nvSpPr>
        <p:spPr>
          <a:xfrm>
            <a:off x="-123825" y="1762125"/>
            <a:ext cx="6753225" cy="10678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rgbClr val="000000"/>
              </a:buClr>
              <a:buSzPts val="2300"/>
              <a:buFont typeface="Arial"/>
              <a:buNone/>
            </a:pPr>
            <a:r>
              <a:rPr lang="es-ES_tradnl" sz="3600" b="1" dirty="0" smtClean="0">
                <a:solidFill>
                  <a:srgbClr val="FF0000"/>
                </a:solidFill>
                <a:latin typeface="Century Gothic" panose="020B0502020202020204" pitchFamily="34" charset="0"/>
                <a:sym typeface="Century Gothic"/>
              </a:rPr>
              <a:t>AÑO - 2022</a:t>
            </a:r>
            <a:endParaRPr sz="3600" b="0" i="0" u="none" strike="noStrike" cap="none" dirty="0">
              <a:solidFill>
                <a:srgbClr val="000000"/>
              </a:solidFill>
              <a:latin typeface="Century Gothic" panose="020B0502020202020204" pitchFamily="34" charset="0"/>
              <a:sym typeface="Arial"/>
            </a:endParaRPr>
          </a:p>
        </p:txBody>
      </p:sp>
    </p:spTree>
    <p:extLst>
      <p:ext uri="{BB962C8B-B14F-4D97-AF65-F5344CB8AC3E}">
        <p14:creationId xmlns:p14="http://schemas.microsoft.com/office/powerpoint/2010/main" val="4099417769"/>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9" name="Google Shape;45;p3"/>
          <p:cNvSpPr txBox="1"/>
          <p:nvPr/>
        </p:nvSpPr>
        <p:spPr>
          <a:xfrm>
            <a:off x="142875" y="238125"/>
            <a:ext cx="6753225" cy="10678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rgbClr val="000000"/>
              </a:buClr>
              <a:buSzPts val="2300"/>
              <a:buFont typeface="Arial"/>
              <a:buNone/>
            </a:pPr>
            <a:r>
              <a:rPr lang="es-ES_tradnl" sz="2400" b="1" i="0" u="none" strike="noStrike" cap="none" dirty="0">
                <a:solidFill>
                  <a:srgbClr val="FF0000"/>
                </a:solidFill>
                <a:latin typeface="Century Gothic" panose="020B0502020202020204" pitchFamily="34" charset="0"/>
                <a:ea typeface="Century Gothic"/>
                <a:cs typeface="Century Gothic"/>
                <a:sym typeface="Century Gothic"/>
              </a:rPr>
              <a:t>RENOVACIÓN </a:t>
            </a:r>
            <a:r>
              <a:rPr lang="es-ES_tradnl" sz="2400" b="1" i="0" u="none" strike="noStrike" cap="none" dirty="0" smtClean="0">
                <a:solidFill>
                  <a:srgbClr val="FF0000"/>
                </a:solidFill>
                <a:latin typeface="Century Gothic" panose="020B0502020202020204" pitchFamily="34" charset="0"/>
                <a:ea typeface="Century Gothic"/>
                <a:cs typeface="Century Gothic"/>
                <a:sym typeface="Century Gothic"/>
              </a:rPr>
              <a:t>Y ACUALIZACION DE </a:t>
            </a:r>
          </a:p>
          <a:p>
            <a:pPr marL="0" marR="0" lvl="0" indent="0" algn="ctr" rtl="0">
              <a:lnSpc>
                <a:spcPct val="90000"/>
              </a:lnSpc>
              <a:spcBef>
                <a:spcPts val="0"/>
              </a:spcBef>
              <a:spcAft>
                <a:spcPts val="0"/>
              </a:spcAft>
              <a:buClr>
                <a:srgbClr val="000000"/>
              </a:buClr>
              <a:buSzPts val="2300"/>
              <a:buFont typeface="Arial"/>
              <a:buNone/>
            </a:pPr>
            <a:r>
              <a:rPr lang="es-ES_tradnl" sz="2400" b="1" i="0" u="none" strike="noStrike" cap="none" dirty="0" smtClean="0">
                <a:solidFill>
                  <a:srgbClr val="FF0000"/>
                </a:solidFill>
                <a:latin typeface="Century Gothic" panose="020B0502020202020204" pitchFamily="34" charset="0"/>
                <a:ea typeface="Century Gothic"/>
                <a:cs typeface="Century Gothic"/>
                <a:sym typeface="Century Gothic"/>
              </a:rPr>
              <a:t>CONTROLADORES </a:t>
            </a:r>
            <a:r>
              <a:rPr lang="es-ES_tradnl" sz="2400" b="1" i="0" u="none" strike="noStrike" cap="none" dirty="0">
                <a:solidFill>
                  <a:srgbClr val="FF0000"/>
                </a:solidFill>
                <a:latin typeface="Century Gothic" panose="020B0502020202020204" pitchFamily="34" charset="0"/>
                <a:ea typeface="Century Gothic"/>
                <a:cs typeface="Century Gothic"/>
                <a:sym typeface="Century Gothic"/>
              </a:rPr>
              <a:t>DE TRÁFICO</a:t>
            </a:r>
            <a:endParaRPr sz="2400" b="0" i="0" u="none" strike="noStrike" cap="none" dirty="0">
              <a:solidFill>
                <a:srgbClr val="000000"/>
              </a:solidFill>
              <a:latin typeface="Century Gothic" panose="020B0502020202020204" pitchFamily="34" charset="0"/>
              <a:sym typeface="Arial"/>
            </a:endParaRPr>
          </a:p>
        </p:txBody>
      </p:sp>
      <p:sp>
        <p:nvSpPr>
          <p:cNvPr id="10" name="Google Shape;199;p12"/>
          <p:cNvSpPr txBox="1"/>
          <p:nvPr/>
        </p:nvSpPr>
        <p:spPr>
          <a:xfrm>
            <a:off x="257176" y="1457326"/>
            <a:ext cx="6419849" cy="381638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rtl="0">
              <a:lnSpc>
                <a:spcPct val="110000"/>
              </a:lnSpc>
              <a:spcBef>
                <a:spcPts val="0"/>
              </a:spcBef>
              <a:spcAft>
                <a:spcPts val="0"/>
              </a:spcAft>
              <a:buClr>
                <a:srgbClr val="000000"/>
              </a:buClr>
              <a:buSzPts val="1800"/>
            </a:pPr>
            <a:r>
              <a:rPr lang="es-ES_tradnl" sz="2000" b="0" i="0" u="none" strike="noStrike" cap="none" dirty="0">
                <a:solidFill>
                  <a:srgbClr val="000000"/>
                </a:solidFill>
                <a:latin typeface="Century Gothic" panose="020B0502020202020204" pitchFamily="34" charset="0"/>
                <a:sym typeface="Arial"/>
              </a:rPr>
              <a:t>Se contrató el suministro y la instalación de </a:t>
            </a:r>
            <a:r>
              <a:rPr lang="es-ES_tradnl" sz="2000" b="1" i="0" u="none" strike="noStrike" cap="none" dirty="0">
                <a:solidFill>
                  <a:srgbClr val="0070C0"/>
                </a:solidFill>
                <a:latin typeface="Century Gothic" panose="020B0502020202020204" pitchFamily="34" charset="0"/>
                <a:sym typeface="Arial"/>
              </a:rPr>
              <a:t>39</a:t>
            </a:r>
            <a:r>
              <a:rPr lang="es-ES_tradnl" sz="2000" b="0" i="0" u="none" strike="noStrike" cap="none" dirty="0">
                <a:solidFill>
                  <a:srgbClr val="000000"/>
                </a:solidFill>
                <a:latin typeface="Century Gothic" panose="020B0502020202020204" pitchFamily="34" charset="0"/>
                <a:sym typeface="Arial"/>
              </a:rPr>
              <a:t> nuevos controladores de tráfico para actualizar la red semaforizada de Pereira</a:t>
            </a:r>
            <a:r>
              <a:rPr lang="es-ES_tradnl" sz="2000" b="0" i="0" u="none" strike="noStrike" cap="none" dirty="0" smtClean="0">
                <a:solidFill>
                  <a:srgbClr val="000000"/>
                </a:solidFill>
                <a:latin typeface="Century Gothic" panose="020B0502020202020204" pitchFamily="34" charset="0"/>
                <a:sym typeface="Arial"/>
              </a:rPr>
              <a:t>.</a:t>
            </a:r>
          </a:p>
          <a:p>
            <a:pPr>
              <a:lnSpc>
                <a:spcPct val="110000"/>
              </a:lnSpc>
              <a:buSzPts val="1800"/>
            </a:pPr>
            <a:endParaRPr lang="es-ES_tradnl" sz="2000" b="1" dirty="0" smtClean="0">
              <a:latin typeface="Century Gothic" panose="020B0502020202020204" pitchFamily="34" charset="0"/>
            </a:endParaRPr>
          </a:p>
          <a:p>
            <a:pPr>
              <a:lnSpc>
                <a:spcPct val="110000"/>
              </a:lnSpc>
              <a:buSzPts val="1800"/>
            </a:pPr>
            <a:r>
              <a:rPr lang="es-ES_tradnl" sz="2000" b="1" dirty="0" smtClean="0">
                <a:latin typeface="Century Gothic" panose="020B0502020202020204" pitchFamily="34" charset="0"/>
              </a:rPr>
              <a:t>INVERSION: </a:t>
            </a:r>
            <a:r>
              <a:rPr lang="es-CO" sz="2000" b="1" dirty="0" smtClean="0">
                <a:latin typeface="Century Gothic" panose="020B0502020202020204" pitchFamily="34" charset="0"/>
              </a:rPr>
              <a:t>$1,038,279,788</a:t>
            </a:r>
          </a:p>
          <a:p>
            <a:pPr marR="0" lvl="0" rtl="0">
              <a:lnSpc>
                <a:spcPct val="110000"/>
              </a:lnSpc>
              <a:spcBef>
                <a:spcPts val="0"/>
              </a:spcBef>
              <a:spcAft>
                <a:spcPts val="0"/>
              </a:spcAft>
              <a:buClr>
                <a:srgbClr val="000000"/>
              </a:buClr>
              <a:buSzPts val="1800"/>
            </a:pPr>
            <a:endParaRPr lang="es-ES_tradnl" sz="2000" b="0" i="0" u="none" strike="noStrike" cap="none" dirty="0">
              <a:solidFill>
                <a:srgbClr val="000000"/>
              </a:solidFill>
              <a:latin typeface="Century Gothic" panose="020B0502020202020204" pitchFamily="34" charset="0"/>
              <a:sym typeface="Arial"/>
            </a:endParaRPr>
          </a:p>
          <a:p>
            <a:pPr marR="0" lvl="0" rtl="0">
              <a:lnSpc>
                <a:spcPct val="110000"/>
              </a:lnSpc>
              <a:spcBef>
                <a:spcPts val="0"/>
              </a:spcBef>
              <a:spcAft>
                <a:spcPts val="0"/>
              </a:spcAft>
              <a:buClr>
                <a:srgbClr val="000000"/>
              </a:buClr>
              <a:buSzPts val="1800"/>
              <a:buFont typeface="Wingdings" pitchFamily="2" charset="2"/>
              <a:buChar char="ü"/>
            </a:pPr>
            <a:r>
              <a:rPr lang="es-ES_tradnl" sz="2000" b="0" u="none" strike="noStrike" cap="none" dirty="0" smtClean="0">
                <a:solidFill>
                  <a:schemeClr val="tx1"/>
                </a:solidFill>
                <a:latin typeface="Century Gothic" panose="020B0502020202020204" pitchFamily="34" charset="0"/>
                <a:sym typeface="Arial"/>
              </a:rPr>
              <a:t>Estos </a:t>
            </a:r>
            <a:r>
              <a:rPr lang="es-ES_tradnl" sz="2000" b="0" u="none" strike="noStrike" cap="none" dirty="0">
                <a:solidFill>
                  <a:schemeClr val="tx1"/>
                </a:solidFill>
                <a:latin typeface="Century Gothic" panose="020B0502020202020204" pitchFamily="34" charset="0"/>
                <a:sym typeface="Arial"/>
              </a:rPr>
              <a:t>controladores de tráfico tienen la posibilidad de estar conectados a una plataforma centralizada que permite el monitoreo y la operación de los controladores en tie</a:t>
            </a:r>
            <a:r>
              <a:rPr lang="es-ES_tradnl" sz="2000" dirty="0">
                <a:solidFill>
                  <a:schemeClr val="tx1"/>
                </a:solidFill>
                <a:latin typeface="Century Gothic" panose="020B0502020202020204" pitchFamily="34" charset="0"/>
              </a:rPr>
              <a:t>mpo real. </a:t>
            </a:r>
            <a:endParaRPr sz="2000" b="0" u="none" strike="noStrike" cap="none" dirty="0">
              <a:solidFill>
                <a:schemeClr val="tx1"/>
              </a:solidFill>
              <a:latin typeface="Century Gothic" panose="020B0502020202020204" pitchFamily="34" charset="0"/>
              <a:sym typeface="Arial"/>
            </a:endParaRPr>
          </a:p>
        </p:txBody>
      </p:sp>
      <p:pic>
        <p:nvPicPr>
          <p:cNvPr id="13" name="Imagen 2">
            <a:extLst>
              <a:ext uri="{FF2B5EF4-FFF2-40B4-BE49-F238E27FC236}">
                <a16:creationId xmlns:a16="http://schemas.microsoft.com/office/drawing/2014/main" id="{AE8836AC-7B2D-4DA5-A2C8-E5116E65D6BE}"/>
              </a:ext>
            </a:extLst>
          </p:cNvPr>
          <p:cNvPicPr>
            <a:picLocks noChangeAspect="1"/>
          </p:cNvPicPr>
          <p:nvPr/>
        </p:nvPicPr>
        <p:blipFill>
          <a:blip r:embed="rId4"/>
          <a:stretch>
            <a:fillRect/>
          </a:stretch>
        </p:blipFill>
        <p:spPr>
          <a:xfrm>
            <a:off x="6896100" y="123825"/>
            <a:ext cx="5320826" cy="5895975"/>
          </a:xfrm>
          <a:prstGeom prst="rect">
            <a:avLst/>
          </a:prstGeom>
        </p:spPr>
      </p:pic>
      <p:pic>
        <p:nvPicPr>
          <p:cNvPr id="15"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3813923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10430" y="129747"/>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11" name="Gráfico 10">
            <a:extLst>
              <a:ext uri="{FF2B5EF4-FFF2-40B4-BE49-F238E27FC236}">
                <a16:creationId xmlns:a16="http://schemas.microsoft.com/office/drawing/2014/main" id="{F05EDFDB-D423-0502-9D69-C5FED0F98A2A}"/>
              </a:ext>
            </a:extLst>
          </p:cNvPr>
          <p:cNvGraphicFramePr>
            <a:graphicFrameLocks/>
          </p:cNvGraphicFramePr>
          <p:nvPr/>
        </p:nvGraphicFramePr>
        <p:xfrm>
          <a:off x="548640" y="217714"/>
          <a:ext cx="10955383" cy="6435635"/>
        </p:xfrm>
        <a:graphic>
          <a:graphicData uri="http://schemas.openxmlformats.org/drawingml/2006/chart">
            <c:chart xmlns:c="http://schemas.openxmlformats.org/drawingml/2006/chart" xmlns:r="http://schemas.openxmlformats.org/officeDocument/2006/relationships" r:id="rId4"/>
          </a:graphicData>
        </a:graphic>
      </p:graphicFrame>
      <p:sp>
        <p:nvSpPr>
          <p:cNvPr id="12" name="CuadroTexto 9">
            <a:extLst>
              <a:ext uri="{FF2B5EF4-FFF2-40B4-BE49-F238E27FC236}">
                <a16:creationId xmlns:a16="http://schemas.microsoft.com/office/drawing/2014/main" id="{0FAEE899-3414-769D-EB56-1FE1C7255D32}"/>
              </a:ext>
            </a:extLst>
          </p:cNvPr>
          <p:cNvSpPr txBox="1"/>
          <p:nvPr/>
        </p:nvSpPr>
        <p:spPr>
          <a:xfrm>
            <a:off x="3811514" y="3973068"/>
            <a:ext cx="1378903" cy="4924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600" dirty="0">
                <a:solidFill>
                  <a:schemeClr val="tx1"/>
                </a:solidFill>
              </a:rPr>
              <a:t>-26%</a:t>
            </a:r>
          </a:p>
        </p:txBody>
      </p:sp>
      <p:sp>
        <p:nvSpPr>
          <p:cNvPr id="13" name="CuadroTexto 9">
            <a:extLst>
              <a:ext uri="{FF2B5EF4-FFF2-40B4-BE49-F238E27FC236}">
                <a16:creationId xmlns:a16="http://schemas.microsoft.com/office/drawing/2014/main" id="{0FAEE899-3414-769D-EB56-1FE1C7255D32}"/>
              </a:ext>
            </a:extLst>
          </p:cNvPr>
          <p:cNvSpPr txBox="1"/>
          <p:nvPr/>
        </p:nvSpPr>
        <p:spPr>
          <a:xfrm>
            <a:off x="8736211" y="946840"/>
            <a:ext cx="1378903" cy="4924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600" dirty="0">
                <a:solidFill>
                  <a:schemeClr val="tx1"/>
                </a:solidFill>
              </a:rPr>
              <a:t>6%</a:t>
            </a:r>
          </a:p>
        </p:txBody>
      </p:sp>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0"/>
            <a:ext cx="3297568" cy="815714"/>
          </a:xfrm>
          <a:prstGeom prst="rect">
            <a:avLst/>
          </a:prstGeom>
        </p:spPr>
      </p:pic>
    </p:spTree>
    <p:extLst>
      <p:ext uri="{BB962C8B-B14F-4D97-AF65-F5344CB8AC3E}">
        <p14:creationId xmlns:p14="http://schemas.microsoft.com/office/powerpoint/2010/main" val="7873483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5" name="Google Shape;45;p3"/>
          <p:cNvSpPr txBox="1"/>
          <p:nvPr/>
        </p:nvSpPr>
        <p:spPr>
          <a:xfrm>
            <a:off x="352029" y="176886"/>
            <a:ext cx="10106352" cy="51843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rgbClr val="000000"/>
              </a:buClr>
              <a:buSzPts val="2300"/>
              <a:buFont typeface="Arial"/>
              <a:buNone/>
            </a:pPr>
            <a:r>
              <a:rPr lang="es-ES_tradnl" sz="2300" b="1" i="0" u="none" strike="noStrike" cap="none" dirty="0">
                <a:solidFill>
                  <a:srgbClr val="FF0000"/>
                </a:solidFill>
                <a:latin typeface="Century Gothic" panose="020B0502020202020204" pitchFamily="34" charset="0"/>
                <a:ea typeface="Century Gothic"/>
                <a:cs typeface="Century Gothic"/>
                <a:sym typeface="Century Gothic"/>
              </a:rPr>
              <a:t>SUMINISTRO DE SEMÁFOROS CON DISPOSITIVOS SONOROS</a:t>
            </a:r>
            <a:endParaRPr sz="1400" b="0" i="0" u="none" strike="noStrike" cap="none" dirty="0">
              <a:solidFill>
                <a:srgbClr val="000000"/>
              </a:solidFill>
              <a:latin typeface="Century Gothic" panose="020B0502020202020204" pitchFamily="34" charset="0"/>
              <a:sym typeface="Arial"/>
            </a:endParaRPr>
          </a:p>
        </p:txBody>
      </p:sp>
      <p:sp>
        <p:nvSpPr>
          <p:cNvPr id="6" name="Google Shape;199;p12"/>
          <p:cNvSpPr txBox="1"/>
          <p:nvPr/>
        </p:nvSpPr>
        <p:spPr>
          <a:xfrm>
            <a:off x="294879" y="761432"/>
            <a:ext cx="5134371" cy="239446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nSpc>
                <a:spcPct val="110000"/>
              </a:lnSpc>
              <a:buSzPts val="1800"/>
            </a:pPr>
            <a:r>
              <a:rPr lang="es-ES_tradnl" sz="2000" dirty="0" smtClean="0">
                <a:latin typeface="Century Gothic" panose="020B0502020202020204" pitchFamily="34" charset="0"/>
              </a:rPr>
              <a:t>Se contrató el suministro y la instalación en la Zona Céntrica de la Ciudad de </a:t>
            </a:r>
            <a:r>
              <a:rPr lang="es-ES_tradnl" sz="2000" b="1" dirty="0" smtClean="0">
                <a:solidFill>
                  <a:srgbClr val="92D050"/>
                </a:solidFill>
                <a:latin typeface="Century Gothic" panose="020B0502020202020204" pitchFamily="34" charset="0"/>
              </a:rPr>
              <a:t>48</a:t>
            </a:r>
            <a:r>
              <a:rPr lang="es-ES_tradnl" sz="2000" dirty="0" smtClean="0">
                <a:latin typeface="Century Gothic" panose="020B0502020202020204" pitchFamily="34" charset="0"/>
              </a:rPr>
              <a:t> semáforos peatonales con dispositivos sonoros. </a:t>
            </a:r>
          </a:p>
          <a:p>
            <a:pPr>
              <a:lnSpc>
                <a:spcPct val="110000"/>
              </a:lnSpc>
              <a:buSzPts val="1800"/>
            </a:pPr>
            <a:endParaRPr lang="es-ES_tradnl" sz="2000" b="1" dirty="0" smtClean="0">
              <a:latin typeface="Century Gothic" panose="020B0502020202020204" pitchFamily="34" charset="0"/>
            </a:endParaRPr>
          </a:p>
          <a:p>
            <a:pPr>
              <a:lnSpc>
                <a:spcPct val="110000"/>
              </a:lnSpc>
              <a:buSzPts val="1800"/>
            </a:pPr>
            <a:r>
              <a:rPr lang="es-ES_tradnl" sz="2000" b="1" dirty="0" smtClean="0">
                <a:latin typeface="Century Gothic" panose="020B0502020202020204" pitchFamily="34" charset="0"/>
              </a:rPr>
              <a:t>INVERSION: </a:t>
            </a:r>
            <a:r>
              <a:rPr lang="es-CO" sz="2000" b="1" dirty="0" smtClean="0">
                <a:latin typeface="Century Gothic" panose="020B0502020202020204" pitchFamily="34" charset="0"/>
              </a:rPr>
              <a:t>$93,000,000 </a:t>
            </a:r>
            <a:endParaRPr lang="es-ES_tradnl" sz="2000" b="0" i="0" u="none" strike="noStrike" cap="none" dirty="0" smtClean="0">
              <a:solidFill>
                <a:srgbClr val="000000"/>
              </a:solidFill>
              <a:latin typeface="Century Gothic" panose="020B0502020202020204" pitchFamily="34" charset="0"/>
              <a:sym typeface="Arial"/>
            </a:endParaRPr>
          </a:p>
          <a:p>
            <a:pPr marR="0" lvl="0" rtl="0">
              <a:lnSpc>
                <a:spcPct val="110000"/>
              </a:lnSpc>
              <a:spcBef>
                <a:spcPts val="0"/>
              </a:spcBef>
              <a:spcAft>
                <a:spcPts val="0"/>
              </a:spcAft>
              <a:buClr>
                <a:srgbClr val="000000"/>
              </a:buClr>
              <a:buSzPts val="1800"/>
            </a:pPr>
            <a:endParaRPr sz="1600" b="0" i="1" u="none" strike="noStrike" cap="none" dirty="0">
              <a:solidFill>
                <a:schemeClr val="bg1">
                  <a:lumMod val="50000"/>
                </a:schemeClr>
              </a:solidFill>
              <a:latin typeface="Century Gothic" panose="020B0502020202020204" pitchFamily="34" charset="0"/>
              <a:sym typeface="Arial"/>
            </a:endParaRPr>
          </a:p>
        </p:txBody>
      </p:sp>
      <p:pic>
        <p:nvPicPr>
          <p:cNvPr id="16"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pic>
        <p:nvPicPr>
          <p:cNvPr id="18" name="17 Imagen" descr="C:\Users\Adriana-PC\Documents\ALCALDIA_PEREIRA\COMITE_MUNICIPAL_DISCAPACIDAD\CMD_AÑO_2023\20230327_110614.jpg"/>
          <p:cNvPicPr/>
          <p:nvPr/>
        </p:nvPicPr>
        <p:blipFill>
          <a:blip r:embed="rId5" cstate="print"/>
          <a:srcRect r="19816"/>
          <a:stretch>
            <a:fillRect/>
          </a:stretch>
        </p:blipFill>
        <p:spPr bwMode="auto">
          <a:xfrm rot="5400000">
            <a:off x="8363379" y="2018965"/>
            <a:ext cx="4498905" cy="3158337"/>
          </a:xfrm>
          <a:prstGeom prst="rect">
            <a:avLst/>
          </a:prstGeom>
          <a:noFill/>
          <a:ln w="9525">
            <a:noFill/>
            <a:miter lim="800000"/>
            <a:headEnd/>
            <a:tailEnd/>
          </a:ln>
        </p:spPr>
      </p:pic>
      <p:pic>
        <p:nvPicPr>
          <p:cNvPr id="19" name="18 Imagen" descr="C:\Users\Adriana-PC\Documents\ALCALDIA_PEREIRA\COMITE_MUNICIPAL_DISCAPACIDAD\CMD_AÑO_2023\20230327_110750.jpg"/>
          <p:cNvPicPr/>
          <p:nvPr/>
        </p:nvPicPr>
        <p:blipFill>
          <a:blip r:embed="rId6" cstate="print"/>
          <a:srcRect/>
          <a:stretch>
            <a:fillRect/>
          </a:stretch>
        </p:blipFill>
        <p:spPr bwMode="auto">
          <a:xfrm rot="5400000">
            <a:off x="4343580" y="2509375"/>
            <a:ext cx="5143551" cy="2831343"/>
          </a:xfrm>
          <a:prstGeom prst="rect">
            <a:avLst/>
          </a:prstGeom>
          <a:noFill/>
          <a:ln w="9525">
            <a:noFill/>
            <a:miter lim="800000"/>
            <a:headEnd/>
            <a:tailEnd/>
          </a:ln>
        </p:spPr>
      </p:pic>
      <p:sp>
        <p:nvSpPr>
          <p:cNvPr id="20" name="19 Flecha derecha"/>
          <p:cNvSpPr/>
          <p:nvPr/>
        </p:nvSpPr>
        <p:spPr>
          <a:xfrm>
            <a:off x="9064118" y="3513695"/>
            <a:ext cx="749643" cy="4118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20 Flecha derecha"/>
          <p:cNvSpPr/>
          <p:nvPr/>
        </p:nvSpPr>
        <p:spPr>
          <a:xfrm rot="16200000">
            <a:off x="6282381" y="3763919"/>
            <a:ext cx="749643" cy="4118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22" name="Tabla 1"/>
          <p:cNvGraphicFramePr>
            <a:graphicFrameLocks noGrp="1"/>
          </p:cNvGraphicFramePr>
          <p:nvPr>
            <p:extLst>
              <p:ext uri="{D42A27DB-BD31-4B8C-83A1-F6EECF244321}">
                <p14:modId xmlns:p14="http://schemas.microsoft.com/office/powerpoint/2010/main" val="1653029276"/>
              </p:ext>
            </p:extLst>
          </p:nvPr>
        </p:nvGraphicFramePr>
        <p:xfrm>
          <a:off x="338127" y="3422049"/>
          <a:ext cx="4571999" cy="1838324"/>
        </p:xfrm>
        <a:graphic>
          <a:graphicData uri="http://schemas.openxmlformats.org/drawingml/2006/table">
            <a:tbl>
              <a:tblPr>
                <a:tableStyleId>{5C22544A-7EE6-4342-B048-85BDC9FD1C3A}</a:tableStyleId>
              </a:tblPr>
              <a:tblGrid>
                <a:gridCol w="3414530">
                  <a:extLst>
                    <a:ext uri="{9D8B030D-6E8A-4147-A177-3AD203B41FA5}">
                      <a16:colId xmlns:a16="http://schemas.microsoft.com/office/drawing/2014/main" val="656771930"/>
                    </a:ext>
                  </a:extLst>
                </a:gridCol>
                <a:gridCol w="1157469">
                  <a:extLst>
                    <a:ext uri="{9D8B030D-6E8A-4147-A177-3AD203B41FA5}">
                      <a16:colId xmlns:a16="http://schemas.microsoft.com/office/drawing/2014/main" val="745949721"/>
                    </a:ext>
                  </a:extLst>
                </a:gridCol>
              </a:tblGrid>
              <a:tr h="470790">
                <a:tc>
                  <a:txBody>
                    <a:bodyPr/>
                    <a:lstStyle/>
                    <a:p>
                      <a:pPr algn="ctr" fontAlgn="b"/>
                      <a:r>
                        <a:rPr lang="es-CO" sz="2000" dirty="0"/>
                        <a:t>UBICACIÓN</a:t>
                      </a:r>
                    </a:p>
                  </a:txBody>
                  <a:tcPr marL="9525" marR="9525" marT="9525" marB="0" anchor="b">
                    <a:solidFill>
                      <a:srgbClr val="FF0000"/>
                    </a:solidFill>
                  </a:tcPr>
                </a:tc>
                <a:tc>
                  <a:txBody>
                    <a:bodyPr/>
                    <a:lstStyle/>
                    <a:p>
                      <a:pPr algn="ctr" fontAlgn="b"/>
                      <a:r>
                        <a:rPr lang="es-CO" sz="2000" dirty="0"/>
                        <a:t>CANTIDAD</a:t>
                      </a:r>
                    </a:p>
                  </a:txBody>
                  <a:tcPr marL="9525" marR="9525" marT="9525" marB="0" anchor="b">
                    <a:solidFill>
                      <a:srgbClr val="FF0000"/>
                    </a:solidFill>
                  </a:tcPr>
                </a:tc>
                <a:extLst>
                  <a:ext uri="{0D108BD9-81ED-4DB2-BD59-A6C34878D82A}">
                    <a16:rowId xmlns:a16="http://schemas.microsoft.com/office/drawing/2014/main" val="1164764172"/>
                  </a:ext>
                </a:extLst>
              </a:tr>
              <a:tr h="448372">
                <a:tc>
                  <a:txBody>
                    <a:bodyPr/>
                    <a:lstStyle/>
                    <a:p>
                      <a:pPr algn="ctr" fontAlgn="b"/>
                      <a:r>
                        <a:rPr lang="es-MX" sz="2000" u="none" strike="noStrike" dirty="0">
                          <a:effectLst/>
                        </a:rPr>
                        <a:t>SECTOR PARQUE DE LA LIBERTAD</a:t>
                      </a:r>
                      <a:endParaRPr lang="es-MX"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dirty="0">
                          <a:effectLst/>
                        </a:rPr>
                        <a:t>16</a:t>
                      </a:r>
                      <a:endParaRPr lang="es-CO"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63194202"/>
                  </a:ext>
                </a:extLst>
              </a:tr>
              <a:tr h="448372">
                <a:tc>
                  <a:txBody>
                    <a:bodyPr/>
                    <a:lstStyle/>
                    <a:p>
                      <a:pPr algn="ctr" fontAlgn="b"/>
                      <a:r>
                        <a:rPr lang="es-CO" sz="2000" u="none" strike="noStrike" dirty="0">
                          <a:effectLst/>
                        </a:rPr>
                        <a:t>SECTOR PLAZA DE BOLIVAR </a:t>
                      </a:r>
                      <a:endParaRPr lang="es-CO"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dirty="0">
                          <a:effectLst/>
                        </a:rPr>
                        <a:t>28</a:t>
                      </a:r>
                      <a:endParaRPr lang="es-CO"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86688270"/>
                  </a:ext>
                </a:extLst>
              </a:tr>
              <a:tr h="470790">
                <a:tc>
                  <a:txBody>
                    <a:bodyPr/>
                    <a:lstStyle/>
                    <a:p>
                      <a:pPr algn="ctr" fontAlgn="b"/>
                      <a:r>
                        <a:rPr lang="es-CO" sz="2000" u="none" strike="noStrike" dirty="0">
                          <a:effectLst/>
                        </a:rPr>
                        <a:t>CARRERA 8 CALLE 43</a:t>
                      </a:r>
                      <a:endParaRPr lang="es-CO"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dirty="0">
                          <a:effectLst/>
                        </a:rPr>
                        <a:t>4</a:t>
                      </a:r>
                      <a:endParaRPr lang="es-CO"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4301698"/>
                  </a:ext>
                </a:extLst>
              </a:tr>
            </a:tbl>
          </a:graphicData>
        </a:graphic>
      </p:graphicFrame>
    </p:spTree>
    <p:extLst>
      <p:ext uri="{BB962C8B-B14F-4D97-AF65-F5344CB8AC3E}">
        <p14:creationId xmlns:p14="http://schemas.microsoft.com/office/powerpoint/2010/main" val="3813923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2"/>
          <a:srcRect l="75595" t="29471" r="13572" b="19312"/>
          <a:stretch/>
        </p:blipFill>
        <p:spPr>
          <a:xfrm>
            <a:off x="10591799" y="1289620"/>
            <a:ext cx="1600201" cy="4255479"/>
          </a:xfrm>
          <a:prstGeom prst="rect">
            <a:avLst/>
          </a:prstGeom>
        </p:spPr>
      </p:pic>
      <p:sp>
        <p:nvSpPr>
          <p:cNvPr id="10" name="Google Shape;45;p3"/>
          <p:cNvSpPr txBox="1"/>
          <p:nvPr/>
        </p:nvSpPr>
        <p:spPr>
          <a:xfrm>
            <a:off x="200026" y="195936"/>
            <a:ext cx="11601450" cy="8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rgbClr val="000000"/>
              </a:buClr>
              <a:buSzPts val="2300"/>
              <a:buFont typeface="Arial"/>
              <a:buNone/>
            </a:pPr>
            <a:r>
              <a:rPr lang="es-ES_tradnl" sz="2300" b="1" dirty="0">
                <a:solidFill>
                  <a:srgbClr val="FF0000"/>
                </a:solidFill>
                <a:latin typeface="Century Gothic"/>
                <a:sym typeface="Century Gothic"/>
              </a:rPr>
              <a:t>INSTALACIÓN DE CRUCE PEATONAL PARA PERSONAS CON MOVILIDAD REDUCIDA</a:t>
            </a:r>
            <a:endParaRPr sz="1400" b="0" i="0" u="none" strike="noStrike" cap="none" dirty="0">
              <a:solidFill>
                <a:srgbClr val="000000"/>
              </a:solidFill>
              <a:latin typeface="Arial"/>
              <a:ea typeface="Arial"/>
              <a:cs typeface="Arial"/>
              <a:sym typeface="Arial"/>
            </a:endParaRPr>
          </a:p>
        </p:txBody>
      </p:sp>
      <p:sp>
        <p:nvSpPr>
          <p:cNvPr id="11" name="Google Shape;199;p12"/>
          <p:cNvSpPr txBox="1"/>
          <p:nvPr/>
        </p:nvSpPr>
        <p:spPr>
          <a:xfrm>
            <a:off x="485776" y="607842"/>
            <a:ext cx="6762749" cy="175428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800" dirty="0" smtClean="0"/>
              <a:t>Suministro, Instalación y Puesta en servicio del </a:t>
            </a:r>
            <a:r>
              <a:rPr lang="es-ES" sz="1800" b="1" dirty="0" smtClean="0"/>
              <a:t>CRUCE PEATONAL ACTUADO POR PERSONAS CON MOVILIDAD REDUCIDA </a:t>
            </a:r>
            <a:r>
              <a:rPr lang="es-ES" sz="1800" dirty="0" smtClean="0"/>
              <a:t>en la avenida de las Américas con carrera 28 (Batallón San Mateo)</a:t>
            </a:r>
            <a:endParaRPr lang="es-CO" sz="1800" dirty="0" smtClean="0"/>
          </a:p>
          <a:p>
            <a:pPr algn="just"/>
            <a:endParaRPr lang="es-ES" sz="1800" i="1" dirty="0" smtClean="0">
              <a:solidFill>
                <a:schemeClr val="tx1"/>
              </a:solidFill>
              <a:latin typeface="Century Gothic" panose="020B0502020202020204" pitchFamily="34" charset="0"/>
            </a:endParaRPr>
          </a:p>
          <a:p>
            <a:pPr algn="just"/>
            <a:r>
              <a:rPr lang="es-ES_tradnl" sz="1800" b="1" dirty="0" smtClean="0">
                <a:latin typeface="Century Gothic" panose="020B0502020202020204" pitchFamily="34" charset="0"/>
              </a:rPr>
              <a:t>INVERSION: </a:t>
            </a:r>
            <a:r>
              <a:rPr lang="es-CO" sz="1800" b="1" dirty="0" smtClean="0">
                <a:latin typeface="Century Gothic" panose="020B0502020202020204" pitchFamily="34" charset="0"/>
              </a:rPr>
              <a:t>$114,705,279</a:t>
            </a:r>
            <a:endParaRPr lang="es-CO" sz="1800" i="1" dirty="0">
              <a:solidFill>
                <a:schemeClr val="tx1"/>
              </a:solidFill>
              <a:latin typeface="Century Gothic" panose="020B0502020202020204" pitchFamily="34" charset="0"/>
            </a:endParaRPr>
          </a:p>
        </p:txBody>
      </p:sp>
      <p:pic>
        <p:nvPicPr>
          <p:cNvPr id="14" name="Imagen 17">
            <a:extLst>
              <a:ext uri="{FF2B5EF4-FFF2-40B4-BE49-F238E27FC236}">
                <a16:creationId xmlns:a16="http://schemas.microsoft.com/office/drawing/2014/main" id="{24D31AD0-5988-4D4E-8087-35AB1BB5C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8919" y="2316225"/>
            <a:ext cx="5077206" cy="3807905"/>
          </a:xfrm>
          <a:prstGeom prst="rect">
            <a:avLst/>
          </a:prstGeom>
        </p:spPr>
      </p:pic>
      <p:pic>
        <p:nvPicPr>
          <p:cNvPr id="15" name="Imagen 18">
            <a:extLst>
              <a:ext uri="{FF2B5EF4-FFF2-40B4-BE49-F238E27FC236}">
                <a16:creationId xmlns:a16="http://schemas.microsoft.com/office/drawing/2014/main" id="{93B5DDC2-F388-4A34-9030-9B1A026FB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1336" y="725550"/>
            <a:ext cx="4048214" cy="5261592"/>
          </a:xfrm>
          <a:prstGeom prst="rect">
            <a:avLst/>
          </a:prstGeom>
        </p:spPr>
      </p:pic>
      <p:pic>
        <p:nvPicPr>
          <p:cNvPr id="17"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6029325"/>
            <a:ext cx="3297568" cy="815714"/>
          </a:xfrm>
          <a:prstGeom prst="rect">
            <a:avLst/>
          </a:prstGeom>
        </p:spPr>
      </p:pic>
      <p:pic>
        <p:nvPicPr>
          <p:cNvPr id="18" name="Picture 4" descr="https://movilidadpereira.gov.co/img/logo-transito-1.png"/>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923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5" name="Google Shape;45;p3"/>
          <p:cNvSpPr txBox="1"/>
          <p:nvPr/>
        </p:nvSpPr>
        <p:spPr>
          <a:xfrm>
            <a:off x="609204" y="138786"/>
            <a:ext cx="10106352" cy="8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rgbClr val="000000"/>
              </a:buClr>
              <a:buSzPts val="2300"/>
              <a:buFont typeface="Arial"/>
              <a:buNone/>
            </a:pPr>
            <a:r>
              <a:rPr lang="es-ES_tradnl" sz="2300" b="1" i="0" u="none" strike="noStrike" cap="none" dirty="0">
                <a:solidFill>
                  <a:srgbClr val="FF0000"/>
                </a:solidFill>
                <a:latin typeface="Century Gothic" panose="020B0502020202020204" pitchFamily="34" charset="0"/>
                <a:ea typeface="Century Gothic"/>
                <a:cs typeface="Century Gothic"/>
                <a:sym typeface="Century Gothic"/>
              </a:rPr>
              <a:t>CONECTIVIDAD DE LA RED SEMAFORIZADA Y PUESTA EN MARCHA DEL CENTRO DE CONTROL Y GESTIÓN DE </a:t>
            </a:r>
            <a:r>
              <a:rPr lang="es-ES_tradnl" sz="2300" b="1" i="0" u="none" strike="noStrike" cap="none" dirty="0" smtClean="0">
                <a:solidFill>
                  <a:srgbClr val="FF0000"/>
                </a:solidFill>
                <a:latin typeface="Century Gothic" panose="020B0502020202020204" pitchFamily="34" charset="0"/>
                <a:ea typeface="Century Gothic"/>
                <a:cs typeface="Century Gothic"/>
                <a:sym typeface="Century Gothic"/>
              </a:rPr>
              <a:t>TRÁFICO (CCGT)</a:t>
            </a:r>
            <a:endParaRPr sz="1400" b="0" i="0" u="none" strike="noStrike" cap="none" dirty="0">
              <a:solidFill>
                <a:srgbClr val="000000"/>
              </a:solidFill>
              <a:latin typeface="Century Gothic" panose="020B0502020202020204" pitchFamily="34" charset="0"/>
              <a:sym typeface="Arial"/>
            </a:endParaRPr>
          </a:p>
        </p:txBody>
      </p:sp>
      <p:sp>
        <p:nvSpPr>
          <p:cNvPr id="6" name="Google Shape;199;p12"/>
          <p:cNvSpPr txBox="1"/>
          <p:nvPr/>
        </p:nvSpPr>
        <p:spPr>
          <a:xfrm>
            <a:off x="1460398" y="4611983"/>
            <a:ext cx="8826602" cy="140034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800"/>
            </a:pPr>
            <a:r>
              <a:rPr lang="es-ES" sz="1800" dirty="0" smtClean="0">
                <a:latin typeface="Century Gothic" panose="020B0502020202020204" pitchFamily="34" charset="0"/>
              </a:rPr>
              <a:t>Actualización y modernización del sistema semafórico de la ciudad.</a:t>
            </a:r>
          </a:p>
          <a:p>
            <a:pPr marR="0" lvl="0" rtl="0">
              <a:lnSpc>
                <a:spcPct val="100000"/>
              </a:lnSpc>
              <a:spcBef>
                <a:spcPts val="0"/>
              </a:spcBef>
              <a:spcAft>
                <a:spcPts val="0"/>
              </a:spcAft>
              <a:buClr>
                <a:srgbClr val="000000"/>
              </a:buClr>
              <a:buSzPts val="1800"/>
            </a:pPr>
            <a:r>
              <a:rPr lang="es-ES" sz="1800" b="0" i="0" u="none" strike="noStrike" cap="none" dirty="0" smtClean="0">
                <a:solidFill>
                  <a:srgbClr val="000000"/>
                </a:solidFill>
                <a:latin typeface="Century Gothic" panose="020B0502020202020204" pitchFamily="34" charset="0"/>
                <a:sym typeface="Arial"/>
              </a:rPr>
              <a:t>Conectividad </a:t>
            </a:r>
            <a:r>
              <a:rPr lang="es-ES" sz="1800" b="0" i="0" u="none" strike="noStrike" cap="none" dirty="0">
                <a:solidFill>
                  <a:srgbClr val="000000"/>
                </a:solidFill>
                <a:latin typeface="Century Gothic" panose="020B0502020202020204" pitchFamily="34" charset="0"/>
                <a:sym typeface="Arial"/>
              </a:rPr>
              <a:t>a los controladores de tráfico y puesta en funcionamiento del </a:t>
            </a:r>
            <a:r>
              <a:rPr lang="es-ES" sz="1800" b="0" i="0" u="none" strike="noStrike" cap="none" dirty="0" smtClean="0">
                <a:solidFill>
                  <a:srgbClr val="000000"/>
                </a:solidFill>
                <a:latin typeface="Century Gothic" panose="020B0502020202020204" pitchFamily="34" charset="0"/>
                <a:sym typeface="Arial"/>
              </a:rPr>
              <a:t>CCGT. </a:t>
            </a:r>
          </a:p>
          <a:p>
            <a:pPr>
              <a:buSzPts val="1800"/>
            </a:pPr>
            <a:r>
              <a:rPr lang="es-ES_tradnl" sz="1800" b="1" dirty="0" smtClean="0">
                <a:latin typeface="Century Gothic" panose="020B0502020202020204" pitchFamily="34" charset="0"/>
              </a:rPr>
              <a:t>INVERSION: </a:t>
            </a:r>
            <a:r>
              <a:rPr lang="es-CO" sz="1800" b="1" dirty="0" smtClean="0">
                <a:latin typeface="Century Gothic" panose="020B0502020202020204" pitchFamily="34" charset="0"/>
              </a:rPr>
              <a:t>$415,755,912</a:t>
            </a:r>
            <a:endParaRPr lang="es-CO" sz="1800" i="1" dirty="0" smtClean="0">
              <a:solidFill>
                <a:schemeClr val="tx1"/>
              </a:solidFill>
              <a:latin typeface="Century Gothic" panose="020B0502020202020204" pitchFamily="34" charset="0"/>
            </a:endParaRPr>
          </a:p>
          <a:p>
            <a:pPr marR="0" lvl="0" rtl="0">
              <a:lnSpc>
                <a:spcPct val="100000"/>
              </a:lnSpc>
              <a:spcBef>
                <a:spcPts val="0"/>
              </a:spcBef>
              <a:spcAft>
                <a:spcPts val="0"/>
              </a:spcAft>
              <a:buClr>
                <a:srgbClr val="000000"/>
              </a:buClr>
              <a:buSzPts val="1800"/>
            </a:pPr>
            <a:endParaRPr sz="1300" b="0" i="0" u="none" strike="noStrike" cap="none" dirty="0">
              <a:solidFill>
                <a:srgbClr val="000000"/>
              </a:solidFill>
              <a:latin typeface="Century Gothic" panose="020B0502020202020204" pitchFamily="34" charset="0"/>
              <a:sym typeface="Arial"/>
            </a:endParaRPr>
          </a:p>
        </p:txBody>
      </p:sp>
      <p:pic>
        <p:nvPicPr>
          <p:cNvPr id="10" name="Imagen 17">
            <a:extLst>
              <a:ext uri="{FF2B5EF4-FFF2-40B4-BE49-F238E27FC236}">
                <a16:creationId xmlns:a16="http://schemas.microsoft.com/office/drawing/2014/main" id="{B845A896-88D8-4BA6-9BC7-AC2E248B8BA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78159" y="935853"/>
            <a:ext cx="5665441" cy="3569472"/>
          </a:xfrm>
          <a:prstGeom prst="rect">
            <a:avLst/>
          </a:prstGeom>
        </p:spPr>
      </p:pic>
      <p:pic>
        <p:nvPicPr>
          <p:cNvPr id="11" name="Imagen 18">
            <a:extLst>
              <a:ext uri="{FF2B5EF4-FFF2-40B4-BE49-F238E27FC236}">
                <a16:creationId xmlns:a16="http://schemas.microsoft.com/office/drawing/2014/main" id="{DDA5424C-4CB5-4C32-97D2-7CE9DC1D9702}"/>
              </a:ext>
            </a:extLst>
          </p:cNvPr>
          <p:cNvPicPr/>
          <p:nvPr/>
        </p:nvPicPr>
        <p:blipFill>
          <a:blip r:embed="rId5"/>
          <a:stretch>
            <a:fillRect/>
          </a:stretch>
        </p:blipFill>
        <p:spPr>
          <a:xfrm>
            <a:off x="9119365" y="1034901"/>
            <a:ext cx="2644009" cy="3203724"/>
          </a:xfrm>
          <a:prstGeom prst="rect">
            <a:avLst/>
          </a:prstGeom>
        </p:spPr>
      </p:pic>
      <p:pic>
        <p:nvPicPr>
          <p:cNvPr id="12" name="Imagen 19">
            <a:extLst>
              <a:ext uri="{FF2B5EF4-FFF2-40B4-BE49-F238E27FC236}">
                <a16:creationId xmlns:a16="http://schemas.microsoft.com/office/drawing/2014/main" id="{D918BE35-7CB0-4B0C-BEE2-E6EA43183B2F}"/>
              </a:ext>
            </a:extLst>
          </p:cNvPr>
          <p:cNvPicPr/>
          <p:nvPr/>
        </p:nvPicPr>
        <p:blipFill>
          <a:blip r:embed="rId6"/>
          <a:stretch>
            <a:fillRect/>
          </a:stretch>
        </p:blipFill>
        <p:spPr>
          <a:xfrm>
            <a:off x="6090396" y="984060"/>
            <a:ext cx="2986929" cy="3511740"/>
          </a:xfrm>
          <a:prstGeom prst="rect">
            <a:avLst/>
          </a:prstGeom>
        </p:spPr>
      </p:pic>
      <p:pic>
        <p:nvPicPr>
          <p:cNvPr id="14" name="Picture 46">
            <a:extLst>
              <a:ext uri="{FF2B5EF4-FFF2-40B4-BE49-F238E27FC236}">
                <a16:creationId xmlns:a16="http://schemas.microsoft.com/office/drawing/2014/main" id="{7AEA84F8-8DDF-F84B-A67C-921D9A485BD1}"/>
              </a:ext>
            </a:extLst>
          </p:cNvPr>
          <p:cNvPicPr>
            <a:picLocks noChangeAspect="1"/>
          </p:cNvPicPr>
          <p:nvPr/>
        </p:nvPicPr>
        <p:blipFill>
          <a:blip r:embed="rId7"/>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3813923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65;g13846ba19e3_0_34"/>
          <p:cNvSpPr txBox="1"/>
          <p:nvPr/>
        </p:nvSpPr>
        <p:spPr>
          <a:xfrm>
            <a:off x="6870987" y="3925931"/>
            <a:ext cx="10407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s-CO" b="1">
                <a:latin typeface="Century Gothic" panose="020B0502020202020204" pitchFamily="34" charset="0"/>
              </a:rPr>
              <a:t>ANTES</a:t>
            </a:r>
            <a:endParaRPr b="1">
              <a:latin typeface="Century Gothic" panose="020B0502020202020204" pitchFamily="34" charset="0"/>
            </a:endParaRPr>
          </a:p>
        </p:txBody>
      </p:sp>
      <p:sp>
        <p:nvSpPr>
          <p:cNvPr id="10" name="Google Shape;67;g13846ba19e3_0_34"/>
          <p:cNvSpPr txBox="1"/>
          <p:nvPr/>
        </p:nvSpPr>
        <p:spPr>
          <a:xfrm>
            <a:off x="2876715" y="0"/>
            <a:ext cx="7372185" cy="507801"/>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s-CO" sz="2100" b="1" dirty="0">
                <a:solidFill>
                  <a:srgbClr val="FF0000"/>
                </a:solidFill>
                <a:latin typeface="Century Gothic" panose="020B0502020202020204" pitchFamily="34" charset="0"/>
              </a:rPr>
              <a:t>SEÑALIZACIÓN Y DEMARACACIÓN DE LA CIUDAD</a:t>
            </a:r>
            <a:endParaRPr sz="2100" b="1" dirty="0">
              <a:solidFill>
                <a:srgbClr val="FF0000"/>
              </a:solidFill>
              <a:latin typeface="Century Gothic" panose="020B0502020202020204" pitchFamily="34" charset="0"/>
            </a:endParaRPr>
          </a:p>
        </p:txBody>
      </p:sp>
      <p:graphicFrame>
        <p:nvGraphicFramePr>
          <p:cNvPr id="13" name="Diagrama 12">
            <a:extLst>
              <a:ext uri="{FF2B5EF4-FFF2-40B4-BE49-F238E27FC236}">
                <a16:creationId xmlns:a16="http://schemas.microsoft.com/office/drawing/2014/main" id="{2515DFFE-1662-4C0C-A9C7-D4C02D119E09}"/>
              </a:ext>
            </a:extLst>
          </p:cNvPr>
          <p:cNvGraphicFramePr/>
          <p:nvPr/>
        </p:nvGraphicFramePr>
        <p:xfrm>
          <a:off x="200026" y="809625"/>
          <a:ext cx="11991974" cy="5619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0 Rectángulo"/>
          <p:cNvSpPr/>
          <p:nvPr/>
        </p:nvSpPr>
        <p:spPr>
          <a:xfrm>
            <a:off x="276225" y="545068"/>
            <a:ext cx="3005951" cy="369332"/>
          </a:xfrm>
          <a:prstGeom prst="rect">
            <a:avLst/>
          </a:prstGeom>
        </p:spPr>
        <p:txBody>
          <a:bodyPr wrap="none">
            <a:spAutoFit/>
          </a:bodyPr>
          <a:lstStyle/>
          <a:p>
            <a:pPr>
              <a:buSzPts val="1800"/>
            </a:pPr>
            <a:r>
              <a:rPr lang="es-ES_tradnl" b="1" dirty="0" smtClean="0">
                <a:latin typeface="Century Gothic" panose="020B0502020202020204" pitchFamily="34" charset="0"/>
              </a:rPr>
              <a:t>INVERSION: </a:t>
            </a:r>
            <a:r>
              <a:rPr lang="es-CO" b="1" dirty="0" smtClean="0">
                <a:latin typeface="Century Gothic" panose="020B0502020202020204" pitchFamily="34" charset="0"/>
              </a:rPr>
              <a:t>$ 697.426.535</a:t>
            </a:r>
            <a:endParaRPr lang="es-CO" i="1" dirty="0" smtClean="0">
              <a:latin typeface="Century Gothic" panose="020B0502020202020204" pitchFamily="34" charset="0"/>
            </a:endParaRPr>
          </a:p>
        </p:txBody>
      </p:sp>
      <p:pic>
        <p:nvPicPr>
          <p:cNvPr id="14" name="Picture 46">
            <a:extLst>
              <a:ext uri="{FF2B5EF4-FFF2-40B4-BE49-F238E27FC236}">
                <a16:creationId xmlns:a16="http://schemas.microsoft.com/office/drawing/2014/main" id="{7AEA84F8-8DDF-F84B-A67C-921D9A485BD1}"/>
              </a:ext>
            </a:extLst>
          </p:cNvPr>
          <p:cNvPicPr>
            <a:picLocks noChangeAspect="1"/>
          </p:cNvPicPr>
          <p:nvPr/>
        </p:nvPicPr>
        <p:blipFill>
          <a:blip r:embed="rId7"/>
          <a:srcRect/>
          <a:stretch>
            <a:fillRect/>
          </a:stretch>
        </p:blipFill>
        <p:spPr>
          <a:xfrm>
            <a:off x="8894432" y="6029325"/>
            <a:ext cx="3297568" cy="815714"/>
          </a:xfrm>
          <a:prstGeom prst="rect">
            <a:avLst/>
          </a:prstGeom>
        </p:spPr>
      </p:pic>
      <p:pic>
        <p:nvPicPr>
          <p:cNvPr id="15" name="Picture 4" descr="https://movilidadpereira.gov.co/img/logo-transito-1.png"/>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695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2"/>
          <a:srcRect l="75595" t="29471" r="13572" b="19312"/>
          <a:stretch/>
        </p:blipFill>
        <p:spPr>
          <a:xfrm>
            <a:off x="10591799" y="956245"/>
            <a:ext cx="1600201" cy="4255479"/>
          </a:xfrm>
          <a:prstGeom prst="rect">
            <a:avLst/>
          </a:prstGeom>
        </p:spPr>
      </p:pic>
      <p:graphicFrame>
        <p:nvGraphicFramePr>
          <p:cNvPr id="16" name="Tabla 12">
            <a:extLst>
              <a:ext uri="{FF2B5EF4-FFF2-40B4-BE49-F238E27FC236}">
                <a16:creationId xmlns:a16="http://schemas.microsoft.com/office/drawing/2014/main" id="{9CC046B3-80AF-434D-85CE-D9D7547DA689}"/>
              </a:ext>
            </a:extLst>
          </p:cNvPr>
          <p:cNvGraphicFramePr>
            <a:graphicFrameLocks noGrp="1"/>
          </p:cNvGraphicFramePr>
          <p:nvPr/>
        </p:nvGraphicFramePr>
        <p:xfrm>
          <a:off x="122175" y="104979"/>
          <a:ext cx="6869174" cy="5955568"/>
        </p:xfrm>
        <a:graphic>
          <a:graphicData uri="http://schemas.openxmlformats.org/drawingml/2006/table">
            <a:tbl>
              <a:tblPr>
                <a:tableStyleId>{5C22544A-7EE6-4342-B048-85BDC9FD1C3A}</a:tableStyleId>
              </a:tblPr>
              <a:tblGrid>
                <a:gridCol w="1087500">
                  <a:extLst>
                    <a:ext uri="{9D8B030D-6E8A-4147-A177-3AD203B41FA5}">
                      <a16:colId xmlns:a16="http://schemas.microsoft.com/office/drawing/2014/main" val="1316216132"/>
                    </a:ext>
                  </a:extLst>
                </a:gridCol>
                <a:gridCol w="917438">
                  <a:extLst>
                    <a:ext uri="{9D8B030D-6E8A-4147-A177-3AD203B41FA5}">
                      <a16:colId xmlns:a16="http://schemas.microsoft.com/office/drawing/2014/main" val="1838899539"/>
                    </a:ext>
                  </a:extLst>
                </a:gridCol>
                <a:gridCol w="1309603">
                  <a:extLst>
                    <a:ext uri="{9D8B030D-6E8A-4147-A177-3AD203B41FA5}">
                      <a16:colId xmlns:a16="http://schemas.microsoft.com/office/drawing/2014/main" val="3826109042"/>
                    </a:ext>
                  </a:extLst>
                </a:gridCol>
                <a:gridCol w="964156">
                  <a:extLst>
                    <a:ext uri="{9D8B030D-6E8A-4147-A177-3AD203B41FA5}">
                      <a16:colId xmlns:a16="http://schemas.microsoft.com/office/drawing/2014/main" val="2710129193"/>
                    </a:ext>
                  </a:extLst>
                </a:gridCol>
                <a:gridCol w="1062282">
                  <a:extLst>
                    <a:ext uri="{9D8B030D-6E8A-4147-A177-3AD203B41FA5}">
                      <a16:colId xmlns:a16="http://schemas.microsoft.com/office/drawing/2014/main" val="2792408957"/>
                    </a:ext>
                  </a:extLst>
                </a:gridCol>
                <a:gridCol w="1528195">
                  <a:extLst>
                    <a:ext uri="{9D8B030D-6E8A-4147-A177-3AD203B41FA5}">
                      <a16:colId xmlns:a16="http://schemas.microsoft.com/office/drawing/2014/main" val="1719358605"/>
                    </a:ext>
                  </a:extLst>
                </a:gridCol>
              </a:tblGrid>
              <a:tr h="462765">
                <a:tc gridSpan="6">
                  <a:txBody>
                    <a:bodyPr/>
                    <a:lstStyle/>
                    <a:p>
                      <a:pPr algn="ctr" fontAlgn="b"/>
                      <a:r>
                        <a:rPr lang="es-ES" sz="1600" b="1" u="none" strike="noStrike" dirty="0">
                          <a:effectLst/>
                        </a:rPr>
                        <a:t>RESUMEN SEÑALIZACION  - SEMAFORIZACIÓN AÑO 2022</a:t>
                      </a:r>
                      <a:endParaRPr lang="es-ES" sz="1600" b="1" i="0" u="none" strike="noStrike" dirty="0">
                        <a:effectLst/>
                        <a:latin typeface="Arial" panose="020B0604020202020204" pitchFamily="34" charset="0"/>
                      </a:endParaRPr>
                    </a:p>
                  </a:txBody>
                  <a:tcPr marL="7620" marR="7620" marT="7620" marB="0" anchor="b"/>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711053346"/>
                  </a:ext>
                </a:extLst>
              </a:tr>
              <a:tr h="1150302">
                <a:tc>
                  <a:txBody>
                    <a:bodyPr/>
                    <a:lstStyle/>
                    <a:p>
                      <a:pPr algn="ctr" fontAlgn="ctr"/>
                      <a:r>
                        <a:rPr lang="es-CO" sz="1600" b="1" u="none" strike="noStrike" dirty="0">
                          <a:solidFill>
                            <a:srgbClr val="FF0000"/>
                          </a:solidFill>
                          <a:effectLst/>
                        </a:rPr>
                        <a:t>Mes</a:t>
                      </a:r>
                      <a:endParaRPr lang="es-CO" sz="1600" b="1" i="0" u="none" strike="noStrike" dirty="0">
                        <a:solidFill>
                          <a:srgbClr val="FF0000"/>
                        </a:solidFill>
                        <a:effectLst/>
                        <a:latin typeface="Arial" panose="020B0604020202020204" pitchFamily="34" charset="0"/>
                      </a:endParaRPr>
                    </a:p>
                  </a:txBody>
                  <a:tcPr marL="7620" marR="7620" marT="7620" marB="0" anchor="ctr"/>
                </a:tc>
                <a:tc>
                  <a:txBody>
                    <a:bodyPr/>
                    <a:lstStyle/>
                    <a:p>
                      <a:pPr algn="ctr" fontAlgn="ctr"/>
                      <a:r>
                        <a:rPr lang="es-CO" sz="1600" b="1" u="none" strike="noStrike" dirty="0">
                          <a:solidFill>
                            <a:srgbClr val="FF0000"/>
                          </a:solidFill>
                          <a:effectLst/>
                        </a:rPr>
                        <a:t>Marcas viales</a:t>
                      </a:r>
                      <a:endParaRPr lang="es-CO" sz="1600" b="1" i="0" u="none" strike="noStrike" dirty="0">
                        <a:solidFill>
                          <a:srgbClr val="FF0000"/>
                        </a:solidFill>
                        <a:effectLst/>
                        <a:latin typeface="Arial" panose="020B0604020202020204" pitchFamily="34" charset="0"/>
                      </a:endParaRPr>
                    </a:p>
                  </a:txBody>
                  <a:tcPr marL="7620" marR="7620" marT="7620" marB="0" anchor="ctr"/>
                </a:tc>
                <a:tc>
                  <a:txBody>
                    <a:bodyPr/>
                    <a:lstStyle/>
                    <a:p>
                      <a:pPr algn="ctr" fontAlgn="ctr"/>
                      <a:r>
                        <a:rPr lang="es-CO" sz="1600" b="1" u="none" strike="noStrike" dirty="0">
                          <a:solidFill>
                            <a:srgbClr val="FF0000"/>
                          </a:solidFill>
                          <a:effectLst/>
                        </a:rPr>
                        <a:t>Líneas de carril</a:t>
                      </a:r>
                      <a:endParaRPr lang="es-CO" sz="1600" b="1" i="0" u="none" strike="noStrike" dirty="0">
                        <a:solidFill>
                          <a:srgbClr val="FF0000"/>
                        </a:solidFill>
                        <a:effectLst/>
                        <a:latin typeface="Arial" panose="020B0604020202020204" pitchFamily="34" charset="0"/>
                      </a:endParaRPr>
                    </a:p>
                  </a:txBody>
                  <a:tcPr marL="7620" marR="7620" marT="7620" marB="0" anchor="ctr"/>
                </a:tc>
                <a:tc>
                  <a:txBody>
                    <a:bodyPr/>
                    <a:lstStyle/>
                    <a:p>
                      <a:pPr algn="ctr" fontAlgn="ctr"/>
                      <a:r>
                        <a:rPr lang="es-CO" sz="1600" b="1" u="none" strike="noStrike" dirty="0">
                          <a:solidFill>
                            <a:srgbClr val="FF0000"/>
                          </a:solidFill>
                          <a:effectLst/>
                        </a:rPr>
                        <a:t>Señales Verticales</a:t>
                      </a:r>
                      <a:endParaRPr lang="es-CO" sz="1600" b="1" i="0" u="none" strike="noStrike" dirty="0">
                        <a:solidFill>
                          <a:srgbClr val="FF0000"/>
                        </a:solidFill>
                        <a:effectLst/>
                        <a:latin typeface="Arial" panose="020B0604020202020204" pitchFamily="34" charset="0"/>
                      </a:endParaRPr>
                    </a:p>
                  </a:txBody>
                  <a:tcPr marL="7620" marR="7620" marT="7620" marB="0" anchor="ctr"/>
                </a:tc>
                <a:tc>
                  <a:txBody>
                    <a:bodyPr/>
                    <a:lstStyle/>
                    <a:p>
                      <a:pPr algn="ctr" fontAlgn="ctr"/>
                      <a:r>
                        <a:rPr lang="es-CO" sz="1600" b="1" u="none" strike="noStrike" dirty="0">
                          <a:solidFill>
                            <a:srgbClr val="FF0000"/>
                          </a:solidFill>
                          <a:effectLst/>
                        </a:rPr>
                        <a:t>Luces semáforos cambiados</a:t>
                      </a:r>
                      <a:endParaRPr lang="es-CO" sz="1600" b="1" i="0" u="none" strike="noStrike" dirty="0">
                        <a:solidFill>
                          <a:srgbClr val="FF0000"/>
                        </a:solidFill>
                        <a:effectLst/>
                        <a:latin typeface="Arial" panose="020B0604020202020204" pitchFamily="34" charset="0"/>
                      </a:endParaRPr>
                    </a:p>
                  </a:txBody>
                  <a:tcPr marL="7620" marR="7620" marT="7620" marB="0" anchor="ctr"/>
                </a:tc>
                <a:tc>
                  <a:txBody>
                    <a:bodyPr/>
                    <a:lstStyle/>
                    <a:p>
                      <a:pPr algn="ctr" fontAlgn="ctr"/>
                      <a:r>
                        <a:rPr lang="es-CO" sz="1600" b="1" u="none" strike="noStrike" dirty="0">
                          <a:solidFill>
                            <a:srgbClr val="FF0000"/>
                          </a:solidFill>
                          <a:effectLst/>
                        </a:rPr>
                        <a:t>Controladores cambiados y/o repotenciados</a:t>
                      </a:r>
                      <a:endParaRPr lang="es-CO" sz="1600" b="1" i="0" u="none" strike="noStrike" dirty="0">
                        <a:solidFill>
                          <a:srgbClr val="FF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81436813"/>
                  </a:ext>
                </a:extLst>
              </a:tr>
              <a:tr h="296656">
                <a:tc>
                  <a:txBody>
                    <a:bodyPr/>
                    <a:lstStyle/>
                    <a:p>
                      <a:pPr algn="ctr" fontAlgn="b"/>
                      <a:r>
                        <a:rPr lang="es-CO" sz="1600" u="none" strike="noStrike" dirty="0">
                          <a:solidFill>
                            <a:srgbClr val="FF0000"/>
                          </a:solidFill>
                          <a:effectLst/>
                        </a:rPr>
                        <a:t> </a:t>
                      </a:r>
                      <a:endParaRPr lang="es-CO" sz="1600" b="0" i="0" u="none" strike="noStrike" dirty="0">
                        <a:solidFill>
                          <a:srgbClr val="FF0000"/>
                        </a:solidFill>
                        <a:effectLst/>
                        <a:latin typeface="Arial" panose="020B0604020202020204" pitchFamily="34" charset="0"/>
                      </a:endParaRPr>
                    </a:p>
                  </a:txBody>
                  <a:tcPr marL="7620" marR="7620" marT="7620" marB="0" anchor="b"/>
                </a:tc>
                <a:tc>
                  <a:txBody>
                    <a:bodyPr/>
                    <a:lstStyle/>
                    <a:p>
                      <a:pPr algn="ctr" fontAlgn="b"/>
                      <a:r>
                        <a:rPr lang="es-CO" sz="1600" b="1" u="none" strike="noStrike" dirty="0">
                          <a:solidFill>
                            <a:srgbClr val="FF0000"/>
                          </a:solidFill>
                          <a:effectLst/>
                        </a:rPr>
                        <a:t>m2</a:t>
                      </a:r>
                      <a:endParaRPr lang="es-CO" sz="1600" b="1" i="0" u="none" strike="noStrike" dirty="0">
                        <a:solidFill>
                          <a:srgbClr val="FF0000"/>
                        </a:solidFill>
                        <a:effectLst/>
                        <a:latin typeface="Arial" panose="020B0604020202020204" pitchFamily="34" charset="0"/>
                      </a:endParaRPr>
                    </a:p>
                  </a:txBody>
                  <a:tcPr marL="7620" marR="7620" marT="7620" marB="0" anchor="b"/>
                </a:tc>
                <a:tc>
                  <a:txBody>
                    <a:bodyPr/>
                    <a:lstStyle/>
                    <a:p>
                      <a:pPr algn="ctr" fontAlgn="b"/>
                      <a:r>
                        <a:rPr lang="es-CO" sz="1600" b="1" u="none" strike="noStrike" dirty="0">
                          <a:solidFill>
                            <a:srgbClr val="FF0000"/>
                          </a:solidFill>
                          <a:effectLst/>
                        </a:rPr>
                        <a:t>ml</a:t>
                      </a:r>
                      <a:endParaRPr lang="es-CO" sz="1600" b="1" i="0" u="none" strike="noStrike" dirty="0">
                        <a:solidFill>
                          <a:srgbClr val="FF0000"/>
                        </a:solidFill>
                        <a:effectLst/>
                        <a:latin typeface="Arial" panose="020B0604020202020204" pitchFamily="34" charset="0"/>
                      </a:endParaRPr>
                    </a:p>
                  </a:txBody>
                  <a:tcPr marL="7620" marR="7620" marT="7620" marB="0" anchor="b"/>
                </a:tc>
                <a:tc>
                  <a:txBody>
                    <a:bodyPr/>
                    <a:lstStyle/>
                    <a:p>
                      <a:pPr algn="ctr" fontAlgn="b"/>
                      <a:r>
                        <a:rPr lang="es-CO" sz="1600" b="1" u="none" strike="noStrike" dirty="0">
                          <a:solidFill>
                            <a:srgbClr val="FF0000"/>
                          </a:solidFill>
                          <a:effectLst/>
                        </a:rPr>
                        <a:t>Und</a:t>
                      </a:r>
                      <a:endParaRPr lang="es-CO" sz="1600" b="1" i="0" u="none" strike="noStrike" dirty="0">
                        <a:solidFill>
                          <a:srgbClr val="FF0000"/>
                        </a:solidFill>
                        <a:effectLst/>
                        <a:latin typeface="Arial" panose="020B0604020202020204" pitchFamily="34" charset="0"/>
                      </a:endParaRPr>
                    </a:p>
                  </a:txBody>
                  <a:tcPr marL="7620" marR="7620" marT="7620" marB="0" anchor="b"/>
                </a:tc>
                <a:tc>
                  <a:txBody>
                    <a:bodyPr/>
                    <a:lstStyle/>
                    <a:p>
                      <a:pPr algn="ctr" fontAlgn="b"/>
                      <a:r>
                        <a:rPr lang="es-CO" sz="1600" b="1" u="none" strike="noStrike" dirty="0">
                          <a:solidFill>
                            <a:srgbClr val="FF0000"/>
                          </a:solidFill>
                          <a:effectLst/>
                        </a:rPr>
                        <a:t>Und</a:t>
                      </a:r>
                      <a:endParaRPr lang="es-CO" sz="1600" b="1" i="0" u="none" strike="noStrike" dirty="0">
                        <a:solidFill>
                          <a:srgbClr val="FF0000"/>
                        </a:solidFill>
                        <a:effectLst/>
                        <a:latin typeface="Arial" panose="020B0604020202020204" pitchFamily="34" charset="0"/>
                      </a:endParaRPr>
                    </a:p>
                  </a:txBody>
                  <a:tcPr marL="7620" marR="7620" marT="7620" marB="0" anchor="b"/>
                </a:tc>
                <a:tc>
                  <a:txBody>
                    <a:bodyPr/>
                    <a:lstStyle/>
                    <a:p>
                      <a:pPr algn="ctr" fontAlgn="b"/>
                      <a:r>
                        <a:rPr lang="es-CO" sz="1600" b="1" u="none" strike="noStrike" dirty="0">
                          <a:solidFill>
                            <a:srgbClr val="FF0000"/>
                          </a:solidFill>
                          <a:effectLst/>
                        </a:rPr>
                        <a:t>Und</a:t>
                      </a:r>
                      <a:endParaRPr lang="es-CO" sz="1600" b="1" i="0" u="none" strike="noStrike" dirty="0">
                        <a:solidFill>
                          <a:srgbClr val="FF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472696626"/>
                  </a:ext>
                </a:extLst>
              </a:tr>
              <a:tr h="296656">
                <a:tc>
                  <a:txBody>
                    <a:bodyPr/>
                    <a:lstStyle/>
                    <a:p>
                      <a:pPr algn="ctr" fontAlgn="b"/>
                      <a:r>
                        <a:rPr lang="es-CO" sz="1600" u="none" strike="noStrike" dirty="0">
                          <a:effectLst/>
                        </a:rPr>
                        <a:t>enero</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a:effectLst/>
                        </a:rPr>
                        <a:t>162,7</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34</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0</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979274746"/>
                  </a:ext>
                </a:extLst>
              </a:tr>
              <a:tr h="296656">
                <a:tc>
                  <a:txBody>
                    <a:bodyPr/>
                    <a:lstStyle/>
                    <a:p>
                      <a:pPr algn="ctr" fontAlgn="b"/>
                      <a:r>
                        <a:rPr lang="es-CO" sz="1600" u="none" strike="noStrike" dirty="0">
                          <a:effectLst/>
                        </a:rPr>
                        <a:t>febrero</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a:effectLst/>
                        </a:rPr>
                        <a:t>793,5</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430</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0</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22</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187033176"/>
                  </a:ext>
                </a:extLst>
              </a:tr>
              <a:tr h="296656">
                <a:tc>
                  <a:txBody>
                    <a:bodyPr/>
                    <a:lstStyle/>
                    <a:p>
                      <a:pPr algn="ctr" fontAlgn="b"/>
                      <a:r>
                        <a:rPr lang="es-CO" sz="1600" u="none" strike="noStrike" dirty="0">
                          <a:effectLst/>
                        </a:rPr>
                        <a:t>marzo</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a:effectLst/>
                        </a:rPr>
                        <a:t>1206</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469</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a:effectLst/>
                        </a:rPr>
                        <a:t>0</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32</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365698435"/>
                  </a:ext>
                </a:extLst>
              </a:tr>
              <a:tr h="296656">
                <a:tc>
                  <a:txBody>
                    <a:bodyPr/>
                    <a:lstStyle/>
                    <a:p>
                      <a:pPr algn="ctr" fontAlgn="b"/>
                      <a:r>
                        <a:rPr lang="es-CO" sz="1600" u="none" strike="noStrike" dirty="0">
                          <a:effectLst/>
                        </a:rPr>
                        <a:t>abril</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a:effectLst/>
                        </a:rPr>
                        <a:t>867</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185</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1</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1569261342"/>
                  </a:ext>
                </a:extLst>
              </a:tr>
              <a:tr h="296656">
                <a:tc>
                  <a:txBody>
                    <a:bodyPr/>
                    <a:lstStyle/>
                    <a:p>
                      <a:pPr algn="ctr" fontAlgn="b"/>
                      <a:r>
                        <a:rPr lang="es-CO" sz="1600" u="none" strike="noStrike" dirty="0">
                          <a:effectLst/>
                        </a:rPr>
                        <a:t>mayo</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a:effectLst/>
                        </a:rPr>
                        <a:t>870</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246</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2</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 </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064856456"/>
                  </a:ext>
                </a:extLst>
              </a:tr>
              <a:tr h="296656">
                <a:tc>
                  <a:txBody>
                    <a:bodyPr/>
                    <a:lstStyle/>
                    <a:p>
                      <a:pPr algn="ctr" fontAlgn="b"/>
                      <a:r>
                        <a:rPr lang="es-CO" sz="1600" u="none" strike="noStrike" dirty="0">
                          <a:effectLst/>
                        </a:rPr>
                        <a:t>junio</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a:effectLst/>
                        </a:rPr>
                        <a:t>1250</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576</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0</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25</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830244127"/>
                  </a:ext>
                </a:extLst>
              </a:tr>
              <a:tr h="296656">
                <a:tc>
                  <a:txBody>
                    <a:bodyPr/>
                    <a:lstStyle/>
                    <a:p>
                      <a:pPr algn="ctr" fontAlgn="b"/>
                      <a:r>
                        <a:rPr lang="es-CO" sz="1600" u="none" strike="noStrike" dirty="0">
                          <a:effectLst/>
                        </a:rPr>
                        <a:t>julio</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a:effectLst/>
                        </a:rPr>
                        <a:t>1253</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396</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2</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 </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454502754"/>
                  </a:ext>
                </a:extLst>
              </a:tr>
              <a:tr h="296656">
                <a:tc>
                  <a:txBody>
                    <a:bodyPr/>
                    <a:lstStyle/>
                    <a:p>
                      <a:pPr algn="ctr" fontAlgn="b"/>
                      <a:r>
                        <a:rPr lang="es-CO" sz="1600" u="none" strike="noStrike" dirty="0">
                          <a:effectLst/>
                        </a:rPr>
                        <a:t>agosto</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a:effectLst/>
                        </a:rPr>
                        <a:t>3810</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641</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7</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36</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662731754"/>
                  </a:ext>
                </a:extLst>
              </a:tr>
              <a:tr h="485973">
                <a:tc>
                  <a:txBody>
                    <a:bodyPr/>
                    <a:lstStyle/>
                    <a:p>
                      <a:pPr algn="ctr" fontAlgn="b"/>
                      <a:r>
                        <a:rPr lang="es-CO" sz="1600" u="none" strike="noStrike" dirty="0">
                          <a:effectLst/>
                        </a:rPr>
                        <a:t>septiembre</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a:effectLst/>
                        </a:rPr>
                        <a:t>2950</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250</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a:effectLst/>
                        </a:rPr>
                        <a:t>0</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 </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39</a:t>
                      </a:r>
                      <a:endParaRPr lang="es-CO"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934176920"/>
                  </a:ext>
                </a:extLst>
              </a:tr>
              <a:tr h="296656">
                <a:tc>
                  <a:txBody>
                    <a:bodyPr/>
                    <a:lstStyle/>
                    <a:p>
                      <a:pPr algn="ctr" fontAlgn="b"/>
                      <a:r>
                        <a:rPr lang="es-CO" sz="1600" u="none" strike="noStrike" dirty="0">
                          <a:effectLst/>
                        </a:rPr>
                        <a:t>octubre</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3150</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150</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a:effectLst/>
                        </a:rPr>
                        <a:t>0</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96</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194363313"/>
                  </a:ext>
                </a:extLst>
              </a:tr>
              <a:tr h="296656">
                <a:tc>
                  <a:txBody>
                    <a:bodyPr/>
                    <a:lstStyle/>
                    <a:p>
                      <a:pPr algn="ctr" fontAlgn="b"/>
                      <a:r>
                        <a:rPr lang="es-CO" sz="1600" u="none" strike="noStrike" dirty="0">
                          <a:effectLst/>
                        </a:rPr>
                        <a:t>noviembre</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3330</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a:effectLst/>
                        </a:rPr>
                        <a:t>14990</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48</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a:effectLst/>
                        </a:rPr>
                        <a:t>18</a:t>
                      </a:r>
                      <a:endParaRPr lang="es-CO" sz="1600" b="0" i="0" u="none" strike="noStrike">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080501173"/>
                  </a:ext>
                </a:extLst>
              </a:tr>
              <a:tr h="296656">
                <a:tc>
                  <a:txBody>
                    <a:bodyPr/>
                    <a:lstStyle/>
                    <a:p>
                      <a:pPr algn="ctr" fontAlgn="b"/>
                      <a:r>
                        <a:rPr lang="es-CO" sz="1600" u="none" strike="noStrike" dirty="0">
                          <a:effectLst/>
                        </a:rPr>
                        <a:t>diciembre</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3850</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44590</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ES" sz="1600" b="0" i="0" u="none" strike="noStrike" dirty="0">
                          <a:effectLst/>
                          <a:latin typeface="Arial" panose="020B0604020202020204" pitchFamily="34" charset="0"/>
                        </a:rPr>
                        <a:t>3</a:t>
                      </a:r>
                      <a:r>
                        <a:rPr lang="es-CO" sz="1600" b="0" i="0" u="none" strike="noStrike" dirty="0">
                          <a:effectLst/>
                          <a:latin typeface="Arial" panose="020B0604020202020204" pitchFamily="34" charset="0"/>
                        </a:rPr>
                        <a:t>8</a:t>
                      </a: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 </a:t>
                      </a:r>
                      <a:endParaRPr lang="es-CO"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083576849"/>
                  </a:ext>
                </a:extLst>
              </a:tr>
              <a:tr h="296656">
                <a:tc>
                  <a:txBody>
                    <a:bodyPr/>
                    <a:lstStyle/>
                    <a:p>
                      <a:pPr algn="ctr" fontAlgn="b"/>
                      <a:r>
                        <a:rPr lang="es-CO" sz="1600" u="none" strike="noStrike" dirty="0">
                          <a:effectLst/>
                        </a:rPr>
                        <a:t>Totales</a:t>
                      </a:r>
                      <a:endParaRPr lang="es-CO" sz="1600" b="1"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23,492</a:t>
                      </a:r>
                      <a:endParaRPr lang="es-CO" sz="1600" b="1" i="0" u="none" strike="noStrike" dirty="0">
                        <a:effectLst/>
                        <a:latin typeface="Arial" panose="020B0604020202020204" pitchFamily="34" charset="0"/>
                      </a:endParaRPr>
                    </a:p>
                  </a:txBody>
                  <a:tcPr marL="7620" marR="7620" marT="7620" marB="0" anchor="b"/>
                </a:tc>
                <a:tc>
                  <a:txBody>
                    <a:bodyPr/>
                    <a:lstStyle/>
                    <a:p>
                      <a:pPr algn="ctr" fontAlgn="b"/>
                      <a:r>
                        <a:rPr lang="es-ES" sz="1600" b="1" i="0" u="none" strike="noStrike" dirty="0">
                          <a:effectLst/>
                          <a:latin typeface="Arial" panose="020B0604020202020204" pitchFamily="34" charset="0"/>
                        </a:rPr>
                        <a:t>6</a:t>
                      </a:r>
                      <a:r>
                        <a:rPr lang="es-CO" sz="1600" b="1" i="0" u="none" strike="noStrike" dirty="0">
                          <a:effectLst/>
                          <a:latin typeface="Arial" panose="020B0604020202020204" pitchFamily="34" charset="0"/>
                        </a:rPr>
                        <a:t>2957</a:t>
                      </a:r>
                    </a:p>
                  </a:txBody>
                  <a:tcPr marL="7620" marR="7620" marT="7620" marB="0" anchor="b"/>
                </a:tc>
                <a:tc>
                  <a:txBody>
                    <a:bodyPr/>
                    <a:lstStyle/>
                    <a:p>
                      <a:pPr algn="ctr" fontAlgn="b"/>
                      <a:r>
                        <a:rPr lang="es-ES" sz="1600" b="1" i="0" u="none" strike="noStrike" dirty="0">
                          <a:effectLst/>
                          <a:latin typeface="Arial" panose="020B0604020202020204" pitchFamily="34" charset="0"/>
                        </a:rPr>
                        <a:t>98</a:t>
                      </a:r>
                      <a:endParaRPr lang="es-CO" sz="1600" b="1"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229</a:t>
                      </a:r>
                      <a:endParaRPr lang="es-CO" sz="1600" b="1" i="0" u="none" strike="noStrike" dirty="0">
                        <a:effectLst/>
                        <a:latin typeface="Arial" panose="020B0604020202020204" pitchFamily="34" charset="0"/>
                      </a:endParaRPr>
                    </a:p>
                  </a:txBody>
                  <a:tcPr marL="7620" marR="7620" marT="7620" marB="0" anchor="b"/>
                </a:tc>
                <a:tc>
                  <a:txBody>
                    <a:bodyPr/>
                    <a:lstStyle/>
                    <a:p>
                      <a:pPr algn="ctr" fontAlgn="b"/>
                      <a:r>
                        <a:rPr lang="es-CO" sz="1600" u="none" strike="noStrike" dirty="0">
                          <a:effectLst/>
                        </a:rPr>
                        <a:t>39</a:t>
                      </a:r>
                      <a:endParaRPr lang="es-CO" sz="1600" b="1"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385466053"/>
                  </a:ext>
                </a:extLst>
              </a:tr>
            </a:tbl>
          </a:graphicData>
        </a:graphic>
      </p:graphicFrame>
      <p:pic>
        <p:nvPicPr>
          <p:cNvPr id="17" name="Google Shape;78;g13846ba19e3_1_28"/>
          <p:cNvPicPr preferRelativeResize="0"/>
          <p:nvPr/>
        </p:nvPicPr>
        <p:blipFill>
          <a:blip r:embed="rId3">
            <a:alphaModFix/>
          </a:blip>
          <a:stretch>
            <a:fillRect/>
          </a:stretch>
        </p:blipFill>
        <p:spPr>
          <a:xfrm>
            <a:off x="7055122" y="219512"/>
            <a:ext cx="2641327" cy="4200088"/>
          </a:xfrm>
          <a:prstGeom prst="rect">
            <a:avLst/>
          </a:prstGeom>
          <a:noFill/>
          <a:ln>
            <a:noFill/>
          </a:ln>
        </p:spPr>
      </p:pic>
      <p:pic>
        <p:nvPicPr>
          <p:cNvPr id="18" name="Google Shape;79;g13846ba19e3_1_28"/>
          <p:cNvPicPr preferRelativeResize="0"/>
          <p:nvPr/>
        </p:nvPicPr>
        <p:blipFill>
          <a:blip r:embed="rId4">
            <a:alphaModFix/>
          </a:blip>
          <a:stretch>
            <a:fillRect/>
          </a:stretch>
        </p:blipFill>
        <p:spPr>
          <a:xfrm>
            <a:off x="9696450" y="215811"/>
            <a:ext cx="2495550" cy="4232364"/>
          </a:xfrm>
          <a:prstGeom prst="rect">
            <a:avLst/>
          </a:prstGeom>
          <a:noFill/>
          <a:ln>
            <a:noFill/>
          </a:ln>
        </p:spPr>
      </p:pic>
      <p:sp>
        <p:nvSpPr>
          <p:cNvPr id="19" name="Google Shape;80;g13846ba19e3_1_28"/>
          <p:cNvSpPr txBox="1"/>
          <p:nvPr/>
        </p:nvSpPr>
        <p:spPr>
          <a:xfrm>
            <a:off x="7779775" y="4674087"/>
            <a:ext cx="10656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s-CO" b="1" dirty="0">
                <a:latin typeface="Century Gothic" panose="020B0502020202020204" pitchFamily="34" charset="0"/>
              </a:rPr>
              <a:t>ANTES</a:t>
            </a:r>
            <a:endParaRPr b="1">
              <a:latin typeface="Century Gothic" panose="020B0502020202020204" pitchFamily="34" charset="0"/>
            </a:endParaRPr>
          </a:p>
        </p:txBody>
      </p:sp>
      <p:sp>
        <p:nvSpPr>
          <p:cNvPr id="20" name="Google Shape;81;g13846ba19e3_1_28"/>
          <p:cNvSpPr txBox="1"/>
          <p:nvPr/>
        </p:nvSpPr>
        <p:spPr>
          <a:xfrm>
            <a:off x="10669900" y="4626462"/>
            <a:ext cx="12537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s-CO" b="1" dirty="0">
                <a:latin typeface="Century Gothic" panose="020B0502020202020204" pitchFamily="34" charset="0"/>
              </a:rPr>
              <a:t>DESPUÉS</a:t>
            </a:r>
            <a:endParaRPr b="1">
              <a:latin typeface="Century Gothic" panose="020B0502020202020204" pitchFamily="34" charset="0"/>
            </a:endParaRPr>
          </a:p>
        </p:txBody>
      </p:sp>
      <p:pic>
        <p:nvPicPr>
          <p:cNvPr id="21" name="Picture 4" descr="https://movilidadpereira.gov.co/img/logo-transito-1.png"/>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6">
            <a:extLst>
              <a:ext uri="{FF2B5EF4-FFF2-40B4-BE49-F238E27FC236}">
                <a16:creationId xmlns:a16="http://schemas.microsoft.com/office/drawing/2014/main" id="{7AEA84F8-8DDF-F84B-A67C-921D9A485BD1}"/>
              </a:ext>
            </a:extLst>
          </p:cNvPr>
          <p:cNvPicPr>
            <a:picLocks noChangeAspect="1"/>
          </p:cNvPicPr>
          <p:nvPr/>
        </p:nvPicPr>
        <p:blipFill>
          <a:blip r:embed="rId6"/>
          <a:srcRect/>
          <a:stretch>
            <a:fillRect/>
          </a:stretch>
        </p:blipFill>
        <p:spPr>
          <a:xfrm>
            <a:off x="8894432" y="6029325"/>
            <a:ext cx="3297568" cy="815714"/>
          </a:xfrm>
          <a:prstGeom prst="rect">
            <a:avLst/>
          </a:prstGeom>
        </p:spPr>
      </p:pic>
      <p:sp>
        <p:nvSpPr>
          <p:cNvPr id="11" name="Google Shape;67;g13846ba19e3_0_34"/>
          <p:cNvSpPr txBox="1"/>
          <p:nvPr/>
        </p:nvSpPr>
        <p:spPr>
          <a:xfrm>
            <a:off x="7124701" y="4991100"/>
            <a:ext cx="5067300" cy="83096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s-CO" sz="2100" b="1" dirty="0">
                <a:solidFill>
                  <a:srgbClr val="FF0000"/>
                </a:solidFill>
                <a:latin typeface="Century Gothic" panose="020B0502020202020204" pitchFamily="34" charset="0"/>
              </a:rPr>
              <a:t>SEÑALIZACIÓN Y DEMARACACIÓN </a:t>
            </a:r>
            <a:endParaRPr lang="es-CO" sz="2100" b="1" dirty="0" smtClean="0">
              <a:solidFill>
                <a:srgbClr val="FF0000"/>
              </a:solidFill>
              <a:latin typeface="Century Gothic" panose="020B0502020202020204" pitchFamily="34" charset="0"/>
            </a:endParaRPr>
          </a:p>
          <a:p>
            <a:pPr marL="0" lvl="0" indent="0" algn="ctr" rtl="0">
              <a:spcBef>
                <a:spcPts val="0"/>
              </a:spcBef>
              <a:spcAft>
                <a:spcPts val="0"/>
              </a:spcAft>
              <a:buNone/>
            </a:pPr>
            <a:r>
              <a:rPr lang="es-CO" sz="2100" b="1" dirty="0" smtClean="0">
                <a:solidFill>
                  <a:srgbClr val="FF0000"/>
                </a:solidFill>
                <a:latin typeface="Century Gothic" panose="020B0502020202020204" pitchFamily="34" charset="0"/>
              </a:rPr>
              <a:t>DE </a:t>
            </a:r>
            <a:r>
              <a:rPr lang="es-CO" sz="2100" b="1" dirty="0">
                <a:solidFill>
                  <a:srgbClr val="FF0000"/>
                </a:solidFill>
                <a:latin typeface="Century Gothic" panose="020B0502020202020204" pitchFamily="34" charset="0"/>
              </a:rPr>
              <a:t>LA CIUDAD</a:t>
            </a:r>
            <a:endParaRPr sz="21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813923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pic>
        <p:nvPicPr>
          <p:cNvPr id="5"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sp>
        <p:nvSpPr>
          <p:cNvPr id="14" name="Google Shape;199;p12"/>
          <p:cNvSpPr txBox="1"/>
          <p:nvPr/>
        </p:nvSpPr>
        <p:spPr>
          <a:xfrm>
            <a:off x="190501" y="617367"/>
            <a:ext cx="7153274" cy="297000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lgn="just">
              <a:lnSpc>
                <a:spcPct val="90000"/>
              </a:lnSpc>
              <a:buClr>
                <a:schemeClr val="dk1"/>
              </a:buClr>
              <a:buSzPts val="1400"/>
              <a:buFont typeface="Arial" panose="020B0604020202020204" pitchFamily="34" charset="0"/>
              <a:buChar char="•"/>
              <a:defRPr/>
            </a:pPr>
            <a:r>
              <a:rPr lang="es-CO" sz="1800" dirty="0" smtClean="0">
                <a:solidFill>
                  <a:schemeClr val="tx1"/>
                </a:solidFill>
                <a:latin typeface="Century Gothic" panose="020B0502020202020204" pitchFamily="34" charset="0"/>
              </a:rPr>
              <a:t>Transformar los comportamientos de la población en materia de tránsito y movilidad , sensibilizando a la población por medio de la difusión de cultura y la educación vial.</a:t>
            </a:r>
          </a:p>
          <a:p>
            <a:pPr marL="285750" lvl="0" indent="-285750" algn="just">
              <a:lnSpc>
                <a:spcPct val="90000"/>
              </a:lnSpc>
              <a:spcBef>
                <a:spcPts val="1000"/>
              </a:spcBef>
              <a:buClr>
                <a:schemeClr val="dk1"/>
              </a:buClr>
              <a:buSzPts val="1400"/>
              <a:buFont typeface="Arial" panose="020B0604020202020204" pitchFamily="34" charset="0"/>
              <a:buChar char="•"/>
              <a:defRPr/>
            </a:pPr>
            <a:r>
              <a:rPr lang="es-CO" sz="1800" dirty="0" smtClean="0">
                <a:solidFill>
                  <a:schemeClr val="tx1"/>
                </a:solidFill>
                <a:latin typeface="Century Gothic" panose="020B0502020202020204" pitchFamily="34" charset="0"/>
              </a:rPr>
              <a:t>Formar íntegramente conductores idóneos, conscientes de su responsabilidad social y ambiental.</a:t>
            </a:r>
          </a:p>
          <a:p>
            <a:pPr marL="285750" lvl="0" indent="-285750" algn="just">
              <a:lnSpc>
                <a:spcPct val="90000"/>
              </a:lnSpc>
              <a:spcBef>
                <a:spcPts val="1000"/>
              </a:spcBef>
              <a:buClr>
                <a:schemeClr val="dk1"/>
              </a:buClr>
              <a:buSzPts val="1400"/>
              <a:buFont typeface="Arial" panose="020B0604020202020204" pitchFamily="34" charset="0"/>
              <a:buChar char="•"/>
              <a:defRPr/>
            </a:pPr>
            <a:r>
              <a:rPr lang="es-CO" sz="1800" dirty="0" smtClean="0">
                <a:solidFill>
                  <a:schemeClr val="tx1"/>
                </a:solidFill>
                <a:latin typeface="Century Gothic" panose="020B0502020202020204" pitchFamily="34" charset="0"/>
              </a:rPr>
              <a:t>Desarrollar proyecto de infraestructura y promoción de modos alternativos de movilidad</a:t>
            </a:r>
          </a:p>
          <a:p>
            <a:pPr marL="285750" lvl="0" indent="-285750" algn="just">
              <a:lnSpc>
                <a:spcPct val="90000"/>
              </a:lnSpc>
              <a:spcBef>
                <a:spcPts val="1000"/>
              </a:spcBef>
              <a:buClr>
                <a:schemeClr val="dk1"/>
              </a:buClr>
              <a:buSzPts val="1400"/>
              <a:buFont typeface="Arial" panose="020B0604020202020204" pitchFamily="34" charset="0"/>
              <a:buChar char="•"/>
              <a:defRPr/>
            </a:pPr>
            <a:r>
              <a:rPr lang="es-CO" sz="1800" dirty="0" smtClean="0">
                <a:latin typeface="Century Gothic" panose="020B0502020202020204" pitchFamily="34" charset="0"/>
              </a:rPr>
              <a:t>Educar y sensibilizar a la ciudadanía respecto al comportamiento en las vías como actores viales</a:t>
            </a:r>
            <a:endParaRPr lang="es-CO" sz="1800" dirty="0" smtClean="0">
              <a:solidFill>
                <a:schemeClr val="tx1"/>
              </a:solidFill>
              <a:latin typeface="Century Gothic" panose="020B0502020202020204" pitchFamily="34" charset="0"/>
            </a:endParaRPr>
          </a:p>
        </p:txBody>
      </p:sp>
      <p:sp>
        <p:nvSpPr>
          <p:cNvPr id="15" name="Google Shape;106;p6"/>
          <p:cNvSpPr txBox="1">
            <a:spLocks/>
          </p:cNvSpPr>
          <p:nvPr/>
        </p:nvSpPr>
        <p:spPr>
          <a:xfrm>
            <a:off x="1431788" y="0"/>
            <a:ext cx="8878957" cy="702365"/>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90000"/>
              </a:lnSpc>
              <a:spcBef>
                <a:spcPts val="0"/>
              </a:spcBef>
              <a:spcAft>
                <a:spcPts val="0"/>
              </a:spcAft>
              <a:buClr>
                <a:schemeClr val="dk1"/>
              </a:buClr>
              <a:buSzPts val="2300"/>
              <a:buFont typeface="Arial" panose="020B0604020202020204" pitchFamily="34" charset="0"/>
              <a:buNone/>
              <a:tabLst/>
              <a:defRPr/>
            </a:pPr>
            <a:r>
              <a:rPr kumimoji="0" lang="es-CO" sz="2100" b="1" i="0" u="none" strike="noStrike" kern="1200" cap="none" spc="0" normalizeH="0" baseline="0" noProof="0" dirty="0" smtClean="0">
                <a:ln>
                  <a:noFill/>
                </a:ln>
                <a:solidFill>
                  <a:srgbClr val="FF0000"/>
                </a:solidFill>
                <a:effectLst/>
                <a:uLnTx/>
                <a:uFillTx/>
                <a:latin typeface="Century Gothic" panose="020B0502020202020204" pitchFamily="34" charset="0"/>
                <a:ea typeface="Arial"/>
                <a:cs typeface="Arial"/>
                <a:sym typeface="Arial"/>
              </a:rPr>
              <a:t>EDUCACIÓN VIAL Y ESCUELA DE ENSEÑANZA</a:t>
            </a:r>
            <a:endParaRPr kumimoji="0" lang="es-CO" sz="2100" b="1" i="0" u="none" strike="noStrike" kern="1200" cap="none" spc="0" normalizeH="0" baseline="0" noProof="0" dirty="0">
              <a:ln>
                <a:noFill/>
              </a:ln>
              <a:solidFill>
                <a:srgbClr val="FF0000"/>
              </a:solidFill>
              <a:effectLst/>
              <a:uLnTx/>
              <a:uFillTx/>
              <a:latin typeface="Century Gothic" panose="020B0502020202020204" pitchFamily="34" charset="0"/>
              <a:ea typeface="Arial"/>
              <a:cs typeface="Arial"/>
              <a:sym typeface="Arial"/>
            </a:endParaRPr>
          </a:p>
        </p:txBody>
      </p:sp>
      <p:pic>
        <p:nvPicPr>
          <p:cNvPr id="17" name="Google Shape;108;p6"/>
          <p:cNvPicPr preferRelativeResize="0"/>
          <p:nvPr/>
        </p:nvPicPr>
        <p:blipFill>
          <a:blip r:embed="rId5">
            <a:alphaModFix/>
          </a:blip>
          <a:stretch>
            <a:fillRect/>
          </a:stretch>
        </p:blipFill>
        <p:spPr>
          <a:xfrm>
            <a:off x="3121969" y="3607512"/>
            <a:ext cx="4831405" cy="3136188"/>
          </a:xfrm>
          <a:prstGeom prst="rect">
            <a:avLst/>
          </a:prstGeom>
          <a:noFill/>
          <a:ln>
            <a:noFill/>
          </a:ln>
        </p:spPr>
      </p:pic>
      <p:pic>
        <p:nvPicPr>
          <p:cNvPr id="18" name="Google Shape;109;p6"/>
          <p:cNvPicPr preferRelativeResize="0"/>
          <p:nvPr/>
        </p:nvPicPr>
        <p:blipFill>
          <a:blip r:embed="rId6">
            <a:alphaModFix/>
          </a:blip>
          <a:stretch>
            <a:fillRect/>
          </a:stretch>
        </p:blipFill>
        <p:spPr>
          <a:xfrm>
            <a:off x="7651551" y="1028762"/>
            <a:ext cx="4540449" cy="3848037"/>
          </a:xfrm>
          <a:prstGeom prst="rect">
            <a:avLst/>
          </a:prstGeom>
          <a:noFill/>
          <a:ln>
            <a:noFill/>
          </a:ln>
        </p:spPr>
      </p:pic>
      <p:sp>
        <p:nvSpPr>
          <p:cNvPr id="20" name="19 Rectángulo"/>
          <p:cNvSpPr/>
          <p:nvPr/>
        </p:nvSpPr>
        <p:spPr>
          <a:xfrm>
            <a:off x="135324" y="4939784"/>
            <a:ext cx="3005951" cy="369332"/>
          </a:xfrm>
          <a:prstGeom prst="rect">
            <a:avLst/>
          </a:prstGeom>
        </p:spPr>
        <p:txBody>
          <a:bodyPr wrap="none">
            <a:spAutoFit/>
          </a:bodyPr>
          <a:lstStyle/>
          <a:p>
            <a:pPr algn="just"/>
            <a:r>
              <a:rPr lang="es-ES_tradnl" b="1" dirty="0" smtClean="0">
                <a:latin typeface="Century Gothic" panose="020B0502020202020204" pitchFamily="34" charset="0"/>
              </a:rPr>
              <a:t>INVERSION: </a:t>
            </a:r>
            <a:r>
              <a:rPr lang="es-CO" b="1" dirty="0" smtClean="0">
                <a:latin typeface="Century Gothic" panose="020B0502020202020204" pitchFamily="34" charset="0"/>
              </a:rPr>
              <a:t>$ 396.772.285</a:t>
            </a:r>
            <a:endParaRPr lang="es-CO" i="1" dirty="0">
              <a:latin typeface="Century Gothic" panose="020B0502020202020204" pitchFamily="34" charset="0"/>
            </a:endParaRPr>
          </a:p>
        </p:txBody>
      </p:sp>
    </p:spTree>
    <p:extLst>
      <p:ext uri="{BB962C8B-B14F-4D97-AF65-F5344CB8AC3E}">
        <p14:creationId xmlns:p14="http://schemas.microsoft.com/office/powerpoint/2010/main" val="3813923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DC696BD-3DAE-F871-649B-A945833F4F80}"/>
              </a:ext>
            </a:extLst>
          </p:cNvPr>
          <p:cNvPicPr>
            <a:picLocks noChangeAspect="1"/>
          </p:cNvPicPr>
          <p:nvPr/>
        </p:nvPicPr>
        <p:blipFill>
          <a:blip r:embed="rId2"/>
          <a:stretch>
            <a:fillRect/>
          </a:stretch>
        </p:blipFill>
        <p:spPr>
          <a:xfrm>
            <a:off x="180012" y="1264288"/>
            <a:ext cx="474084" cy="655195"/>
          </a:xfrm>
          <a:prstGeom prst="rect">
            <a:avLst/>
          </a:prstGeom>
        </p:spPr>
      </p:pic>
      <p:pic>
        <p:nvPicPr>
          <p:cNvPr id="19"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sp>
        <p:nvSpPr>
          <p:cNvPr id="14" name="Rectángulo 5">
            <a:extLst>
              <a:ext uri="{FF2B5EF4-FFF2-40B4-BE49-F238E27FC236}">
                <a16:creationId xmlns:a16="http://schemas.microsoft.com/office/drawing/2014/main" id="{81915557-8636-42EB-AC28-59FABED3CC0F}"/>
              </a:ext>
            </a:extLst>
          </p:cNvPr>
          <p:cNvSpPr/>
          <p:nvPr/>
        </p:nvSpPr>
        <p:spPr>
          <a:xfrm>
            <a:off x="238299" y="0"/>
            <a:ext cx="6430094" cy="707886"/>
          </a:xfrm>
          <a:prstGeom prst="rect">
            <a:avLst/>
          </a:prstGeom>
        </p:spPr>
        <p:txBody>
          <a:bodyPr wrap="none">
            <a:spAutoFit/>
          </a:bodyPr>
          <a:lstStyle/>
          <a:p>
            <a:pPr marL="893445" marR="883285" algn="ctr">
              <a:lnSpc>
                <a:spcPts val="4840"/>
              </a:lnSpc>
              <a:spcAft>
                <a:spcPts val="0"/>
              </a:spcAft>
            </a:pPr>
            <a:r>
              <a:rPr lang="es-ES" sz="2800" b="1" spc="-15" dirty="0" smtClean="0">
                <a:solidFill>
                  <a:srgbClr val="FF0000"/>
                </a:solidFill>
                <a:ea typeface="Calibri" panose="020F0502020204030204" pitchFamily="34" charset="0"/>
                <a:cs typeface="Calibri" panose="020F0502020204030204" pitchFamily="34" charset="0"/>
              </a:rPr>
              <a:t>EDUCACION VIAL INCLUYENTE</a:t>
            </a:r>
            <a:endParaRPr lang="es-CO" sz="1050" b="1" dirty="0">
              <a:solidFill>
                <a:srgbClr val="FF0000"/>
              </a:solidFill>
              <a:effectLst/>
              <a:ea typeface="Calibri" panose="020F0502020204030204" pitchFamily="34" charset="0"/>
            </a:endParaRPr>
          </a:p>
        </p:txBody>
      </p:sp>
      <p:sp>
        <p:nvSpPr>
          <p:cNvPr id="16" name="CuadroTexto 9">
            <a:extLst>
              <a:ext uri="{FF2B5EF4-FFF2-40B4-BE49-F238E27FC236}">
                <a16:creationId xmlns:a16="http://schemas.microsoft.com/office/drawing/2014/main" id="{750AC52B-CD30-48AD-B9EB-1963745BB477}"/>
              </a:ext>
            </a:extLst>
          </p:cNvPr>
          <p:cNvSpPr txBox="1"/>
          <p:nvPr/>
        </p:nvSpPr>
        <p:spPr>
          <a:xfrm>
            <a:off x="683741" y="910854"/>
            <a:ext cx="9951308" cy="1200329"/>
          </a:xfrm>
          <a:prstGeom prst="rect">
            <a:avLst/>
          </a:prstGeom>
          <a:noFill/>
        </p:spPr>
        <p:txBody>
          <a:bodyPr wrap="square" rtlCol="0">
            <a:spAutoFit/>
          </a:bodyPr>
          <a:lstStyle/>
          <a:p>
            <a:pPr lvl="0"/>
            <a:r>
              <a:rPr lang="es-CO" b="1" dirty="0" smtClean="0"/>
              <a:t>CAMPAÑA LA SEGURIDAD VIAL DESDE LA DISCAPACIDAD: </a:t>
            </a:r>
            <a:r>
              <a:rPr lang="es-ES" dirty="0" smtClean="0"/>
              <a:t>Se realizo en el mes de Abril del 2022 actividades con personas en condición de discapacidad: andar en bici con personas invidentes y con las personas en sillas de rueda respetando los andenes y los espacios para ellos movilizasen de forma segura.</a:t>
            </a:r>
            <a:endParaRPr lang="es-CO" dirty="0"/>
          </a:p>
        </p:txBody>
      </p:sp>
      <p:pic>
        <p:nvPicPr>
          <p:cNvPr id="17" name="Picture 2" descr="IMG-20210825-WA0028"/>
          <p:cNvPicPr>
            <a:picLocks noChangeAspect="1" noChangeArrowheads="1"/>
          </p:cNvPicPr>
          <p:nvPr/>
        </p:nvPicPr>
        <p:blipFill>
          <a:blip r:embed="rId5"/>
          <a:srcRect l="16992"/>
          <a:stretch>
            <a:fillRect/>
          </a:stretch>
        </p:blipFill>
        <p:spPr bwMode="auto">
          <a:xfrm>
            <a:off x="823784" y="2199503"/>
            <a:ext cx="5401500" cy="3665838"/>
          </a:xfrm>
          <a:prstGeom prst="rect">
            <a:avLst/>
          </a:prstGeom>
          <a:noFill/>
          <a:ln w="9525">
            <a:noFill/>
            <a:miter lim="800000"/>
            <a:headEnd/>
            <a:tailEnd/>
          </a:ln>
        </p:spPr>
      </p:pic>
      <p:pic>
        <p:nvPicPr>
          <p:cNvPr id="18" name="Picture 3" descr="IMG-20210825-WA0027"/>
          <p:cNvPicPr>
            <a:picLocks noChangeAspect="1" noChangeArrowheads="1"/>
          </p:cNvPicPr>
          <p:nvPr/>
        </p:nvPicPr>
        <p:blipFill>
          <a:blip r:embed="rId6"/>
          <a:srcRect t="43961"/>
          <a:stretch>
            <a:fillRect/>
          </a:stretch>
        </p:blipFill>
        <p:spPr bwMode="auto">
          <a:xfrm>
            <a:off x="6771502" y="2133600"/>
            <a:ext cx="4802660" cy="3977244"/>
          </a:xfrm>
          <a:prstGeom prst="rect">
            <a:avLst/>
          </a:prstGeom>
          <a:noFill/>
          <a:ln w="9525">
            <a:noFill/>
            <a:miter lim="800000"/>
            <a:headEnd/>
            <a:tailEnd/>
          </a:ln>
        </p:spPr>
      </p:pic>
    </p:spTree>
    <p:extLst>
      <p:ext uri="{BB962C8B-B14F-4D97-AF65-F5344CB8AC3E}">
        <p14:creationId xmlns:p14="http://schemas.microsoft.com/office/powerpoint/2010/main" val="550889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DC696BD-3DAE-F871-649B-A945833F4F80}"/>
              </a:ext>
            </a:extLst>
          </p:cNvPr>
          <p:cNvPicPr>
            <a:picLocks noChangeAspect="1"/>
          </p:cNvPicPr>
          <p:nvPr/>
        </p:nvPicPr>
        <p:blipFill>
          <a:blip r:embed="rId2"/>
          <a:stretch>
            <a:fillRect/>
          </a:stretch>
        </p:blipFill>
        <p:spPr>
          <a:xfrm>
            <a:off x="180012" y="1264288"/>
            <a:ext cx="474084" cy="655195"/>
          </a:xfrm>
          <a:prstGeom prst="rect">
            <a:avLst/>
          </a:prstGeom>
        </p:spPr>
      </p:pic>
      <p:pic>
        <p:nvPicPr>
          <p:cNvPr id="19"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sp>
        <p:nvSpPr>
          <p:cNvPr id="9" name="CuadroTexto 9">
            <a:extLst>
              <a:ext uri="{FF2B5EF4-FFF2-40B4-BE49-F238E27FC236}">
                <a16:creationId xmlns:a16="http://schemas.microsoft.com/office/drawing/2014/main" id="{750AC52B-CD30-48AD-B9EB-1963745BB477}"/>
              </a:ext>
            </a:extLst>
          </p:cNvPr>
          <p:cNvSpPr txBox="1"/>
          <p:nvPr/>
        </p:nvSpPr>
        <p:spPr>
          <a:xfrm>
            <a:off x="683741" y="910854"/>
            <a:ext cx="9951308" cy="1200329"/>
          </a:xfrm>
          <a:prstGeom prst="rect">
            <a:avLst/>
          </a:prstGeom>
          <a:noFill/>
        </p:spPr>
        <p:txBody>
          <a:bodyPr wrap="square" rtlCol="0">
            <a:spAutoFit/>
          </a:bodyPr>
          <a:lstStyle/>
          <a:p>
            <a:pPr lvl="0"/>
            <a:r>
              <a:rPr lang="es-CO" b="1" dirty="0" smtClean="0"/>
              <a:t>CAMPAÑA LA SEGURIDAD VIAL DESDE LA DISCAPACIDAD: </a:t>
            </a:r>
            <a:r>
              <a:rPr lang="es-CO" dirty="0" smtClean="0"/>
              <a:t>Esta campaña consiste en hacer respetar las baldosas podo táctiles las cuales indican un camino seguro para las personas con discapacidad visual, esta actividad la realiza el grupo de educación vial para hacer respetar estas baldosas ya que son invadidas por parqueo de motocicletas y vendedores ambulantes.</a:t>
            </a:r>
            <a:endParaRPr lang="es-CO" dirty="0"/>
          </a:p>
        </p:txBody>
      </p:sp>
      <p:pic>
        <p:nvPicPr>
          <p:cNvPr id="10" name="Picture 2" descr="IMG-20210825-WA0019"/>
          <p:cNvPicPr>
            <a:picLocks noChangeAspect="1" noChangeArrowheads="1"/>
          </p:cNvPicPr>
          <p:nvPr/>
        </p:nvPicPr>
        <p:blipFill>
          <a:blip r:embed="rId5"/>
          <a:srcRect/>
          <a:stretch>
            <a:fillRect/>
          </a:stretch>
        </p:blipFill>
        <p:spPr bwMode="auto">
          <a:xfrm>
            <a:off x="667265" y="2405448"/>
            <a:ext cx="4984792" cy="3402228"/>
          </a:xfrm>
          <a:prstGeom prst="rect">
            <a:avLst/>
          </a:prstGeom>
          <a:noFill/>
          <a:ln w="9525">
            <a:noFill/>
            <a:miter lim="800000"/>
            <a:headEnd/>
            <a:tailEnd/>
          </a:ln>
        </p:spPr>
      </p:pic>
      <p:pic>
        <p:nvPicPr>
          <p:cNvPr id="11" name="Imagen 15" descr="C:\Users\Adriana-PC\Documents\EDUCACION_VIAL\AÑO_2021\2.FOTOS_FEBRERO\IMG-20210211-WA0020.jpg"/>
          <p:cNvPicPr>
            <a:picLocks noChangeAspect="1" noChangeArrowheads="1"/>
          </p:cNvPicPr>
          <p:nvPr/>
        </p:nvPicPr>
        <p:blipFill>
          <a:blip r:embed="rId6"/>
          <a:srcRect t="11842" b="33482"/>
          <a:stretch>
            <a:fillRect/>
          </a:stretch>
        </p:blipFill>
        <p:spPr bwMode="auto">
          <a:xfrm>
            <a:off x="7438767" y="1869989"/>
            <a:ext cx="3748217" cy="4262052"/>
          </a:xfrm>
          <a:prstGeom prst="rect">
            <a:avLst/>
          </a:prstGeom>
          <a:noFill/>
          <a:ln w="9525">
            <a:noFill/>
            <a:miter lim="800000"/>
            <a:headEnd/>
            <a:tailEnd/>
          </a:ln>
        </p:spPr>
      </p:pic>
      <p:sp>
        <p:nvSpPr>
          <p:cNvPr id="13" name="Rectángulo 5">
            <a:extLst>
              <a:ext uri="{FF2B5EF4-FFF2-40B4-BE49-F238E27FC236}">
                <a16:creationId xmlns:a16="http://schemas.microsoft.com/office/drawing/2014/main" id="{81915557-8636-42EB-AC28-59FABED3CC0F}"/>
              </a:ext>
            </a:extLst>
          </p:cNvPr>
          <p:cNvSpPr/>
          <p:nvPr/>
        </p:nvSpPr>
        <p:spPr>
          <a:xfrm>
            <a:off x="238299" y="0"/>
            <a:ext cx="6430094" cy="707886"/>
          </a:xfrm>
          <a:prstGeom prst="rect">
            <a:avLst/>
          </a:prstGeom>
        </p:spPr>
        <p:txBody>
          <a:bodyPr wrap="none">
            <a:spAutoFit/>
          </a:bodyPr>
          <a:lstStyle/>
          <a:p>
            <a:pPr marL="893445" marR="883285" algn="ctr">
              <a:lnSpc>
                <a:spcPts val="4840"/>
              </a:lnSpc>
              <a:spcAft>
                <a:spcPts val="0"/>
              </a:spcAft>
            </a:pPr>
            <a:r>
              <a:rPr lang="es-ES" sz="2800" b="1" spc="-15" dirty="0" smtClean="0">
                <a:solidFill>
                  <a:srgbClr val="FF0000"/>
                </a:solidFill>
                <a:ea typeface="Calibri" panose="020F0502020204030204" pitchFamily="34" charset="0"/>
                <a:cs typeface="Calibri" panose="020F0502020204030204" pitchFamily="34" charset="0"/>
              </a:rPr>
              <a:t>EDUCACION VIAL INCLUYENTE</a:t>
            </a:r>
            <a:endParaRPr lang="es-CO" sz="1050" b="1" dirty="0">
              <a:solidFill>
                <a:srgbClr val="FF0000"/>
              </a:solidFill>
              <a:effectLst/>
              <a:ea typeface="Calibri" panose="020F0502020204030204" pitchFamily="34" charset="0"/>
            </a:endParaRPr>
          </a:p>
        </p:txBody>
      </p:sp>
    </p:spTree>
    <p:extLst>
      <p:ext uri="{BB962C8B-B14F-4D97-AF65-F5344CB8AC3E}">
        <p14:creationId xmlns:p14="http://schemas.microsoft.com/office/powerpoint/2010/main" val="5508892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8;g13846ba19e3_0_49"/>
          <p:cNvSpPr txBox="1">
            <a:spLocks noGrp="1"/>
          </p:cNvSpPr>
          <p:nvPr>
            <p:ph type="body" idx="5"/>
          </p:nvPr>
        </p:nvSpPr>
        <p:spPr>
          <a:xfrm>
            <a:off x="960515" y="204928"/>
            <a:ext cx="8879100" cy="7023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2300"/>
              <a:buNone/>
            </a:pPr>
            <a:r>
              <a:rPr lang="es-CO" sz="2700" b="1" dirty="0">
                <a:solidFill>
                  <a:srgbClr val="FF0000"/>
                </a:solidFill>
                <a:latin typeface="Century Gothic" panose="020B0502020202020204" pitchFamily="34" charset="0"/>
                <a:ea typeface="Arial"/>
                <a:cs typeface="Arial"/>
                <a:sym typeface="Arial"/>
              </a:rPr>
              <a:t>EDUCACIÓN VIAL Y ESCUELA DE ENSEÑANZA</a:t>
            </a:r>
          </a:p>
        </p:txBody>
      </p:sp>
      <p:pic>
        <p:nvPicPr>
          <p:cNvPr id="9" name="Google Shape;121;g13846ba19e3_0_49"/>
          <p:cNvPicPr preferRelativeResize="0"/>
          <p:nvPr/>
        </p:nvPicPr>
        <p:blipFill>
          <a:blip r:embed="rId2" cstate="print">
            <a:alphaModFix/>
          </a:blip>
          <a:stretch>
            <a:fillRect/>
          </a:stretch>
        </p:blipFill>
        <p:spPr>
          <a:xfrm>
            <a:off x="8582466" y="312068"/>
            <a:ext cx="3438083" cy="2469232"/>
          </a:xfrm>
          <a:prstGeom prst="rect">
            <a:avLst/>
          </a:prstGeom>
          <a:noFill/>
          <a:ln>
            <a:noFill/>
          </a:ln>
        </p:spPr>
      </p:pic>
      <p:pic>
        <p:nvPicPr>
          <p:cNvPr id="10" name="Google Shape;122;g13846ba19e3_0_49"/>
          <p:cNvPicPr preferRelativeResize="0"/>
          <p:nvPr/>
        </p:nvPicPr>
        <p:blipFill>
          <a:blip r:embed="rId3">
            <a:alphaModFix/>
          </a:blip>
          <a:stretch>
            <a:fillRect/>
          </a:stretch>
        </p:blipFill>
        <p:spPr>
          <a:xfrm>
            <a:off x="0" y="2844268"/>
            <a:ext cx="4019550" cy="2975507"/>
          </a:xfrm>
          <a:prstGeom prst="rect">
            <a:avLst/>
          </a:prstGeom>
          <a:noFill/>
          <a:ln>
            <a:noFill/>
          </a:ln>
        </p:spPr>
      </p:pic>
      <p:sp>
        <p:nvSpPr>
          <p:cNvPr id="13" name="CuadroTexto 12">
            <a:extLst>
              <a:ext uri="{FF2B5EF4-FFF2-40B4-BE49-F238E27FC236}">
                <a16:creationId xmlns:a16="http://schemas.microsoft.com/office/drawing/2014/main" id="{902537AD-F515-4BEA-8DE6-F15A08FD146D}"/>
              </a:ext>
            </a:extLst>
          </p:cNvPr>
          <p:cNvSpPr txBox="1"/>
          <p:nvPr/>
        </p:nvSpPr>
        <p:spPr>
          <a:xfrm>
            <a:off x="326235" y="921118"/>
            <a:ext cx="7084215" cy="1323439"/>
          </a:xfrm>
          <a:prstGeom prst="rect">
            <a:avLst/>
          </a:prstGeom>
          <a:noFill/>
        </p:spPr>
        <p:txBody>
          <a:bodyPr wrap="square" rtlCol="0">
            <a:spAutoFit/>
          </a:bodyPr>
          <a:lstStyle/>
          <a:p>
            <a:pPr marL="285750" indent="-285750" algn="just">
              <a:buFont typeface="Arial" panose="020B0604020202020204" pitchFamily="34" charset="0"/>
              <a:buChar char="•"/>
            </a:pPr>
            <a:r>
              <a:rPr lang="es-ES" sz="2000" b="1" dirty="0" smtClean="0">
                <a:solidFill>
                  <a:srgbClr val="0070C0"/>
                </a:solidFill>
                <a:latin typeface="Century Gothic" panose="020B0502020202020204" pitchFamily="34" charset="0"/>
              </a:rPr>
              <a:t>72.841</a:t>
            </a:r>
            <a:r>
              <a:rPr lang="es-ES" sz="2000" dirty="0" smtClean="0">
                <a:latin typeface="Century Gothic" panose="020B0502020202020204" pitchFamily="34" charset="0"/>
              </a:rPr>
              <a:t> </a:t>
            </a:r>
            <a:r>
              <a:rPr lang="es-ES" sz="2000" dirty="0">
                <a:latin typeface="Century Gothic" panose="020B0502020202020204" pitchFamily="34" charset="0"/>
              </a:rPr>
              <a:t>personas sensibilizadas en normas de tránsito y comportamiento vial, logrando disminución en las cifras de siniestralidad vial en el 2022, mejorando la movilidad en el territorio y salvando vidas. </a:t>
            </a:r>
            <a:endParaRPr lang="es-CO" sz="2000" dirty="0">
              <a:latin typeface="Century Gothic" panose="020B0502020202020204" pitchFamily="34" charset="0"/>
            </a:endParaRPr>
          </a:p>
        </p:txBody>
      </p:sp>
      <p:graphicFrame>
        <p:nvGraphicFramePr>
          <p:cNvPr id="15" name="Tabla 14">
            <a:extLst>
              <a:ext uri="{FF2B5EF4-FFF2-40B4-BE49-F238E27FC236}">
                <a16:creationId xmlns:a16="http://schemas.microsoft.com/office/drawing/2014/main" id="{6584166A-6BB3-46D4-9D27-FAC5601C423A}"/>
              </a:ext>
            </a:extLst>
          </p:cNvPr>
          <p:cNvGraphicFramePr>
            <a:graphicFrameLocks noGrp="1"/>
          </p:cNvGraphicFramePr>
          <p:nvPr/>
        </p:nvGraphicFramePr>
        <p:xfrm>
          <a:off x="4020508" y="2907358"/>
          <a:ext cx="7142792" cy="2779070"/>
        </p:xfrm>
        <a:graphic>
          <a:graphicData uri="http://schemas.openxmlformats.org/drawingml/2006/table">
            <a:tbl>
              <a:tblPr firstRow="1" bandRow="1">
                <a:tableStyleId>{35758FB7-9AC5-4552-8A53-C91805E547FA}</a:tableStyleId>
              </a:tblPr>
              <a:tblGrid>
                <a:gridCol w="5075867">
                  <a:extLst>
                    <a:ext uri="{9D8B030D-6E8A-4147-A177-3AD203B41FA5}">
                      <a16:colId xmlns:a16="http://schemas.microsoft.com/office/drawing/2014/main" val="3324287399"/>
                    </a:ext>
                  </a:extLst>
                </a:gridCol>
                <a:gridCol w="2066925">
                  <a:extLst>
                    <a:ext uri="{9D8B030D-6E8A-4147-A177-3AD203B41FA5}">
                      <a16:colId xmlns:a16="http://schemas.microsoft.com/office/drawing/2014/main" val="1821409203"/>
                    </a:ext>
                  </a:extLst>
                </a:gridCol>
              </a:tblGrid>
              <a:tr h="397010">
                <a:tc>
                  <a:txBody>
                    <a:bodyPr/>
                    <a:lstStyle/>
                    <a:p>
                      <a:r>
                        <a:rPr lang="es-ES" sz="1800" dirty="0"/>
                        <a:t>Capacitación</a:t>
                      </a:r>
                      <a:endParaRPr lang="es-CO" sz="1800" dirty="0"/>
                    </a:p>
                  </a:txBody>
                  <a:tcPr/>
                </a:tc>
                <a:tc>
                  <a:txBody>
                    <a:bodyPr/>
                    <a:lstStyle/>
                    <a:p>
                      <a:pPr algn="ctr"/>
                      <a:r>
                        <a:rPr lang="es-ES" sz="1800" dirty="0"/>
                        <a:t>Población </a:t>
                      </a:r>
                      <a:endParaRPr lang="es-CO" sz="1800" dirty="0"/>
                    </a:p>
                  </a:txBody>
                  <a:tcPr/>
                </a:tc>
                <a:extLst>
                  <a:ext uri="{0D108BD9-81ED-4DB2-BD59-A6C34878D82A}">
                    <a16:rowId xmlns:a16="http://schemas.microsoft.com/office/drawing/2014/main" val="297411999"/>
                  </a:ext>
                </a:extLst>
              </a:tr>
              <a:tr h="397010">
                <a:tc>
                  <a:txBody>
                    <a:bodyPr/>
                    <a:lstStyle/>
                    <a:p>
                      <a:r>
                        <a:rPr lang="es-ES" sz="1800" dirty="0"/>
                        <a:t>SOY UN PEATÓN SEGURO EN LA VÍA</a:t>
                      </a:r>
                      <a:endParaRPr lang="es-CO" sz="1800" dirty="0"/>
                    </a:p>
                  </a:txBody>
                  <a:tcPr>
                    <a:solidFill>
                      <a:schemeClr val="bg1"/>
                    </a:solidFill>
                  </a:tcPr>
                </a:tc>
                <a:tc>
                  <a:txBody>
                    <a:bodyPr/>
                    <a:lstStyle/>
                    <a:p>
                      <a:pPr algn="ctr"/>
                      <a:r>
                        <a:rPr lang="es-ES" sz="1800" b="1" dirty="0"/>
                        <a:t>2.004</a:t>
                      </a:r>
                      <a:endParaRPr lang="es-CO" sz="1800" b="1" dirty="0"/>
                    </a:p>
                  </a:txBody>
                  <a:tcPr>
                    <a:solidFill>
                      <a:schemeClr val="bg1"/>
                    </a:solidFill>
                  </a:tcPr>
                </a:tc>
                <a:extLst>
                  <a:ext uri="{0D108BD9-81ED-4DB2-BD59-A6C34878D82A}">
                    <a16:rowId xmlns:a16="http://schemas.microsoft.com/office/drawing/2014/main" val="2878328615"/>
                  </a:ext>
                </a:extLst>
              </a:tr>
              <a:tr h="397010">
                <a:tc>
                  <a:txBody>
                    <a:bodyPr/>
                    <a:lstStyle/>
                    <a:p>
                      <a:r>
                        <a:rPr lang="es-ES" sz="1800" dirty="0"/>
                        <a:t>LA CAPITAL DEL EJE SE MOVILIZA EN BICI</a:t>
                      </a:r>
                      <a:endParaRPr lang="es-CO" sz="1800" dirty="0"/>
                    </a:p>
                  </a:txBody>
                  <a:tcPr>
                    <a:solidFill>
                      <a:schemeClr val="bg1"/>
                    </a:solidFill>
                  </a:tcPr>
                </a:tc>
                <a:tc>
                  <a:txBody>
                    <a:bodyPr/>
                    <a:lstStyle/>
                    <a:p>
                      <a:pPr algn="ctr"/>
                      <a:r>
                        <a:rPr lang="es-ES" sz="1800" b="1" dirty="0"/>
                        <a:t>1.965</a:t>
                      </a:r>
                      <a:endParaRPr lang="es-CO" sz="1800" b="1" dirty="0"/>
                    </a:p>
                  </a:txBody>
                  <a:tcPr>
                    <a:solidFill>
                      <a:schemeClr val="bg1"/>
                    </a:solidFill>
                  </a:tcPr>
                </a:tc>
                <a:extLst>
                  <a:ext uri="{0D108BD9-81ED-4DB2-BD59-A6C34878D82A}">
                    <a16:rowId xmlns:a16="http://schemas.microsoft.com/office/drawing/2014/main" val="3690913377"/>
                  </a:ext>
                </a:extLst>
              </a:tr>
              <a:tr h="397010">
                <a:tc>
                  <a:txBody>
                    <a:bodyPr/>
                    <a:lstStyle/>
                    <a:p>
                      <a:r>
                        <a:rPr lang="es-ES" sz="1800" dirty="0"/>
                        <a:t>SOY UN MOTICICLISTA EJEMPLAR EN LA VÍA</a:t>
                      </a:r>
                      <a:endParaRPr lang="es-CO" sz="1800" dirty="0"/>
                    </a:p>
                  </a:txBody>
                  <a:tcPr>
                    <a:solidFill>
                      <a:schemeClr val="bg1"/>
                    </a:solidFill>
                  </a:tcPr>
                </a:tc>
                <a:tc>
                  <a:txBody>
                    <a:bodyPr/>
                    <a:lstStyle/>
                    <a:p>
                      <a:pPr algn="ctr"/>
                      <a:r>
                        <a:rPr lang="es-ES" sz="1800" b="1" dirty="0"/>
                        <a:t>4.090</a:t>
                      </a:r>
                      <a:endParaRPr lang="es-CO" sz="1800" b="1" dirty="0"/>
                    </a:p>
                  </a:txBody>
                  <a:tcPr>
                    <a:solidFill>
                      <a:schemeClr val="bg1"/>
                    </a:solidFill>
                  </a:tcPr>
                </a:tc>
                <a:extLst>
                  <a:ext uri="{0D108BD9-81ED-4DB2-BD59-A6C34878D82A}">
                    <a16:rowId xmlns:a16="http://schemas.microsoft.com/office/drawing/2014/main" val="711212486"/>
                  </a:ext>
                </a:extLst>
              </a:tr>
              <a:tr h="397010">
                <a:tc>
                  <a:txBody>
                    <a:bodyPr/>
                    <a:lstStyle/>
                    <a:p>
                      <a:r>
                        <a:rPr lang="es-ES" sz="1800" dirty="0"/>
                        <a:t>NIÑOS Y NIÑAS DE PEREIRA´POR UNA CULTURA VIAL</a:t>
                      </a:r>
                      <a:endParaRPr lang="es-CO" sz="1800" dirty="0"/>
                    </a:p>
                  </a:txBody>
                  <a:tcPr>
                    <a:solidFill>
                      <a:schemeClr val="bg1"/>
                    </a:solidFill>
                  </a:tcPr>
                </a:tc>
                <a:tc>
                  <a:txBody>
                    <a:bodyPr/>
                    <a:lstStyle/>
                    <a:p>
                      <a:pPr algn="ctr"/>
                      <a:r>
                        <a:rPr lang="es-ES" sz="1800" b="1" dirty="0"/>
                        <a:t>12.250</a:t>
                      </a:r>
                      <a:endParaRPr lang="es-CO" sz="1800" b="1" dirty="0"/>
                    </a:p>
                  </a:txBody>
                  <a:tcPr>
                    <a:solidFill>
                      <a:schemeClr val="bg1"/>
                    </a:solidFill>
                  </a:tcPr>
                </a:tc>
                <a:extLst>
                  <a:ext uri="{0D108BD9-81ED-4DB2-BD59-A6C34878D82A}">
                    <a16:rowId xmlns:a16="http://schemas.microsoft.com/office/drawing/2014/main" val="1014801311"/>
                  </a:ext>
                </a:extLst>
              </a:tr>
              <a:tr h="397010">
                <a:tc>
                  <a:txBody>
                    <a:bodyPr/>
                    <a:lstStyle/>
                    <a:p>
                      <a:r>
                        <a:rPr lang="es-ES" sz="1800" dirty="0"/>
                        <a:t>EDUCACIÓN DE TRÁNSITO BACHILLERATO</a:t>
                      </a:r>
                      <a:endParaRPr lang="es-CO" sz="1800" dirty="0"/>
                    </a:p>
                  </a:txBody>
                  <a:tcPr>
                    <a:solidFill>
                      <a:schemeClr val="bg1"/>
                    </a:solidFill>
                  </a:tcPr>
                </a:tc>
                <a:tc>
                  <a:txBody>
                    <a:bodyPr/>
                    <a:lstStyle/>
                    <a:p>
                      <a:pPr algn="ctr"/>
                      <a:r>
                        <a:rPr lang="es-ES" sz="1800" b="1" dirty="0"/>
                        <a:t>12.444</a:t>
                      </a:r>
                      <a:endParaRPr lang="es-CO" sz="1800" b="1" dirty="0"/>
                    </a:p>
                  </a:txBody>
                  <a:tcPr>
                    <a:solidFill>
                      <a:schemeClr val="bg1"/>
                    </a:solidFill>
                  </a:tcPr>
                </a:tc>
                <a:extLst>
                  <a:ext uri="{0D108BD9-81ED-4DB2-BD59-A6C34878D82A}">
                    <a16:rowId xmlns:a16="http://schemas.microsoft.com/office/drawing/2014/main" val="3108153884"/>
                  </a:ext>
                </a:extLst>
              </a:tr>
              <a:tr h="397010">
                <a:tc>
                  <a:txBody>
                    <a:bodyPr/>
                    <a:lstStyle/>
                    <a:p>
                      <a:r>
                        <a:rPr lang="es-ES" sz="1800" dirty="0"/>
                        <a:t>NORMAS DE TRÁNSITO Y COMPORTAMIENTO VIAL</a:t>
                      </a:r>
                      <a:endParaRPr lang="es-CO" sz="1800" dirty="0"/>
                    </a:p>
                  </a:txBody>
                  <a:tcPr>
                    <a:solidFill>
                      <a:schemeClr val="bg1"/>
                    </a:solidFill>
                  </a:tcPr>
                </a:tc>
                <a:tc>
                  <a:txBody>
                    <a:bodyPr/>
                    <a:lstStyle/>
                    <a:p>
                      <a:pPr algn="ctr"/>
                      <a:r>
                        <a:rPr lang="es-ES" sz="1800" b="1" dirty="0"/>
                        <a:t>40.088</a:t>
                      </a:r>
                      <a:endParaRPr lang="es-CO" sz="1800" b="1" dirty="0"/>
                    </a:p>
                  </a:txBody>
                  <a:tcPr>
                    <a:solidFill>
                      <a:schemeClr val="bg1"/>
                    </a:solidFill>
                  </a:tcPr>
                </a:tc>
                <a:extLst>
                  <a:ext uri="{0D108BD9-81ED-4DB2-BD59-A6C34878D82A}">
                    <a16:rowId xmlns:a16="http://schemas.microsoft.com/office/drawing/2014/main" val="920726603"/>
                  </a:ext>
                </a:extLst>
              </a:tr>
            </a:tbl>
          </a:graphicData>
        </a:graphic>
      </p:graphicFrame>
      <p:pic>
        <p:nvPicPr>
          <p:cNvPr id="12" name="Imagen 11">
            <a:extLst>
              <a:ext uri="{FF2B5EF4-FFF2-40B4-BE49-F238E27FC236}">
                <a16:creationId xmlns:a16="http://schemas.microsoft.com/office/drawing/2014/main" id="{9DC696BD-3DAE-F871-649B-A945833F4F80}"/>
              </a:ext>
            </a:extLst>
          </p:cNvPr>
          <p:cNvPicPr>
            <a:picLocks noChangeAspect="1"/>
          </p:cNvPicPr>
          <p:nvPr/>
        </p:nvPicPr>
        <p:blipFill>
          <a:blip r:embed="rId4"/>
          <a:stretch>
            <a:fillRect/>
          </a:stretch>
        </p:blipFill>
        <p:spPr>
          <a:xfrm>
            <a:off x="180012" y="1264288"/>
            <a:ext cx="474084" cy="655195"/>
          </a:xfrm>
          <a:prstGeom prst="rect">
            <a:avLst/>
          </a:prstGeom>
        </p:spPr>
      </p:pic>
      <p:pic>
        <p:nvPicPr>
          <p:cNvPr id="19" name="Picture 4" descr="https://movilidadpereira.gov.co/img/logo-transito-1.png"/>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6">
            <a:extLst>
              <a:ext uri="{FF2B5EF4-FFF2-40B4-BE49-F238E27FC236}">
                <a16:creationId xmlns:a16="http://schemas.microsoft.com/office/drawing/2014/main" id="{7AEA84F8-8DDF-F84B-A67C-921D9A485BD1}"/>
              </a:ext>
            </a:extLst>
          </p:cNvPr>
          <p:cNvPicPr>
            <a:picLocks noChangeAspect="1"/>
          </p:cNvPicPr>
          <p:nvPr/>
        </p:nvPicPr>
        <p:blipFill>
          <a:blip r:embed="rId6"/>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5508892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75595" t="29471" r="13572" b="19312"/>
          <a:stretch/>
        </p:blipFill>
        <p:spPr>
          <a:xfrm>
            <a:off x="10210799" y="646848"/>
            <a:ext cx="1981201" cy="5268687"/>
          </a:xfrm>
          <a:prstGeom prst="rect">
            <a:avLst/>
          </a:prstGeom>
        </p:spPr>
      </p:pic>
      <p:sp>
        <p:nvSpPr>
          <p:cNvPr id="6" name="Título 1"/>
          <p:cNvSpPr txBox="1">
            <a:spLocks/>
          </p:cNvSpPr>
          <p:nvPr/>
        </p:nvSpPr>
        <p:spPr>
          <a:xfrm>
            <a:off x="782053" y="55996"/>
            <a:ext cx="10852483" cy="71438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2400" b="1" i="0" u="none" strike="noStrike" kern="1200" cap="none" spc="0" normalizeH="0" baseline="0" noProof="0" dirty="0" smtClean="0">
                <a:ln>
                  <a:noFill/>
                </a:ln>
                <a:solidFill>
                  <a:srgbClr val="FF0000"/>
                </a:solidFill>
                <a:effectLst/>
                <a:uLnTx/>
                <a:uFillTx/>
                <a:latin typeface="Arial" panose="020B0604020202020204" pitchFamily="34" charset="0"/>
                <a:ea typeface="+mj-ea"/>
                <a:cs typeface="Arial" panose="020B0604020202020204" pitchFamily="34" charset="0"/>
              </a:rPr>
              <a:t>INNOVACION TECNOLOGIACA EDUCATIVA</a:t>
            </a:r>
            <a:endParaRPr kumimoji="0" lang="es-CO" sz="24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1026" name="Picture 2" descr="C:\Users\Adriana-PC\Documents\EDUCACION_VIAL\AÑO_2021\6.FOTOS_JUNIO\IMG-20210604-WA0007.jpg"/>
          <p:cNvPicPr>
            <a:picLocks noChangeAspect="1" noChangeArrowheads="1"/>
          </p:cNvPicPr>
          <p:nvPr/>
        </p:nvPicPr>
        <p:blipFill>
          <a:blip r:embed="rId3"/>
          <a:srcRect/>
          <a:stretch>
            <a:fillRect/>
          </a:stretch>
        </p:blipFill>
        <p:spPr bwMode="auto">
          <a:xfrm>
            <a:off x="8106031" y="891748"/>
            <a:ext cx="3631341" cy="4841788"/>
          </a:xfrm>
          <a:prstGeom prst="rect">
            <a:avLst/>
          </a:prstGeom>
          <a:noFill/>
        </p:spPr>
      </p:pic>
      <p:graphicFrame>
        <p:nvGraphicFramePr>
          <p:cNvPr id="12" name="11 Diagrama"/>
          <p:cNvGraphicFramePr/>
          <p:nvPr/>
        </p:nvGraphicFramePr>
        <p:xfrm>
          <a:off x="8763000" y="871925"/>
          <a:ext cx="2922342" cy="14367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9" name="Picture 5" descr="C:\Users\Adriana-PC\Documents\EDUCACION_VIAL\AÑO_2021\7.FOTOS_JULIO\IMG-20210701-WA0008.jpg"/>
          <p:cNvPicPr>
            <a:picLocks noChangeAspect="1" noChangeArrowheads="1"/>
          </p:cNvPicPr>
          <p:nvPr/>
        </p:nvPicPr>
        <p:blipFill>
          <a:blip r:embed="rId9"/>
          <a:srcRect/>
          <a:stretch>
            <a:fillRect/>
          </a:stretch>
        </p:blipFill>
        <p:spPr bwMode="auto">
          <a:xfrm>
            <a:off x="3258064" y="775545"/>
            <a:ext cx="4084182" cy="2720129"/>
          </a:xfrm>
          <a:prstGeom prst="rect">
            <a:avLst/>
          </a:prstGeom>
          <a:noFill/>
        </p:spPr>
      </p:pic>
      <p:pic>
        <p:nvPicPr>
          <p:cNvPr id="10" name="Picture 4" descr="C:\Users\Adriana-PC\Documents\EDUCACION_VIAL\AÑO_2021\6.FOTOS_JUNIO\IMG-20210606-WA0065.jpg"/>
          <p:cNvPicPr>
            <a:picLocks noChangeAspect="1" noChangeArrowheads="1"/>
          </p:cNvPicPr>
          <p:nvPr/>
        </p:nvPicPr>
        <p:blipFill>
          <a:blip r:embed="rId10"/>
          <a:srcRect/>
          <a:stretch>
            <a:fillRect/>
          </a:stretch>
        </p:blipFill>
        <p:spPr bwMode="auto">
          <a:xfrm>
            <a:off x="486784" y="1500926"/>
            <a:ext cx="2446096" cy="4356177"/>
          </a:xfrm>
          <a:prstGeom prst="rect">
            <a:avLst/>
          </a:prstGeom>
          <a:noFill/>
        </p:spPr>
      </p:pic>
      <p:graphicFrame>
        <p:nvGraphicFramePr>
          <p:cNvPr id="11" name="10 Diagrama"/>
          <p:cNvGraphicFramePr/>
          <p:nvPr/>
        </p:nvGraphicFramePr>
        <p:xfrm>
          <a:off x="409575" y="738575"/>
          <a:ext cx="2524767" cy="134934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3" name="Picture 2" descr="C:\Users\Adriana-PC\Documents\EDUCACION_VIAL\AÑO_2021\7.FOTOS_JULIO\IMG-20210701-WA0009.jpg"/>
          <p:cNvPicPr>
            <a:picLocks noChangeAspect="1" noChangeArrowheads="1"/>
          </p:cNvPicPr>
          <p:nvPr/>
        </p:nvPicPr>
        <p:blipFill>
          <a:blip r:embed="rId16"/>
          <a:srcRect/>
          <a:stretch>
            <a:fillRect/>
          </a:stretch>
        </p:blipFill>
        <p:spPr bwMode="auto">
          <a:xfrm>
            <a:off x="3379659" y="3762631"/>
            <a:ext cx="4127159" cy="3095369"/>
          </a:xfrm>
          <a:prstGeom prst="rect">
            <a:avLst/>
          </a:prstGeom>
          <a:noFill/>
        </p:spPr>
      </p:pic>
      <p:pic>
        <p:nvPicPr>
          <p:cNvPr id="14" name="Picture 4" descr="https://movilidadpereira.gov.co/img/logo-transito-1.png"/>
          <p:cNvPicPr>
            <a:picLocks noChangeAspect="1" noChangeArrowheads="1"/>
          </p:cNvPicPr>
          <p:nvPr/>
        </p:nvPicPr>
        <p:blipFill rotWithShape="1">
          <a:blip r:embed="rId17">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6">
            <a:extLst>
              <a:ext uri="{FF2B5EF4-FFF2-40B4-BE49-F238E27FC236}">
                <a16:creationId xmlns:a16="http://schemas.microsoft.com/office/drawing/2014/main" id="{7AEA84F8-8DDF-F84B-A67C-921D9A485BD1}"/>
              </a:ext>
            </a:extLst>
          </p:cNvPr>
          <p:cNvPicPr>
            <a:picLocks noChangeAspect="1"/>
          </p:cNvPicPr>
          <p:nvPr/>
        </p:nvPicPr>
        <p:blipFill>
          <a:blip r:embed="rId18"/>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2360462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13252" y="72000"/>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6" name="Gráfico 5">
            <a:extLst>
              <a:ext uri="{FF2B5EF4-FFF2-40B4-BE49-F238E27FC236}">
                <a16:creationId xmlns:a16="http://schemas.microsoft.com/office/drawing/2014/main" id="{D1507F08-6A42-BC08-9390-0FFE39AF499D}"/>
              </a:ext>
            </a:extLst>
          </p:cNvPr>
          <p:cNvGraphicFramePr>
            <a:graphicFrameLocks/>
          </p:cNvGraphicFramePr>
          <p:nvPr/>
        </p:nvGraphicFramePr>
        <p:xfrm>
          <a:off x="0" y="0"/>
          <a:ext cx="12191999" cy="6548845"/>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0"/>
            <a:ext cx="3297568" cy="815714"/>
          </a:xfrm>
          <a:prstGeom prst="rect">
            <a:avLst/>
          </a:prstGeom>
        </p:spPr>
      </p:pic>
    </p:spTree>
    <p:extLst>
      <p:ext uri="{BB962C8B-B14F-4D97-AF65-F5344CB8AC3E}">
        <p14:creationId xmlns:p14="http://schemas.microsoft.com/office/powerpoint/2010/main" val="38642414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33;g13846ba19e3_0_64"/>
          <p:cNvPicPr preferRelativeResize="0"/>
          <p:nvPr/>
        </p:nvPicPr>
        <p:blipFill rotWithShape="1">
          <a:blip r:embed="rId2">
            <a:alphaModFix/>
          </a:blip>
          <a:srcRect/>
          <a:stretch/>
        </p:blipFill>
        <p:spPr>
          <a:xfrm>
            <a:off x="8528956" y="373697"/>
            <a:ext cx="3663044" cy="2645728"/>
          </a:xfrm>
          <a:prstGeom prst="rect">
            <a:avLst/>
          </a:prstGeom>
          <a:noFill/>
          <a:ln>
            <a:noFill/>
          </a:ln>
        </p:spPr>
      </p:pic>
      <p:pic>
        <p:nvPicPr>
          <p:cNvPr id="11" name="Imagen 10">
            <a:extLst>
              <a:ext uri="{FF2B5EF4-FFF2-40B4-BE49-F238E27FC236}">
                <a16:creationId xmlns:a16="http://schemas.microsoft.com/office/drawing/2014/main" id="{915C2DCB-820D-4851-95D4-3343245FCC7A}"/>
              </a:ext>
            </a:extLst>
          </p:cNvPr>
          <p:cNvPicPr>
            <a:picLocks noChangeAspect="1"/>
          </p:cNvPicPr>
          <p:nvPr/>
        </p:nvPicPr>
        <p:blipFill rotWithShape="1">
          <a:blip r:embed="rId3"/>
          <a:srcRect l="5489" t="7673" r="11084" b="8754"/>
          <a:stretch/>
        </p:blipFill>
        <p:spPr>
          <a:xfrm>
            <a:off x="0" y="0"/>
            <a:ext cx="8532688" cy="6076951"/>
          </a:xfrm>
          <a:prstGeom prst="rect">
            <a:avLst/>
          </a:prstGeom>
        </p:spPr>
      </p:pic>
      <p:sp>
        <p:nvSpPr>
          <p:cNvPr id="18" name="CuadroTexto 12">
            <a:extLst>
              <a:ext uri="{FF2B5EF4-FFF2-40B4-BE49-F238E27FC236}">
                <a16:creationId xmlns:a16="http://schemas.microsoft.com/office/drawing/2014/main" id="{902537AD-F515-4BEA-8DE6-F15A08FD146D}"/>
              </a:ext>
            </a:extLst>
          </p:cNvPr>
          <p:cNvSpPr txBox="1"/>
          <p:nvPr/>
        </p:nvSpPr>
        <p:spPr>
          <a:xfrm>
            <a:off x="8553450" y="3016618"/>
            <a:ext cx="3638549" cy="1477328"/>
          </a:xfrm>
          <a:prstGeom prst="rect">
            <a:avLst/>
          </a:prstGeom>
          <a:noFill/>
        </p:spPr>
        <p:txBody>
          <a:bodyPr wrap="square" rtlCol="0">
            <a:spAutoFit/>
          </a:bodyPr>
          <a:lstStyle/>
          <a:p>
            <a:pPr lvl="0">
              <a:lnSpc>
                <a:spcPct val="90000"/>
              </a:lnSpc>
              <a:buClr>
                <a:schemeClr val="dk1"/>
              </a:buClr>
              <a:buSzPts val="1300"/>
            </a:pPr>
            <a:r>
              <a:rPr lang="es-CO" sz="2000" dirty="0" smtClean="0">
                <a:latin typeface="Century Gothic" panose="020B0502020202020204" pitchFamily="34" charset="0"/>
              </a:rPr>
              <a:t>SENSIBILIZACIÓN A USUARIOS EN RELACIÓN CON LA SEGURIDAD VIAL. </a:t>
            </a:r>
            <a:r>
              <a:rPr lang="es-CO" sz="2000" b="1" dirty="0" smtClean="0">
                <a:latin typeface="Century Gothic" panose="020B0502020202020204" pitchFamily="34" charset="0"/>
              </a:rPr>
              <a:t>Formación de nuevos conductores</a:t>
            </a:r>
            <a:endParaRPr lang="es-CO" sz="2000" b="1" dirty="0">
              <a:latin typeface="Century Gothic" panose="020B0502020202020204" pitchFamily="34" charset="0"/>
            </a:endParaRPr>
          </a:p>
        </p:txBody>
      </p:sp>
      <p:sp>
        <p:nvSpPr>
          <p:cNvPr id="19" name="18 Rectángulo"/>
          <p:cNvSpPr/>
          <p:nvPr/>
        </p:nvSpPr>
        <p:spPr>
          <a:xfrm>
            <a:off x="8745924" y="4606409"/>
            <a:ext cx="3005951" cy="369332"/>
          </a:xfrm>
          <a:prstGeom prst="rect">
            <a:avLst/>
          </a:prstGeom>
        </p:spPr>
        <p:txBody>
          <a:bodyPr wrap="none">
            <a:spAutoFit/>
          </a:bodyPr>
          <a:lstStyle/>
          <a:p>
            <a:pPr algn="just"/>
            <a:r>
              <a:rPr lang="es-ES_tradnl" b="1" dirty="0" smtClean="0">
                <a:latin typeface="Century Gothic" panose="020B0502020202020204" pitchFamily="34" charset="0"/>
              </a:rPr>
              <a:t>INVERSION: </a:t>
            </a:r>
            <a:r>
              <a:rPr lang="es-CO" b="1" dirty="0" smtClean="0">
                <a:latin typeface="Century Gothic" panose="020B0502020202020204" pitchFamily="34" charset="0"/>
              </a:rPr>
              <a:t>$ 235.225.709</a:t>
            </a:r>
            <a:endParaRPr lang="es-CO" i="1" dirty="0">
              <a:latin typeface="Century Gothic" panose="020B0502020202020204" pitchFamily="34" charset="0"/>
            </a:endParaRPr>
          </a:p>
        </p:txBody>
      </p:sp>
      <p:pic>
        <p:nvPicPr>
          <p:cNvPr id="20" name="Picture 4" descr="https://movilidadpereira.gov.co/img/logo-transito-1.png"/>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2568915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1;p11">
            <a:extLst>
              <a:ext uri="{FF2B5EF4-FFF2-40B4-BE49-F238E27FC236}">
                <a16:creationId xmlns:a16="http://schemas.microsoft.com/office/drawing/2014/main" id="{EA336DD4-F916-C934-216B-CDEC3E1B6681}"/>
              </a:ext>
            </a:extLst>
          </p:cNvPr>
          <p:cNvSpPr txBox="1">
            <a:spLocks noGrp="1"/>
          </p:cNvSpPr>
          <p:nvPr/>
        </p:nvSpPr>
        <p:spPr>
          <a:xfrm>
            <a:off x="2413498" y="5228911"/>
            <a:ext cx="6427083" cy="3013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1300"/>
              <a:buNone/>
            </a:pPr>
            <a:r>
              <a:rPr lang="es-CO" sz="1600" b="1" dirty="0">
                <a:latin typeface="Century Gothic" panose="020B0502020202020204" pitchFamily="34" charset="0"/>
              </a:rPr>
              <a:t>SERVICIOS TECNOLÓGICOS APLICADOS EN EL IMP</a:t>
            </a:r>
            <a:endParaRPr sz="1600" b="1" dirty="0">
              <a:latin typeface="Century Gothic" panose="020B0502020202020204" pitchFamily="34" charset="0"/>
            </a:endParaRPr>
          </a:p>
        </p:txBody>
      </p:sp>
      <p:sp>
        <p:nvSpPr>
          <p:cNvPr id="4" name="Google Shape;162;p11">
            <a:extLst>
              <a:ext uri="{FF2B5EF4-FFF2-40B4-BE49-F238E27FC236}">
                <a16:creationId xmlns:a16="http://schemas.microsoft.com/office/drawing/2014/main" id="{D55F6E80-B7AC-6105-B68F-FC5B937F93F4}"/>
              </a:ext>
            </a:extLst>
          </p:cNvPr>
          <p:cNvSpPr txBox="1">
            <a:spLocks noGrp="1"/>
          </p:cNvSpPr>
          <p:nvPr/>
        </p:nvSpPr>
        <p:spPr>
          <a:xfrm>
            <a:off x="2397042" y="4861062"/>
            <a:ext cx="6427083" cy="3013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1300"/>
              <a:buNone/>
            </a:pPr>
            <a:r>
              <a:rPr lang="es-CO" sz="1600" b="1" dirty="0">
                <a:latin typeface="Century Gothic" panose="020B0502020202020204" pitchFamily="34" charset="0"/>
              </a:rPr>
              <a:t>GESTIÓN PÚBLICA EFECTIVA Y CON TRANSPARENCIA</a:t>
            </a:r>
            <a:endParaRPr sz="1600" b="1" dirty="0">
              <a:latin typeface="Century Gothic" panose="020B0502020202020204" pitchFamily="34" charset="0"/>
            </a:endParaRPr>
          </a:p>
        </p:txBody>
      </p:sp>
      <p:sp>
        <p:nvSpPr>
          <p:cNvPr id="5" name="Google Shape;163;p11">
            <a:extLst>
              <a:ext uri="{FF2B5EF4-FFF2-40B4-BE49-F238E27FC236}">
                <a16:creationId xmlns:a16="http://schemas.microsoft.com/office/drawing/2014/main" id="{D231FA8D-B8C3-CE8F-6E8F-1320C71FB7E6}"/>
              </a:ext>
            </a:extLst>
          </p:cNvPr>
          <p:cNvSpPr txBox="1">
            <a:spLocks noGrp="1"/>
          </p:cNvSpPr>
          <p:nvPr/>
        </p:nvSpPr>
        <p:spPr>
          <a:xfrm>
            <a:off x="2402752" y="4538433"/>
            <a:ext cx="6427083" cy="3013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1300"/>
              <a:buNone/>
            </a:pPr>
            <a:r>
              <a:rPr lang="es-CO" sz="1600" b="1" dirty="0">
                <a:latin typeface="Century Gothic" panose="020B0502020202020204" pitchFamily="34" charset="0"/>
              </a:rPr>
              <a:t>PEREIRA MODERNA</a:t>
            </a:r>
            <a:endParaRPr sz="1600" b="1" dirty="0">
              <a:latin typeface="Century Gothic" panose="020B0502020202020204" pitchFamily="34" charset="0"/>
            </a:endParaRPr>
          </a:p>
        </p:txBody>
      </p:sp>
      <p:sp>
        <p:nvSpPr>
          <p:cNvPr id="7" name="Google Shape;165;p11">
            <a:extLst>
              <a:ext uri="{FF2B5EF4-FFF2-40B4-BE49-F238E27FC236}">
                <a16:creationId xmlns:a16="http://schemas.microsoft.com/office/drawing/2014/main" id="{623CBD51-CE94-D500-0ACD-4BAD93D40CEF}"/>
              </a:ext>
            </a:extLst>
          </p:cNvPr>
          <p:cNvSpPr txBox="1">
            <a:spLocks noGrp="1"/>
          </p:cNvSpPr>
          <p:nvPr/>
        </p:nvSpPr>
        <p:spPr>
          <a:xfrm>
            <a:off x="1368964" y="278334"/>
            <a:ext cx="8879100" cy="416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90000"/>
              </a:lnSpc>
              <a:spcBef>
                <a:spcPts val="1000"/>
              </a:spcBef>
              <a:spcAft>
                <a:spcPts val="0"/>
              </a:spcAft>
              <a:buClr>
                <a:schemeClr val="dk1"/>
              </a:buClr>
              <a:buSzPts val="2300"/>
              <a:buFont typeface="Arial"/>
              <a:buNone/>
              <a:defRPr sz="23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ctr" rtl="0">
              <a:lnSpc>
                <a:spcPct val="90000"/>
              </a:lnSpc>
              <a:spcBef>
                <a:spcPts val="0"/>
              </a:spcBef>
              <a:spcAft>
                <a:spcPts val="0"/>
              </a:spcAft>
              <a:buClr>
                <a:schemeClr val="dk1"/>
              </a:buClr>
              <a:buSzPts val="2400"/>
              <a:buNone/>
            </a:pPr>
            <a:r>
              <a:rPr lang="es-CO" sz="2600" dirty="0">
                <a:solidFill>
                  <a:srgbClr val="FF0000"/>
                </a:solidFill>
                <a:latin typeface="Century Gothic" panose="020B0502020202020204" pitchFamily="34" charset="0"/>
                <a:ea typeface="Arial"/>
                <a:cs typeface="Arial"/>
                <a:sym typeface="Arial"/>
              </a:rPr>
              <a:t>GESTIÓN AMBIENTAL</a:t>
            </a:r>
            <a:endParaRPr sz="2500" dirty="0">
              <a:solidFill>
                <a:srgbClr val="FF0000"/>
              </a:solidFill>
              <a:latin typeface="Century Gothic" panose="020B0502020202020204" pitchFamily="34" charset="0"/>
              <a:ea typeface="Arial"/>
              <a:cs typeface="Arial"/>
              <a:sym typeface="Arial"/>
            </a:endParaRPr>
          </a:p>
        </p:txBody>
      </p:sp>
      <p:sp>
        <p:nvSpPr>
          <p:cNvPr id="8" name="Google Shape;168;p11">
            <a:extLst>
              <a:ext uri="{FF2B5EF4-FFF2-40B4-BE49-F238E27FC236}">
                <a16:creationId xmlns:a16="http://schemas.microsoft.com/office/drawing/2014/main" id="{F3E8A2CC-1F61-CE01-371B-D3140C82183D}"/>
              </a:ext>
            </a:extLst>
          </p:cNvPr>
          <p:cNvSpPr txBox="1"/>
          <p:nvPr/>
        </p:nvSpPr>
        <p:spPr>
          <a:xfrm>
            <a:off x="10238475" y="4610498"/>
            <a:ext cx="19932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entury Gothic" panose="020B0502020202020204" pitchFamily="34" charset="0"/>
            </a:endParaRPr>
          </a:p>
        </p:txBody>
      </p:sp>
      <p:sp>
        <p:nvSpPr>
          <p:cNvPr id="12" name="Google Shape;152;p10">
            <a:extLst>
              <a:ext uri="{FF2B5EF4-FFF2-40B4-BE49-F238E27FC236}">
                <a16:creationId xmlns:a16="http://schemas.microsoft.com/office/drawing/2014/main" id="{D53A9D04-18B1-0B29-A3EA-2EF0A4922FDA}"/>
              </a:ext>
            </a:extLst>
          </p:cNvPr>
          <p:cNvSpPr txBox="1">
            <a:spLocks/>
          </p:cNvSpPr>
          <p:nvPr/>
        </p:nvSpPr>
        <p:spPr>
          <a:xfrm>
            <a:off x="637838" y="4029364"/>
            <a:ext cx="2547506" cy="349648"/>
          </a:xfrm>
          <a:prstGeom prst="rect">
            <a:avLst/>
          </a:prstGeom>
          <a:noFill/>
          <a:ln>
            <a:noFill/>
          </a:ln>
        </p:spPr>
        <p:txBody>
          <a:bodyPr spcFirstLastPara="1" vert="horz" wrap="square" lIns="91425" tIns="45700" rIns="91425" bIns="45700" rtlCol="0" anchor="t" anchorCtr="0">
            <a:noAutofit/>
          </a:bodyPr>
          <a:lstStyle>
            <a:lvl1pPr marL="457200" marR="0" lvl="0" indent="-228600" algn="just" defTabSz="457200" rtl="0" eaLnBrk="1" latinLnBrk="0" hangingPunct="1">
              <a:lnSpc>
                <a:spcPct val="90000"/>
              </a:lnSpc>
              <a:spcBef>
                <a:spcPts val="1000"/>
              </a:spcBef>
              <a:spcAft>
                <a:spcPts val="0"/>
              </a:spcAft>
              <a:buClr>
                <a:srgbClr val="FF0000"/>
              </a:buClr>
              <a:buSzPts val="2300"/>
              <a:buFont typeface="Arial"/>
              <a:buNone/>
              <a:defRPr sz="2300" b="1" i="0" u="none" strike="noStrike" kern="1200" cap="none">
                <a:solidFill>
                  <a:srgbClr val="FF0000"/>
                </a:solidFill>
                <a:latin typeface="Poppins"/>
                <a:ea typeface="Poppins"/>
                <a:cs typeface="Poppins"/>
                <a:sym typeface="Poppins"/>
              </a:defRPr>
            </a:lvl1pPr>
            <a:lvl2pPr marL="914400" marR="0" lvl="1" indent="-381000" algn="l" defTabSz="457200" rtl="0" eaLnBrk="1" latinLnBrk="0" hangingPunct="1">
              <a:lnSpc>
                <a:spcPct val="90000"/>
              </a:lnSpc>
              <a:spcBef>
                <a:spcPts val="500"/>
              </a:spcBef>
              <a:spcAft>
                <a:spcPts val="0"/>
              </a:spcAft>
              <a:buClr>
                <a:schemeClr val="dk1"/>
              </a:buClr>
              <a:buSzPts val="2400"/>
              <a:buFont typeface="Arial"/>
              <a:buChar char="•"/>
              <a:defRPr sz="2400" b="0" i="0" u="none" strike="noStrike" kern="1200" cap="none">
                <a:solidFill>
                  <a:schemeClr val="dk1"/>
                </a:solidFill>
                <a:latin typeface="Calibri"/>
                <a:ea typeface="Calibri"/>
                <a:cs typeface="Calibri"/>
                <a:sym typeface="Calibri"/>
              </a:defRPr>
            </a:lvl2pPr>
            <a:lvl3pPr marL="1371600" marR="0" lvl="2" indent="-355600" algn="l" defTabSz="457200" rtl="0" eaLnBrk="1" latinLnBrk="0" hangingPunct="1">
              <a:lnSpc>
                <a:spcPct val="90000"/>
              </a:lnSpc>
              <a:spcBef>
                <a:spcPts val="5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3pPr>
            <a:lvl4pPr marL="1828800" marR="0" lvl="3"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4pPr>
            <a:lvl5pPr marL="2286000" marR="0" lvl="4"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5pPr>
            <a:lvl6pPr marL="2743200" marR="0" lvl="5"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lgn="l">
              <a:spcBef>
                <a:spcPts val="0"/>
              </a:spcBef>
              <a:buClr>
                <a:schemeClr val="dk1"/>
              </a:buClr>
              <a:buSzPts val="1300"/>
            </a:pPr>
            <a:r>
              <a:rPr lang="es-CO" sz="1600" dirty="0">
                <a:solidFill>
                  <a:schemeClr val="tx1"/>
                </a:solidFill>
                <a:latin typeface="Century Gothic" panose="020B0502020202020204" pitchFamily="34" charset="0"/>
              </a:rPr>
              <a:t>Municipio de Pereira</a:t>
            </a:r>
          </a:p>
          <a:p>
            <a:pPr marL="0" indent="0" algn="l">
              <a:buClr>
                <a:schemeClr val="dk1"/>
              </a:buClr>
              <a:buSzPts val="1300"/>
            </a:pPr>
            <a:endParaRPr lang="es-CO" sz="1600" dirty="0">
              <a:solidFill>
                <a:schemeClr val="tx1"/>
              </a:solidFill>
              <a:highlight>
                <a:srgbClr val="FFFF00"/>
              </a:highlight>
              <a:latin typeface="Century Gothic" panose="020B0502020202020204" pitchFamily="34" charset="0"/>
            </a:endParaRPr>
          </a:p>
        </p:txBody>
      </p:sp>
      <p:sp>
        <p:nvSpPr>
          <p:cNvPr id="13" name="Google Shape;152;p10">
            <a:extLst>
              <a:ext uri="{FF2B5EF4-FFF2-40B4-BE49-F238E27FC236}">
                <a16:creationId xmlns:a16="http://schemas.microsoft.com/office/drawing/2014/main" id="{8CCB20E2-804B-C61A-74E9-F3CA339CF4D9}"/>
              </a:ext>
            </a:extLst>
          </p:cNvPr>
          <p:cNvSpPr txBox="1">
            <a:spLocks/>
          </p:cNvSpPr>
          <p:nvPr/>
        </p:nvSpPr>
        <p:spPr>
          <a:xfrm>
            <a:off x="4261024" y="4036749"/>
            <a:ext cx="3103029" cy="349648"/>
          </a:xfrm>
          <a:prstGeom prst="rect">
            <a:avLst/>
          </a:prstGeom>
          <a:noFill/>
          <a:ln>
            <a:noFill/>
          </a:ln>
        </p:spPr>
        <p:txBody>
          <a:bodyPr spcFirstLastPara="1" vert="horz" wrap="square" lIns="91425" tIns="45700" rIns="91425" bIns="45700" rtlCol="0" anchor="t" anchorCtr="0">
            <a:noAutofit/>
          </a:bodyPr>
          <a:lstStyle>
            <a:lvl1pPr marL="457200" marR="0" lvl="0" indent="-228600" algn="just" defTabSz="457200" rtl="0" eaLnBrk="1" latinLnBrk="0" hangingPunct="1">
              <a:lnSpc>
                <a:spcPct val="90000"/>
              </a:lnSpc>
              <a:spcBef>
                <a:spcPts val="1000"/>
              </a:spcBef>
              <a:spcAft>
                <a:spcPts val="0"/>
              </a:spcAft>
              <a:buClr>
                <a:srgbClr val="FF0000"/>
              </a:buClr>
              <a:buSzPts val="2300"/>
              <a:buFont typeface="Arial"/>
              <a:buNone/>
              <a:defRPr sz="2300" b="1" i="0" u="none" strike="noStrike" kern="1200" cap="none">
                <a:solidFill>
                  <a:srgbClr val="FF0000"/>
                </a:solidFill>
                <a:latin typeface="Poppins"/>
                <a:ea typeface="Poppins"/>
                <a:cs typeface="Poppins"/>
                <a:sym typeface="Poppins"/>
              </a:defRPr>
            </a:lvl1pPr>
            <a:lvl2pPr marL="914400" marR="0" lvl="1" indent="-381000" algn="l" defTabSz="457200" rtl="0" eaLnBrk="1" latinLnBrk="0" hangingPunct="1">
              <a:lnSpc>
                <a:spcPct val="90000"/>
              </a:lnSpc>
              <a:spcBef>
                <a:spcPts val="500"/>
              </a:spcBef>
              <a:spcAft>
                <a:spcPts val="0"/>
              </a:spcAft>
              <a:buClr>
                <a:schemeClr val="dk1"/>
              </a:buClr>
              <a:buSzPts val="2400"/>
              <a:buFont typeface="Arial"/>
              <a:buChar char="•"/>
              <a:defRPr sz="2400" b="0" i="0" u="none" strike="noStrike" kern="1200" cap="none">
                <a:solidFill>
                  <a:schemeClr val="dk1"/>
                </a:solidFill>
                <a:latin typeface="Calibri"/>
                <a:ea typeface="Calibri"/>
                <a:cs typeface="Calibri"/>
                <a:sym typeface="Calibri"/>
              </a:defRPr>
            </a:lvl2pPr>
            <a:lvl3pPr marL="1371600" marR="0" lvl="2" indent="-355600" algn="l" defTabSz="457200" rtl="0" eaLnBrk="1" latinLnBrk="0" hangingPunct="1">
              <a:lnSpc>
                <a:spcPct val="90000"/>
              </a:lnSpc>
              <a:spcBef>
                <a:spcPts val="5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3pPr>
            <a:lvl4pPr marL="1828800" marR="0" lvl="3"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4pPr>
            <a:lvl5pPr marL="2286000" marR="0" lvl="4"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5pPr>
            <a:lvl6pPr marL="2743200" marR="0" lvl="5"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lgn="l">
              <a:spcBef>
                <a:spcPts val="0"/>
              </a:spcBef>
              <a:buClr>
                <a:schemeClr val="dk1"/>
              </a:buClr>
              <a:buSzPts val="1300"/>
            </a:pPr>
            <a:r>
              <a:rPr lang="es-CO" sz="1600" dirty="0">
                <a:solidFill>
                  <a:schemeClr val="tx1"/>
                </a:solidFill>
                <a:latin typeface="Century Gothic" panose="020B0502020202020204" pitchFamily="34" charset="0"/>
              </a:rPr>
              <a:t>Fortalecimiento de la Gestión Ambiental del IMP</a:t>
            </a:r>
          </a:p>
          <a:p>
            <a:pPr marL="0" indent="0" algn="l">
              <a:buClr>
                <a:schemeClr val="dk1"/>
              </a:buClr>
              <a:buSzPts val="1300"/>
            </a:pPr>
            <a:endParaRPr lang="es-CO" sz="1600" dirty="0">
              <a:solidFill>
                <a:schemeClr val="tx1"/>
              </a:solidFill>
              <a:highlight>
                <a:srgbClr val="FFFF00"/>
              </a:highlight>
              <a:latin typeface="Century Gothic" panose="020B0502020202020204" pitchFamily="34" charset="0"/>
            </a:endParaRPr>
          </a:p>
        </p:txBody>
      </p:sp>
      <p:pic>
        <p:nvPicPr>
          <p:cNvPr id="2050" name="Picture 2" descr="7,510 imágenes de Gestión de residuos - Imágenes, fotos y vectores de stock  | Shutterstock">
            <a:extLst>
              <a:ext uri="{FF2B5EF4-FFF2-40B4-BE49-F238E27FC236}">
                <a16:creationId xmlns:a16="http://schemas.microsoft.com/office/drawing/2014/main" id="{84313511-8DBA-9CB7-648C-18D15F64C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4" y="1008613"/>
            <a:ext cx="3051349" cy="2347192"/>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2EA4CE93-EC51-2A0A-3D2B-D2F47283337E}"/>
              </a:ext>
            </a:extLst>
          </p:cNvPr>
          <p:cNvSpPr txBox="1"/>
          <p:nvPr/>
        </p:nvSpPr>
        <p:spPr>
          <a:xfrm>
            <a:off x="2669053" y="1253423"/>
            <a:ext cx="4095540" cy="2316532"/>
          </a:xfrm>
          <a:prstGeom prst="rect">
            <a:avLst/>
          </a:prstGeom>
          <a:noFill/>
        </p:spPr>
        <p:txBody>
          <a:bodyPr wrap="square">
            <a:spAutoFit/>
          </a:bodyPr>
          <a:lstStyle/>
          <a:p>
            <a:pPr marL="457200" lvl="1" algn="ctr">
              <a:lnSpc>
                <a:spcPct val="115000"/>
              </a:lnSpc>
              <a:spcBef>
                <a:spcPts val="455"/>
              </a:spcBef>
              <a:spcAft>
                <a:spcPts val="800"/>
              </a:spcAft>
            </a:pPr>
            <a:r>
              <a:rPr lang="es-CO" sz="1800" b="1" dirty="0">
                <a:solidFill>
                  <a:srgbClr val="92D050"/>
                </a:solidFill>
                <a:effectLst/>
                <a:latin typeface="Century Gothic" panose="020B0502020202020204" pitchFamily="34" charset="0"/>
                <a:ea typeface="Arial" panose="020B0604020202020204" pitchFamily="34" charset="0"/>
              </a:rPr>
              <a:t>Separación en la fuente de:</a:t>
            </a:r>
          </a:p>
          <a:p>
            <a:pPr marL="742950" lvl="1" indent="-285750" algn="just">
              <a:lnSpc>
                <a:spcPct val="115000"/>
              </a:lnSpc>
              <a:spcBef>
                <a:spcPts val="455"/>
              </a:spcBef>
              <a:spcAft>
                <a:spcPts val="800"/>
              </a:spcAft>
              <a:buFont typeface="Courier New" panose="02070309020205020404" pitchFamily="49" charset="0"/>
              <a:buChar char="o"/>
            </a:pPr>
            <a:r>
              <a:rPr lang="es-CO" sz="1600" b="1" dirty="0">
                <a:solidFill>
                  <a:srgbClr val="92D050"/>
                </a:solidFill>
                <a:effectLst/>
                <a:latin typeface="Century Gothic" panose="020B0502020202020204" pitchFamily="34" charset="0"/>
                <a:ea typeface="Arial" panose="020B0604020202020204" pitchFamily="34" charset="0"/>
              </a:rPr>
              <a:t>936 kg </a:t>
            </a:r>
            <a:r>
              <a:rPr lang="es-CO" sz="1600" dirty="0">
                <a:effectLst/>
                <a:latin typeface="Century Gothic" panose="020B0502020202020204" pitchFamily="34" charset="0"/>
                <a:ea typeface="Arial" panose="020B0604020202020204" pitchFamily="34" charset="0"/>
              </a:rPr>
              <a:t>de Chatarra </a:t>
            </a:r>
          </a:p>
          <a:p>
            <a:pPr marL="742950" lvl="1" indent="-285750" algn="just">
              <a:lnSpc>
                <a:spcPct val="115000"/>
              </a:lnSpc>
              <a:spcBef>
                <a:spcPts val="455"/>
              </a:spcBef>
              <a:spcAft>
                <a:spcPts val="800"/>
              </a:spcAft>
              <a:buFont typeface="Courier New" panose="02070309020205020404" pitchFamily="49" charset="0"/>
              <a:buChar char="o"/>
            </a:pPr>
            <a:r>
              <a:rPr lang="es-CO" sz="1600" b="1" dirty="0">
                <a:solidFill>
                  <a:srgbClr val="92D050"/>
                </a:solidFill>
                <a:effectLst/>
                <a:latin typeface="Century Gothic" panose="020B0502020202020204" pitchFamily="34" charset="0"/>
                <a:ea typeface="Arial" panose="020B0604020202020204" pitchFamily="34" charset="0"/>
              </a:rPr>
              <a:t>450 kg </a:t>
            </a:r>
            <a:r>
              <a:rPr lang="es-CO" sz="2000" dirty="0">
                <a:effectLst/>
                <a:latin typeface="Century Gothic" panose="020B0502020202020204" pitchFamily="34" charset="0"/>
                <a:ea typeface="Arial" panose="020B0604020202020204" pitchFamily="34" charset="0"/>
              </a:rPr>
              <a:t>de</a:t>
            </a:r>
            <a:r>
              <a:rPr lang="es-CO" sz="1600" dirty="0">
                <a:effectLst/>
                <a:latin typeface="Century Gothic" panose="020B0502020202020204" pitchFamily="34" charset="0"/>
                <a:ea typeface="Arial" panose="020B0604020202020204" pitchFamily="34" charset="0"/>
              </a:rPr>
              <a:t> Papel </a:t>
            </a:r>
          </a:p>
          <a:p>
            <a:pPr marL="742950" lvl="1" indent="-285750" algn="just">
              <a:lnSpc>
                <a:spcPct val="115000"/>
              </a:lnSpc>
              <a:spcBef>
                <a:spcPts val="455"/>
              </a:spcBef>
              <a:spcAft>
                <a:spcPts val="800"/>
              </a:spcAft>
              <a:buFont typeface="Courier New" panose="02070309020205020404" pitchFamily="49" charset="0"/>
              <a:buChar char="o"/>
            </a:pPr>
            <a:r>
              <a:rPr lang="es-CO" b="1" dirty="0">
                <a:solidFill>
                  <a:srgbClr val="92D050"/>
                </a:solidFill>
                <a:effectLst/>
                <a:latin typeface="Century Gothic" panose="020B0502020202020204" pitchFamily="34" charset="0"/>
                <a:ea typeface="Arial" panose="020B0604020202020204" pitchFamily="34" charset="0"/>
              </a:rPr>
              <a:t>198</a:t>
            </a:r>
            <a:r>
              <a:rPr lang="es-CO" sz="1600" b="1" dirty="0">
                <a:solidFill>
                  <a:srgbClr val="92D050"/>
                </a:solidFill>
                <a:effectLst/>
                <a:latin typeface="Century Gothic" panose="020B0502020202020204" pitchFamily="34" charset="0"/>
                <a:ea typeface="Arial" panose="020B0604020202020204" pitchFamily="34" charset="0"/>
              </a:rPr>
              <a:t> kg </a:t>
            </a:r>
            <a:r>
              <a:rPr lang="es-CO" sz="1600" dirty="0">
                <a:effectLst/>
                <a:latin typeface="Century Gothic" panose="020B0502020202020204" pitchFamily="34" charset="0"/>
                <a:ea typeface="Arial" panose="020B0604020202020204" pitchFamily="34" charset="0"/>
              </a:rPr>
              <a:t>de Cartón</a:t>
            </a:r>
          </a:p>
          <a:p>
            <a:pPr marL="742950" lvl="1" indent="-285750" algn="just">
              <a:lnSpc>
                <a:spcPct val="115000"/>
              </a:lnSpc>
              <a:spcBef>
                <a:spcPts val="455"/>
              </a:spcBef>
              <a:spcAft>
                <a:spcPts val="0"/>
              </a:spcAft>
              <a:buFont typeface="Courier New" panose="02070309020205020404" pitchFamily="49" charset="0"/>
              <a:buChar char="o"/>
            </a:pPr>
            <a:r>
              <a:rPr lang="es-CO" sz="1600" b="1" dirty="0">
                <a:solidFill>
                  <a:srgbClr val="92D050"/>
                </a:solidFill>
                <a:effectLst/>
                <a:latin typeface="Century Gothic" panose="020B0502020202020204" pitchFamily="34" charset="0"/>
                <a:ea typeface="Arial" panose="020B0604020202020204" pitchFamily="34" charset="0"/>
              </a:rPr>
              <a:t>5 kg </a:t>
            </a:r>
            <a:r>
              <a:rPr lang="es-CO" sz="1600" dirty="0">
                <a:effectLst/>
                <a:latin typeface="Century Gothic" panose="020B0502020202020204" pitchFamily="34" charset="0"/>
                <a:ea typeface="Arial" panose="020B0604020202020204" pitchFamily="34" charset="0"/>
              </a:rPr>
              <a:t>de </a:t>
            </a:r>
            <a:r>
              <a:rPr lang="es-CO" sz="1600" dirty="0" err="1">
                <a:effectLst/>
                <a:latin typeface="Century Gothic" panose="020B0502020202020204" pitchFamily="34" charset="0"/>
                <a:ea typeface="Arial" panose="020B0604020202020204" pitchFamily="34" charset="0"/>
              </a:rPr>
              <a:t>Pet</a:t>
            </a:r>
            <a:endParaRPr lang="es-CO" sz="1600" dirty="0">
              <a:effectLst/>
              <a:latin typeface="Century Gothic" panose="020B0502020202020204" pitchFamily="34" charset="0"/>
              <a:ea typeface="Arial" panose="020B0604020202020204" pitchFamily="34" charset="0"/>
            </a:endParaRPr>
          </a:p>
        </p:txBody>
      </p:sp>
      <p:sp>
        <p:nvSpPr>
          <p:cNvPr id="19" name="Abrir llave 18">
            <a:extLst>
              <a:ext uri="{FF2B5EF4-FFF2-40B4-BE49-F238E27FC236}">
                <a16:creationId xmlns:a16="http://schemas.microsoft.com/office/drawing/2014/main" id="{0980A5B6-47FF-8725-BCCC-8BBE37275780}"/>
              </a:ext>
            </a:extLst>
          </p:cNvPr>
          <p:cNvSpPr/>
          <p:nvPr/>
        </p:nvSpPr>
        <p:spPr>
          <a:xfrm>
            <a:off x="2939845" y="1253423"/>
            <a:ext cx="255639" cy="2102382"/>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s-CO">
              <a:latin typeface="Century Gothic" panose="020B0502020202020204" pitchFamily="34" charset="0"/>
            </a:endParaRPr>
          </a:p>
        </p:txBody>
      </p:sp>
      <p:sp>
        <p:nvSpPr>
          <p:cNvPr id="20" name="CuadroTexto 19">
            <a:extLst>
              <a:ext uri="{FF2B5EF4-FFF2-40B4-BE49-F238E27FC236}">
                <a16:creationId xmlns:a16="http://schemas.microsoft.com/office/drawing/2014/main" id="{27BB9822-C1B1-AF97-00DF-7F432981F3BD}"/>
              </a:ext>
            </a:extLst>
          </p:cNvPr>
          <p:cNvSpPr txBox="1"/>
          <p:nvPr/>
        </p:nvSpPr>
        <p:spPr>
          <a:xfrm>
            <a:off x="6143625" y="1770890"/>
            <a:ext cx="4024246" cy="1661993"/>
          </a:xfrm>
          <a:prstGeom prst="rect">
            <a:avLst/>
          </a:prstGeom>
          <a:noFill/>
        </p:spPr>
        <p:txBody>
          <a:bodyPr wrap="square" rtlCol="0">
            <a:spAutoFit/>
          </a:bodyPr>
          <a:lstStyle/>
          <a:p>
            <a:pPr algn="just"/>
            <a:r>
              <a:rPr lang="es-CO" sz="1600" dirty="0">
                <a:effectLst/>
                <a:latin typeface="Century Gothic" panose="020B0502020202020204" pitchFamily="34" charset="0"/>
                <a:ea typeface="Arial" panose="020B0604020202020204" pitchFamily="34" charset="0"/>
              </a:rPr>
              <a:t>En la vigencia 2022 se realizó la entrega de </a:t>
            </a:r>
            <a:r>
              <a:rPr lang="es-CO" sz="2000" b="1" dirty="0">
                <a:solidFill>
                  <a:srgbClr val="FF0000"/>
                </a:solidFill>
                <a:effectLst/>
                <a:latin typeface="Century Gothic" panose="020B0502020202020204" pitchFamily="34" charset="0"/>
                <a:ea typeface="Arial" panose="020B0604020202020204" pitchFamily="34" charset="0"/>
              </a:rPr>
              <a:t>917</a:t>
            </a:r>
            <a:r>
              <a:rPr lang="es-CO" sz="1600" b="1" dirty="0">
                <a:solidFill>
                  <a:srgbClr val="FF0000"/>
                </a:solidFill>
                <a:effectLst/>
                <a:latin typeface="Century Gothic" panose="020B0502020202020204" pitchFamily="34" charset="0"/>
                <a:ea typeface="Arial" panose="020B0604020202020204" pitchFamily="34" charset="0"/>
              </a:rPr>
              <a:t> Kg </a:t>
            </a:r>
            <a:r>
              <a:rPr lang="es-CO" sz="1600" dirty="0">
                <a:effectLst/>
                <a:latin typeface="Century Gothic" panose="020B0502020202020204" pitchFamily="34" charset="0"/>
                <a:ea typeface="Arial" panose="020B0604020202020204" pitchFamily="34" charset="0"/>
              </a:rPr>
              <a:t>entre Residuos Peligrosos (RESPEL) y Residuos de Aparatos Eléctricos y Electrónicos (RAEES) </a:t>
            </a:r>
          </a:p>
          <a:p>
            <a:pPr algn="just"/>
            <a:endParaRPr lang="es-CO" dirty="0">
              <a:latin typeface="Century Gothic" panose="020B0502020202020204" pitchFamily="34" charset="0"/>
            </a:endParaRPr>
          </a:p>
        </p:txBody>
      </p:sp>
      <p:sp>
        <p:nvSpPr>
          <p:cNvPr id="21" name="Abrir llave 20">
            <a:extLst>
              <a:ext uri="{FF2B5EF4-FFF2-40B4-BE49-F238E27FC236}">
                <a16:creationId xmlns:a16="http://schemas.microsoft.com/office/drawing/2014/main" id="{C78955C4-EE91-CD7D-139C-60BB64E0E2D7}"/>
              </a:ext>
            </a:extLst>
          </p:cNvPr>
          <p:cNvSpPr/>
          <p:nvPr/>
        </p:nvSpPr>
        <p:spPr>
          <a:xfrm rot="10800000">
            <a:off x="10196445" y="1393664"/>
            <a:ext cx="255639" cy="1756161"/>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s-CO">
              <a:latin typeface="Century Gothic" panose="020B0502020202020204" pitchFamily="34" charset="0"/>
            </a:endParaRPr>
          </a:p>
        </p:txBody>
      </p:sp>
      <p:sp>
        <p:nvSpPr>
          <p:cNvPr id="22" name="Google Shape;141;p8">
            <a:extLst>
              <a:ext uri="{FF2B5EF4-FFF2-40B4-BE49-F238E27FC236}">
                <a16:creationId xmlns:a16="http://schemas.microsoft.com/office/drawing/2014/main" id="{20A5B1E4-C858-D3CB-786E-77BD3C5C0CD0}"/>
              </a:ext>
            </a:extLst>
          </p:cNvPr>
          <p:cNvSpPr txBox="1">
            <a:spLocks/>
          </p:cNvSpPr>
          <p:nvPr/>
        </p:nvSpPr>
        <p:spPr>
          <a:xfrm>
            <a:off x="5461842" y="5585035"/>
            <a:ext cx="4848757" cy="349648"/>
          </a:xfrm>
          <a:prstGeom prst="rect">
            <a:avLst/>
          </a:prstGeom>
          <a:noFill/>
          <a:ln>
            <a:noFill/>
          </a:ln>
        </p:spPr>
        <p:txBody>
          <a:bodyPr spcFirstLastPara="1" vert="horz" wrap="square" lIns="91425" tIns="45700" rIns="91425" bIns="45700" rtlCol="0" anchor="t" anchorCtr="0">
            <a:noAutofit/>
          </a:bodyPr>
          <a:lstStyle>
            <a:lvl1pPr marL="457200" marR="0" lvl="0" indent="-228600" algn="just" defTabSz="457200" rtl="0" eaLnBrk="1" latinLnBrk="0" hangingPunct="1">
              <a:lnSpc>
                <a:spcPct val="90000"/>
              </a:lnSpc>
              <a:spcBef>
                <a:spcPts val="1000"/>
              </a:spcBef>
              <a:spcAft>
                <a:spcPts val="0"/>
              </a:spcAft>
              <a:buClr>
                <a:srgbClr val="FF0000"/>
              </a:buClr>
              <a:buSzPts val="2300"/>
              <a:buFont typeface="Arial"/>
              <a:buNone/>
              <a:defRPr sz="2300" b="1" i="0" u="none" strike="noStrike" kern="1200" cap="none">
                <a:solidFill>
                  <a:srgbClr val="FF0000"/>
                </a:solidFill>
                <a:latin typeface="Poppins"/>
                <a:ea typeface="Poppins"/>
                <a:cs typeface="Poppins"/>
                <a:sym typeface="Poppins"/>
              </a:defRPr>
            </a:lvl1pPr>
            <a:lvl2pPr marL="914400" marR="0" lvl="1" indent="-381000" algn="l" defTabSz="457200" rtl="0" eaLnBrk="1" latinLnBrk="0" hangingPunct="1">
              <a:lnSpc>
                <a:spcPct val="90000"/>
              </a:lnSpc>
              <a:spcBef>
                <a:spcPts val="500"/>
              </a:spcBef>
              <a:spcAft>
                <a:spcPts val="0"/>
              </a:spcAft>
              <a:buClr>
                <a:schemeClr val="dk1"/>
              </a:buClr>
              <a:buSzPts val="2400"/>
              <a:buFont typeface="Arial"/>
              <a:buChar char="•"/>
              <a:defRPr sz="2400" b="0" i="0" u="none" strike="noStrike" kern="1200" cap="none">
                <a:solidFill>
                  <a:schemeClr val="dk1"/>
                </a:solidFill>
                <a:latin typeface="Calibri"/>
                <a:ea typeface="Calibri"/>
                <a:cs typeface="Calibri"/>
                <a:sym typeface="Calibri"/>
              </a:defRPr>
            </a:lvl2pPr>
            <a:lvl3pPr marL="1371600" marR="0" lvl="2" indent="-355600" algn="l" defTabSz="457200" rtl="0" eaLnBrk="1" latinLnBrk="0" hangingPunct="1">
              <a:lnSpc>
                <a:spcPct val="90000"/>
              </a:lnSpc>
              <a:spcBef>
                <a:spcPts val="5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3pPr>
            <a:lvl4pPr marL="1828800" marR="0" lvl="3"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4pPr>
            <a:lvl5pPr marL="2286000" marR="0" lvl="4"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5pPr>
            <a:lvl6pPr marL="2743200" marR="0" lvl="5"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lgn="l">
              <a:spcBef>
                <a:spcPts val="0"/>
              </a:spcBef>
              <a:buClr>
                <a:schemeClr val="dk1"/>
              </a:buClr>
              <a:buSzPts val="1300"/>
            </a:pPr>
            <a:r>
              <a:rPr lang="es-ES" sz="1600" dirty="0">
                <a:solidFill>
                  <a:schemeClr val="tx1"/>
                </a:solidFill>
                <a:latin typeface="Century Gothic" panose="020B0502020202020204" pitchFamily="34" charset="0"/>
              </a:rPr>
              <a:t>11 Ciudades y comunidades sostenibles</a:t>
            </a:r>
            <a:endParaRPr lang="es-CO" sz="1600" dirty="0">
              <a:solidFill>
                <a:schemeClr val="tx1"/>
              </a:solidFill>
              <a:latin typeface="Century Gothic" panose="020B0502020202020204" pitchFamily="34" charset="0"/>
            </a:endParaRPr>
          </a:p>
        </p:txBody>
      </p:sp>
      <p:pic>
        <p:nvPicPr>
          <p:cNvPr id="23" name="Picture 4" descr="https://movilidadpereira.gov.co/img/logo-transito-1.png"/>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6029325"/>
            <a:ext cx="3297568" cy="815714"/>
          </a:xfrm>
          <a:prstGeom prst="rect">
            <a:avLst/>
          </a:prstGeom>
        </p:spPr>
      </p:pic>
      <p:pic>
        <p:nvPicPr>
          <p:cNvPr id="26" name="Imagen 7"/>
          <p:cNvPicPr>
            <a:picLocks noChangeAspect="1"/>
          </p:cNvPicPr>
          <p:nvPr/>
        </p:nvPicPr>
        <p:blipFill rotWithShape="1">
          <a:blip r:embed="rId6"/>
          <a:srcRect l="75595" t="29471" r="13572" b="19312"/>
          <a:stretch/>
        </p:blipFill>
        <p:spPr>
          <a:xfrm>
            <a:off x="10591799" y="1289620"/>
            <a:ext cx="1600201" cy="4255479"/>
          </a:xfrm>
          <a:prstGeom prst="rect">
            <a:avLst/>
          </a:prstGeom>
        </p:spPr>
      </p:pic>
      <p:pic>
        <p:nvPicPr>
          <p:cNvPr id="27" name="Picture 4" descr="Manejo de residuos peligrosos | Chemistry - Quizizz">
            <a:extLst>
              <a:ext uri="{FF2B5EF4-FFF2-40B4-BE49-F238E27FC236}">
                <a16:creationId xmlns:a16="http://schemas.microsoft.com/office/drawing/2014/main" id="{917F2C06-1369-134D-DAD4-CD2D33CCE5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94706" y="1408778"/>
            <a:ext cx="1697294" cy="1697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2423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5;p11">
            <a:extLst>
              <a:ext uri="{FF2B5EF4-FFF2-40B4-BE49-F238E27FC236}">
                <a16:creationId xmlns:a16="http://schemas.microsoft.com/office/drawing/2014/main" id="{623CBD51-CE94-D500-0ACD-4BAD93D40CEF}"/>
              </a:ext>
            </a:extLst>
          </p:cNvPr>
          <p:cNvSpPr txBox="1">
            <a:spLocks noGrp="1"/>
          </p:cNvSpPr>
          <p:nvPr/>
        </p:nvSpPr>
        <p:spPr>
          <a:xfrm>
            <a:off x="1359375" y="305628"/>
            <a:ext cx="8879100" cy="416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90000"/>
              </a:lnSpc>
              <a:spcBef>
                <a:spcPts val="1000"/>
              </a:spcBef>
              <a:spcAft>
                <a:spcPts val="0"/>
              </a:spcAft>
              <a:buClr>
                <a:schemeClr val="dk1"/>
              </a:buClr>
              <a:buSzPts val="2300"/>
              <a:buFont typeface="Arial"/>
              <a:buNone/>
              <a:defRPr sz="23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ctr" rtl="0">
              <a:lnSpc>
                <a:spcPct val="90000"/>
              </a:lnSpc>
              <a:spcBef>
                <a:spcPts val="0"/>
              </a:spcBef>
              <a:spcAft>
                <a:spcPts val="0"/>
              </a:spcAft>
              <a:buClr>
                <a:schemeClr val="dk1"/>
              </a:buClr>
              <a:buSzPts val="2400"/>
              <a:buNone/>
            </a:pPr>
            <a:r>
              <a:rPr lang="es-CO" sz="2600" dirty="0">
                <a:solidFill>
                  <a:srgbClr val="FF0000"/>
                </a:solidFill>
                <a:latin typeface="Century Gothic" panose="020B0502020202020204" pitchFamily="34" charset="0"/>
                <a:ea typeface="Arial"/>
                <a:cs typeface="Arial"/>
                <a:sym typeface="Arial"/>
              </a:rPr>
              <a:t>GESTIÓN AMBIENTAL</a:t>
            </a:r>
            <a:endParaRPr sz="2500" dirty="0">
              <a:solidFill>
                <a:srgbClr val="FF0000"/>
              </a:solidFill>
              <a:latin typeface="Century Gothic" panose="020B0502020202020204" pitchFamily="34" charset="0"/>
              <a:ea typeface="Arial"/>
              <a:cs typeface="Arial"/>
              <a:sym typeface="Arial"/>
            </a:endParaRPr>
          </a:p>
        </p:txBody>
      </p:sp>
      <p:sp>
        <p:nvSpPr>
          <p:cNvPr id="8" name="Google Shape;168;p11">
            <a:extLst>
              <a:ext uri="{FF2B5EF4-FFF2-40B4-BE49-F238E27FC236}">
                <a16:creationId xmlns:a16="http://schemas.microsoft.com/office/drawing/2014/main" id="{F3E8A2CC-1F61-CE01-371B-D3140C82183D}"/>
              </a:ext>
            </a:extLst>
          </p:cNvPr>
          <p:cNvSpPr txBox="1"/>
          <p:nvPr/>
        </p:nvSpPr>
        <p:spPr>
          <a:xfrm>
            <a:off x="10238475" y="4610498"/>
            <a:ext cx="19932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entury Gothic" panose="020B0502020202020204" pitchFamily="34" charset="0"/>
            </a:endParaRPr>
          </a:p>
        </p:txBody>
      </p:sp>
      <p:pic>
        <p:nvPicPr>
          <p:cNvPr id="10" name="Imagen 9">
            <a:extLst>
              <a:ext uri="{FF2B5EF4-FFF2-40B4-BE49-F238E27FC236}">
                <a16:creationId xmlns:a16="http://schemas.microsoft.com/office/drawing/2014/main" id="{7BAEED6F-C534-1006-D940-D38A4BF37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483" y="867683"/>
            <a:ext cx="5924379" cy="2666092"/>
          </a:xfrm>
          <a:prstGeom prst="rect">
            <a:avLst/>
          </a:prstGeom>
        </p:spPr>
      </p:pic>
      <p:pic>
        <p:nvPicPr>
          <p:cNvPr id="15" name="Imagen 14">
            <a:extLst>
              <a:ext uri="{FF2B5EF4-FFF2-40B4-BE49-F238E27FC236}">
                <a16:creationId xmlns:a16="http://schemas.microsoft.com/office/drawing/2014/main" id="{62218622-72A8-E063-0FE8-8D2BBC8C6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0612" y="848627"/>
            <a:ext cx="5105167" cy="2685147"/>
          </a:xfrm>
          <a:prstGeom prst="rect">
            <a:avLst/>
          </a:prstGeom>
        </p:spPr>
      </p:pic>
      <p:sp>
        <p:nvSpPr>
          <p:cNvPr id="16" name="CuadroTexto 15">
            <a:extLst>
              <a:ext uri="{FF2B5EF4-FFF2-40B4-BE49-F238E27FC236}">
                <a16:creationId xmlns:a16="http://schemas.microsoft.com/office/drawing/2014/main" id="{A481D234-7777-C665-D4FA-B60BFFC0A0FE}"/>
              </a:ext>
            </a:extLst>
          </p:cNvPr>
          <p:cNvSpPr txBox="1"/>
          <p:nvPr/>
        </p:nvSpPr>
        <p:spPr>
          <a:xfrm>
            <a:off x="373883" y="3612321"/>
            <a:ext cx="5731642" cy="369332"/>
          </a:xfrm>
          <a:prstGeom prst="rect">
            <a:avLst/>
          </a:prstGeom>
          <a:noFill/>
        </p:spPr>
        <p:txBody>
          <a:bodyPr wrap="square" rtlCol="0">
            <a:spAutoFit/>
          </a:bodyPr>
          <a:lstStyle/>
          <a:p>
            <a:pPr algn="ctr"/>
            <a:r>
              <a:rPr lang="es-CO" b="1" dirty="0">
                <a:solidFill>
                  <a:srgbClr val="00B0F0"/>
                </a:solidFill>
                <a:latin typeface="Century Gothic" panose="020B0502020202020204" pitchFamily="34" charset="0"/>
              </a:rPr>
              <a:t>Operativos de control a transporte de Residuos</a:t>
            </a:r>
          </a:p>
        </p:txBody>
      </p:sp>
      <p:sp>
        <p:nvSpPr>
          <p:cNvPr id="18" name="CuadroTexto 17">
            <a:extLst>
              <a:ext uri="{FF2B5EF4-FFF2-40B4-BE49-F238E27FC236}">
                <a16:creationId xmlns:a16="http://schemas.microsoft.com/office/drawing/2014/main" id="{511637BB-CA80-13CB-2DFB-A13E7D3FD3E4}"/>
              </a:ext>
            </a:extLst>
          </p:cNvPr>
          <p:cNvSpPr txBox="1"/>
          <p:nvPr/>
        </p:nvSpPr>
        <p:spPr>
          <a:xfrm>
            <a:off x="6505575" y="3605158"/>
            <a:ext cx="5248275" cy="646331"/>
          </a:xfrm>
          <a:prstGeom prst="rect">
            <a:avLst/>
          </a:prstGeom>
          <a:noFill/>
        </p:spPr>
        <p:txBody>
          <a:bodyPr wrap="square" rtlCol="0">
            <a:spAutoFit/>
          </a:bodyPr>
          <a:lstStyle/>
          <a:p>
            <a:pPr algn="ctr"/>
            <a:r>
              <a:rPr lang="es-CO" b="1" dirty="0">
                <a:solidFill>
                  <a:srgbClr val="92D050"/>
                </a:solidFill>
                <a:latin typeface="Century Gothic" panose="020B0502020202020204" pitchFamily="34" charset="0"/>
              </a:rPr>
              <a:t>Operativos de control a emisiones contaminantes por fuentes móviles</a:t>
            </a:r>
          </a:p>
        </p:txBody>
      </p:sp>
      <p:sp>
        <p:nvSpPr>
          <p:cNvPr id="22" name="CuadroTexto 21">
            <a:extLst>
              <a:ext uri="{FF2B5EF4-FFF2-40B4-BE49-F238E27FC236}">
                <a16:creationId xmlns:a16="http://schemas.microsoft.com/office/drawing/2014/main" id="{F09B2133-35B7-A972-BB3F-01417AA91569}"/>
              </a:ext>
            </a:extLst>
          </p:cNvPr>
          <p:cNvSpPr txBox="1"/>
          <p:nvPr/>
        </p:nvSpPr>
        <p:spPr>
          <a:xfrm>
            <a:off x="0" y="4136413"/>
            <a:ext cx="6172200" cy="1908215"/>
          </a:xfrm>
          <a:prstGeom prst="rect">
            <a:avLst/>
          </a:prstGeom>
          <a:noFill/>
        </p:spPr>
        <p:txBody>
          <a:bodyPr wrap="square" rtlCol="0">
            <a:spAutoFit/>
          </a:bodyPr>
          <a:lstStyle/>
          <a:p>
            <a:pPr algn="just"/>
            <a:r>
              <a:rPr lang="es-CO" sz="2800" b="1" dirty="0">
                <a:solidFill>
                  <a:srgbClr val="00B0F0"/>
                </a:solidFill>
                <a:latin typeface="Century Gothic" panose="020B0502020202020204" pitchFamily="34" charset="0"/>
              </a:rPr>
              <a:t>3 </a:t>
            </a:r>
            <a:r>
              <a:rPr lang="es-CO" dirty="0">
                <a:latin typeface="Century Gothic" panose="020B0502020202020204" pitchFamily="34" charset="0"/>
              </a:rPr>
              <a:t>Operativos de Control a Transporte Residuos transportados por</a:t>
            </a:r>
            <a:r>
              <a:rPr lang="es-CO" dirty="0">
                <a:effectLst/>
                <a:latin typeface="Century Gothic" panose="020B0502020202020204" pitchFamily="34" charset="0"/>
                <a:ea typeface="Arial" panose="020B0604020202020204" pitchFamily="34" charset="0"/>
              </a:rPr>
              <a:t> vehículos compactadores y volquetas que disponen en el Relleno Sanitario La Glorita. En cumplimiento de lo dispuesto en el Plan de Gestión Integral de Residuos Sólidos – PGIRS del municipio.</a:t>
            </a:r>
          </a:p>
        </p:txBody>
      </p:sp>
      <p:sp>
        <p:nvSpPr>
          <p:cNvPr id="23" name="CuadroTexto 22">
            <a:extLst>
              <a:ext uri="{FF2B5EF4-FFF2-40B4-BE49-F238E27FC236}">
                <a16:creationId xmlns:a16="http://schemas.microsoft.com/office/drawing/2014/main" id="{6403862A-E5D0-2BCC-620A-77A78FB1107E}"/>
              </a:ext>
            </a:extLst>
          </p:cNvPr>
          <p:cNvSpPr txBox="1"/>
          <p:nvPr/>
        </p:nvSpPr>
        <p:spPr>
          <a:xfrm>
            <a:off x="6439119" y="4160852"/>
            <a:ext cx="5171856" cy="1631216"/>
          </a:xfrm>
          <a:prstGeom prst="rect">
            <a:avLst/>
          </a:prstGeom>
          <a:noFill/>
        </p:spPr>
        <p:txBody>
          <a:bodyPr wrap="square" rtlCol="0">
            <a:spAutoFit/>
          </a:bodyPr>
          <a:lstStyle/>
          <a:p>
            <a:pPr algn="just"/>
            <a:r>
              <a:rPr lang="es-CO" sz="2800" b="1" dirty="0">
                <a:solidFill>
                  <a:srgbClr val="92D050"/>
                </a:solidFill>
                <a:latin typeface="Century Gothic" panose="020B0502020202020204" pitchFamily="34" charset="0"/>
              </a:rPr>
              <a:t>10</a:t>
            </a:r>
            <a:r>
              <a:rPr lang="es-CO" b="1" dirty="0">
                <a:solidFill>
                  <a:srgbClr val="92D050"/>
                </a:solidFill>
                <a:latin typeface="Century Gothic" panose="020B0502020202020204" pitchFamily="34" charset="0"/>
              </a:rPr>
              <a:t> </a:t>
            </a:r>
            <a:r>
              <a:rPr lang="es-CO" dirty="0">
                <a:solidFill>
                  <a:schemeClr val="tx1"/>
                </a:solidFill>
                <a:latin typeface="Century Gothic" panose="020B0502020202020204" pitchFamily="34" charset="0"/>
              </a:rPr>
              <a:t>jornadas de Control a Emisiones Contaminantes por Fuentes Móviles</a:t>
            </a:r>
            <a:r>
              <a:rPr lang="es-CO" dirty="0">
                <a:effectLst/>
                <a:latin typeface="Century Gothic" panose="020B0502020202020204" pitchFamily="34" charset="0"/>
                <a:ea typeface="Arial" panose="020B0604020202020204" pitchFamily="34" charset="0"/>
              </a:rPr>
              <a:t>, lo anterior en cumplimiento a lo dispuesto en la Resolución 0762 de 2022 y en articulación con la autoridad Ambiental CARDER.</a:t>
            </a:r>
            <a:endParaRPr lang="es-CO" sz="1100" dirty="0">
              <a:effectLst/>
              <a:latin typeface="Century Gothic" panose="020B0502020202020204" pitchFamily="34" charset="0"/>
              <a:ea typeface="Arial" panose="020B0604020202020204" pitchFamily="34" charset="0"/>
            </a:endParaRPr>
          </a:p>
        </p:txBody>
      </p:sp>
      <p:sp>
        <p:nvSpPr>
          <p:cNvPr id="21" name="20 Rectángulo"/>
          <p:cNvSpPr/>
          <p:nvPr/>
        </p:nvSpPr>
        <p:spPr>
          <a:xfrm>
            <a:off x="0" y="501134"/>
            <a:ext cx="2876108" cy="369332"/>
          </a:xfrm>
          <a:prstGeom prst="rect">
            <a:avLst/>
          </a:prstGeom>
        </p:spPr>
        <p:txBody>
          <a:bodyPr wrap="none">
            <a:spAutoFit/>
          </a:bodyPr>
          <a:lstStyle/>
          <a:p>
            <a:pPr algn="just"/>
            <a:r>
              <a:rPr lang="es-ES_tradnl" b="1" dirty="0" smtClean="0">
                <a:latin typeface="Century Gothic" panose="020B0502020202020204" pitchFamily="34" charset="0"/>
              </a:rPr>
              <a:t>INVERSION: </a:t>
            </a:r>
            <a:r>
              <a:rPr lang="es-CO" b="1" dirty="0" smtClean="0">
                <a:latin typeface="Century Gothic" panose="020B0502020202020204" pitchFamily="34" charset="0"/>
              </a:rPr>
              <a:t>$ 57.861.300</a:t>
            </a:r>
            <a:endParaRPr lang="es-CO" i="1" dirty="0">
              <a:latin typeface="Century Gothic" panose="020B0502020202020204" pitchFamily="34" charset="0"/>
            </a:endParaRPr>
          </a:p>
        </p:txBody>
      </p:sp>
      <p:pic>
        <p:nvPicPr>
          <p:cNvPr id="25" name="Picture 4" descr="https://movilidadpereira.gov.co/img/logo-transito-1.png"/>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6">
            <a:extLst>
              <a:ext uri="{FF2B5EF4-FFF2-40B4-BE49-F238E27FC236}">
                <a16:creationId xmlns:a16="http://schemas.microsoft.com/office/drawing/2014/main" id="{7AEA84F8-8DDF-F84B-A67C-921D9A485BD1}"/>
              </a:ext>
            </a:extLst>
          </p:cNvPr>
          <p:cNvPicPr>
            <a:picLocks noChangeAspect="1"/>
          </p:cNvPicPr>
          <p:nvPr/>
        </p:nvPicPr>
        <p:blipFill>
          <a:blip r:embed="rId6"/>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583992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9;p8"/>
          <p:cNvSpPr txBox="1">
            <a:spLocks noGrp="1"/>
          </p:cNvSpPr>
          <p:nvPr>
            <p:ph type="body" idx="2"/>
          </p:nvPr>
        </p:nvSpPr>
        <p:spPr>
          <a:xfrm>
            <a:off x="8285318" y="5719530"/>
            <a:ext cx="3706657" cy="3013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300"/>
              <a:buNone/>
            </a:pPr>
            <a:r>
              <a:rPr lang="es-CO" sz="1800" b="1" dirty="0">
                <a:latin typeface="Century Gothic" panose="020B0502020202020204" pitchFamily="34" charset="0"/>
              </a:rPr>
              <a:t>CULTURA Y SEGURIDAD VIAL</a:t>
            </a:r>
            <a:endParaRPr sz="1800" b="1" dirty="0">
              <a:latin typeface="Century Gothic" panose="020B0502020202020204" pitchFamily="34" charset="0"/>
            </a:endParaRPr>
          </a:p>
        </p:txBody>
      </p:sp>
      <p:pic>
        <p:nvPicPr>
          <p:cNvPr id="13" name="Imagen 12" descr="MEGA BICI ALCALDIA DE PEREIRA-05">
            <a:extLst>
              <a:ext uri="{FF2B5EF4-FFF2-40B4-BE49-F238E27FC236}">
                <a16:creationId xmlns:a16="http://schemas.microsoft.com/office/drawing/2014/main" id="{D3941420-5631-823C-7412-DE5C294C8677}"/>
              </a:ext>
            </a:extLst>
          </p:cNvPr>
          <p:cNvPicPr>
            <a:picLocks noGrp="1" noChangeAspect="1"/>
          </p:cNvPicPr>
          <p:nvPr/>
        </p:nvPicPr>
        <p:blipFill rotWithShape="1">
          <a:blip r:embed="rId2" cstate="print">
            <a:lum/>
            <a:extLst>
              <a:ext uri="{28A0092B-C50C-407E-A947-70E740481C1C}">
                <a14:useLocalDpi xmlns:a14="http://schemas.microsoft.com/office/drawing/2010/main" val="0"/>
              </a:ext>
            </a:extLst>
          </a:blip>
          <a:srcRect l="36263" t="29359" r="36399" b="28359"/>
          <a:stretch/>
        </p:blipFill>
        <p:spPr>
          <a:xfrm>
            <a:off x="6731855" y="2249357"/>
            <a:ext cx="606414" cy="528050"/>
          </a:xfrm>
          <a:prstGeom prst="rect">
            <a:avLst/>
          </a:prstGeom>
          <a:noFill/>
          <a:ln>
            <a:noFill/>
          </a:ln>
        </p:spPr>
      </p:pic>
      <p:sp>
        <p:nvSpPr>
          <p:cNvPr id="14" name="54 CuadroTexto">
            <a:extLst>
              <a:ext uri="{FF2B5EF4-FFF2-40B4-BE49-F238E27FC236}">
                <a16:creationId xmlns:a16="http://schemas.microsoft.com/office/drawing/2014/main" id="{8C000239-E446-3AC7-8301-52CCCD087958}"/>
              </a:ext>
            </a:extLst>
          </p:cNvPr>
          <p:cNvSpPr txBox="1"/>
          <p:nvPr/>
        </p:nvSpPr>
        <p:spPr>
          <a:xfrm>
            <a:off x="7677150" y="1790167"/>
            <a:ext cx="3950305" cy="1754326"/>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CO" dirty="0">
                <a:latin typeface="Century Gothic" panose="020B0502020202020204" pitchFamily="34" charset="0"/>
                <a:ea typeface="Verdana" pitchFamily="34" charset="0"/>
              </a:rPr>
              <a:t>El SBP MEGABICI contó con un total de </a:t>
            </a:r>
            <a:r>
              <a:rPr lang="es-CO" b="1" dirty="0">
                <a:solidFill>
                  <a:srgbClr val="FF0000"/>
                </a:solidFill>
                <a:latin typeface="Century Gothic" panose="020B0502020202020204" pitchFamily="34" charset="0"/>
                <a:ea typeface="Verdana" pitchFamily="34" charset="0"/>
              </a:rPr>
              <a:t>12.699 </a:t>
            </a:r>
            <a:r>
              <a:rPr lang="es-CO" dirty="0">
                <a:latin typeface="Century Gothic" panose="020B0502020202020204" pitchFamily="34" charset="0"/>
                <a:ea typeface="Verdana" pitchFamily="34" charset="0"/>
              </a:rPr>
              <a:t>en la vigencia 2022, lo que representa un aumento de </a:t>
            </a:r>
            <a:r>
              <a:rPr lang="es-CO" b="1" dirty="0">
                <a:solidFill>
                  <a:srgbClr val="FF0000"/>
                </a:solidFill>
                <a:latin typeface="Century Gothic" panose="020B0502020202020204" pitchFamily="34" charset="0"/>
                <a:ea typeface="Verdana" pitchFamily="34" charset="0"/>
              </a:rPr>
              <a:t>6.871 </a:t>
            </a:r>
            <a:r>
              <a:rPr lang="es-CO" dirty="0">
                <a:latin typeface="Century Gothic" panose="020B0502020202020204" pitchFamily="34" charset="0"/>
                <a:ea typeface="Verdana" pitchFamily="34" charset="0"/>
              </a:rPr>
              <a:t>respecto a la vigencia 2021 (que cerró con 5.828 prestamos).</a:t>
            </a:r>
            <a:endParaRPr lang="es-CO" b="1" dirty="0">
              <a:solidFill>
                <a:srgbClr val="FF0000"/>
              </a:solidFill>
              <a:latin typeface="Century Gothic" panose="020B0502020202020204" pitchFamily="34" charset="0"/>
              <a:ea typeface="Verdana" pitchFamily="34" charset="0"/>
            </a:endParaRPr>
          </a:p>
        </p:txBody>
      </p:sp>
      <p:pic>
        <p:nvPicPr>
          <p:cNvPr id="15" name="Imagen 14" descr="Logotipo, nombre de la empresa&#10;&#10;Descripción generada automáticamente">
            <a:extLst>
              <a:ext uri="{FF2B5EF4-FFF2-40B4-BE49-F238E27FC236}">
                <a16:creationId xmlns:a16="http://schemas.microsoft.com/office/drawing/2014/main" id="{0D3B1AC4-FB55-FE8B-DC87-F1A78DD23191}"/>
              </a:ext>
            </a:extLst>
          </p:cNvPr>
          <p:cNvPicPr>
            <a:picLocks noChangeAspect="1"/>
          </p:cNvPicPr>
          <p:nvPr/>
        </p:nvPicPr>
        <p:blipFill rotWithShape="1">
          <a:blip r:embed="rId3" cstate="print"/>
          <a:srcRect l="35629" t="27685" r="35817" b="28331"/>
          <a:stretch/>
        </p:blipFill>
        <p:spPr>
          <a:xfrm>
            <a:off x="6755907" y="4102337"/>
            <a:ext cx="687997" cy="596728"/>
          </a:xfrm>
          <a:prstGeom prst="rect">
            <a:avLst/>
          </a:prstGeom>
        </p:spPr>
      </p:pic>
      <p:sp>
        <p:nvSpPr>
          <p:cNvPr id="16" name="56 CuadroTexto">
            <a:extLst>
              <a:ext uri="{FF2B5EF4-FFF2-40B4-BE49-F238E27FC236}">
                <a16:creationId xmlns:a16="http://schemas.microsoft.com/office/drawing/2014/main" id="{6F0D4CF8-B69C-C5BE-5591-B55EE095F459}"/>
              </a:ext>
            </a:extLst>
          </p:cNvPr>
          <p:cNvSpPr txBox="1"/>
          <p:nvPr/>
        </p:nvSpPr>
        <p:spPr>
          <a:xfrm>
            <a:off x="7829550" y="3673110"/>
            <a:ext cx="3804470" cy="1477328"/>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CO" dirty="0">
                <a:latin typeface="Century Gothic" panose="020B0502020202020204" pitchFamily="34" charset="0"/>
                <a:ea typeface="Verdana" pitchFamily="34" charset="0"/>
              </a:rPr>
              <a:t>El SBP MEGABICI contó con un total de </a:t>
            </a:r>
            <a:r>
              <a:rPr lang="es-CO" b="1" dirty="0">
                <a:solidFill>
                  <a:srgbClr val="92D050"/>
                </a:solidFill>
                <a:latin typeface="Century Gothic" panose="020B0502020202020204" pitchFamily="34" charset="0"/>
                <a:ea typeface="Verdana" pitchFamily="34" charset="0"/>
              </a:rPr>
              <a:t>3.935 </a:t>
            </a:r>
            <a:r>
              <a:rPr lang="es-CO" dirty="0">
                <a:latin typeface="Century Gothic" panose="020B0502020202020204" pitchFamily="34" charset="0"/>
                <a:ea typeface="Verdana" pitchFamily="34" charset="0"/>
              </a:rPr>
              <a:t>usuarios inscritos, lo que representa un aumento en </a:t>
            </a:r>
            <a:r>
              <a:rPr lang="es-CO" b="1" dirty="0">
                <a:solidFill>
                  <a:srgbClr val="92D050"/>
                </a:solidFill>
                <a:latin typeface="Century Gothic" panose="020B0502020202020204" pitchFamily="34" charset="0"/>
                <a:ea typeface="Verdana" pitchFamily="34" charset="0"/>
              </a:rPr>
              <a:t>1.859</a:t>
            </a:r>
            <a:r>
              <a:rPr lang="es-CO" dirty="0">
                <a:latin typeface="Century Gothic" panose="020B0502020202020204" pitchFamily="34" charset="0"/>
                <a:ea typeface="Verdana" pitchFamily="34" charset="0"/>
              </a:rPr>
              <a:t> usuarios respecto al cierre de la vigencia 2021</a:t>
            </a:r>
            <a:endParaRPr lang="es-CO" b="1" dirty="0">
              <a:solidFill>
                <a:srgbClr val="92D050"/>
              </a:solidFill>
              <a:latin typeface="Century Gothic" panose="020B0502020202020204" pitchFamily="34" charset="0"/>
              <a:ea typeface="Verdana" pitchFamily="34" charset="0"/>
            </a:endParaRPr>
          </a:p>
        </p:txBody>
      </p:sp>
      <p:sp>
        <p:nvSpPr>
          <p:cNvPr id="25" name="Google Shape;165;p11">
            <a:extLst>
              <a:ext uri="{FF2B5EF4-FFF2-40B4-BE49-F238E27FC236}">
                <a16:creationId xmlns:a16="http://schemas.microsoft.com/office/drawing/2014/main" id="{D6F1C8B1-0FEA-40C3-6A4A-95B50B2FE634}"/>
              </a:ext>
            </a:extLst>
          </p:cNvPr>
          <p:cNvSpPr txBox="1">
            <a:spLocks noGrp="1"/>
          </p:cNvSpPr>
          <p:nvPr/>
        </p:nvSpPr>
        <p:spPr>
          <a:xfrm>
            <a:off x="1359375" y="138479"/>
            <a:ext cx="8879100" cy="416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90000"/>
              </a:lnSpc>
              <a:spcBef>
                <a:spcPts val="1000"/>
              </a:spcBef>
              <a:spcAft>
                <a:spcPts val="0"/>
              </a:spcAft>
              <a:buClr>
                <a:schemeClr val="dk1"/>
              </a:buClr>
              <a:buSzPts val="2300"/>
              <a:buFont typeface="Arial"/>
              <a:buNone/>
              <a:defRPr sz="23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ctr" rtl="0">
              <a:lnSpc>
                <a:spcPct val="90000"/>
              </a:lnSpc>
              <a:spcBef>
                <a:spcPts val="0"/>
              </a:spcBef>
              <a:spcAft>
                <a:spcPts val="0"/>
              </a:spcAft>
              <a:buClr>
                <a:schemeClr val="dk1"/>
              </a:buClr>
              <a:buSzPts val="2400"/>
              <a:buNone/>
            </a:pPr>
            <a:r>
              <a:rPr lang="es-CO" sz="2600" dirty="0">
                <a:solidFill>
                  <a:srgbClr val="FF0000"/>
                </a:solidFill>
                <a:latin typeface="Century Gothic" panose="020B0502020202020204" pitchFamily="34" charset="0"/>
                <a:ea typeface="Arial"/>
                <a:cs typeface="Arial"/>
                <a:sym typeface="Arial"/>
              </a:rPr>
              <a:t>GESTIÓN AMBIENTAL</a:t>
            </a:r>
            <a:endParaRPr sz="2500" dirty="0">
              <a:solidFill>
                <a:srgbClr val="FF0000"/>
              </a:solidFill>
              <a:latin typeface="Century Gothic" panose="020B0502020202020204" pitchFamily="34" charset="0"/>
              <a:ea typeface="Arial"/>
              <a:cs typeface="Arial"/>
              <a:sym typeface="Arial"/>
            </a:endParaRPr>
          </a:p>
        </p:txBody>
      </p:sp>
      <p:sp>
        <p:nvSpPr>
          <p:cNvPr id="28" name="Google Shape;142;p8">
            <a:extLst>
              <a:ext uri="{FF2B5EF4-FFF2-40B4-BE49-F238E27FC236}">
                <a16:creationId xmlns:a16="http://schemas.microsoft.com/office/drawing/2014/main" id="{5AB4D025-A672-7E05-69A7-8764D8E5AF44}"/>
              </a:ext>
            </a:extLst>
          </p:cNvPr>
          <p:cNvSpPr txBox="1">
            <a:spLocks/>
          </p:cNvSpPr>
          <p:nvPr/>
        </p:nvSpPr>
        <p:spPr>
          <a:xfrm>
            <a:off x="524486" y="628653"/>
            <a:ext cx="11267464" cy="1095371"/>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457200" rtl="0" eaLnBrk="1" latinLnBrk="0" hangingPunct="1">
              <a:lnSpc>
                <a:spcPct val="90000"/>
              </a:lnSpc>
              <a:spcBef>
                <a:spcPts val="1000"/>
              </a:spcBef>
              <a:spcAft>
                <a:spcPts val="0"/>
              </a:spcAft>
              <a:buClr>
                <a:schemeClr val="dk1"/>
              </a:buClr>
              <a:buSzPts val="1400"/>
              <a:buFont typeface="Arial"/>
              <a:buNone/>
              <a:defRPr sz="1400" b="0" i="0" u="none" strike="noStrike" kern="1200" cap="none">
                <a:solidFill>
                  <a:schemeClr val="dk1"/>
                </a:solidFill>
                <a:latin typeface="Century Gothic"/>
                <a:ea typeface="Century Gothic"/>
                <a:cs typeface="Century Gothic"/>
                <a:sym typeface="Century Gothic"/>
              </a:defRPr>
            </a:lvl1pPr>
            <a:lvl2pPr marL="914400" marR="0" lvl="1" indent="-381000" algn="l" defTabSz="457200" rtl="0" eaLnBrk="1" latinLnBrk="0" hangingPunct="1">
              <a:lnSpc>
                <a:spcPct val="90000"/>
              </a:lnSpc>
              <a:spcBef>
                <a:spcPts val="500"/>
              </a:spcBef>
              <a:spcAft>
                <a:spcPts val="0"/>
              </a:spcAft>
              <a:buClr>
                <a:schemeClr val="dk1"/>
              </a:buClr>
              <a:buSzPts val="2400"/>
              <a:buFont typeface="Arial"/>
              <a:buChar char="•"/>
              <a:defRPr sz="2400" b="0" i="0" u="none" strike="noStrike" kern="1200" cap="none">
                <a:solidFill>
                  <a:schemeClr val="dk1"/>
                </a:solidFill>
                <a:latin typeface="Calibri"/>
                <a:ea typeface="Calibri"/>
                <a:cs typeface="Calibri"/>
                <a:sym typeface="Calibri"/>
              </a:defRPr>
            </a:lvl2pPr>
            <a:lvl3pPr marL="1371600" marR="0" lvl="2" indent="-355600" algn="l" defTabSz="457200" rtl="0" eaLnBrk="1" latinLnBrk="0" hangingPunct="1">
              <a:lnSpc>
                <a:spcPct val="90000"/>
              </a:lnSpc>
              <a:spcBef>
                <a:spcPts val="5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3pPr>
            <a:lvl4pPr marL="1828800" marR="0" lvl="3"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4pPr>
            <a:lvl5pPr marL="2286000" marR="0" lvl="4"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5pPr>
            <a:lvl6pPr marL="2743200" marR="0" lvl="5"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lgn="just">
              <a:spcBef>
                <a:spcPts val="0"/>
              </a:spcBef>
              <a:buSzPts val="2300"/>
            </a:pPr>
            <a:r>
              <a:rPr lang="es-CO" sz="2200" b="1" dirty="0">
                <a:solidFill>
                  <a:srgbClr val="FF0000"/>
                </a:solidFill>
                <a:latin typeface="Century Gothic" panose="020B0502020202020204" pitchFamily="34" charset="0"/>
                <a:ea typeface="Arial"/>
                <a:cs typeface="Arial"/>
                <a:sym typeface="Arial"/>
              </a:rPr>
              <a:t>Sistema de Bicicletas Publicas SBP </a:t>
            </a:r>
            <a:r>
              <a:rPr lang="es-CO" sz="2200" b="1" dirty="0" smtClean="0">
                <a:solidFill>
                  <a:srgbClr val="FF0000"/>
                </a:solidFill>
                <a:latin typeface="Century Gothic" panose="020B0502020202020204" pitchFamily="34" charset="0"/>
                <a:ea typeface="Arial"/>
                <a:cs typeface="Arial"/>
                <a:sym typeface="Arial"/>
              </a:rPr>
              <a:t>– MEGABICI</a:t>
            </a:r>
          </a:p>
          <a:p>
            <a:pPr marL="0" indent="0" algn="just">
              <a:spcBef>
                <a:spcPts val="0"/>
              </a:spcBef>
              <a:buSzPts val="2300"/>
            </a:pPr>
            <a:r>
              <a:rPr lang="es-CO" sz="2400" dirty="0" smtClean="0">
                <a:latin typeface="Century Gothic" panose="020B0502020202020204" pitchFamily="34" charset="0"/>
              </a:rPr>
              <a:t>Prestamos gratuito de Bicicletas a Ciudadanos y visitantes como fomento a la movilidad sostenible</a:t>
            </a:r>
          </a:p>
          <a:p>
            <a:pPr marL="0" indent="0" algn="just">
              <a:spcBef>
                <a:spcPts val="0"/>
              </a:spcBef>
              <a:buSzPts val="2300"/>
            </a:pPr>
            <a:endParaRPr lang="es-CO" sz="2200" b="1" dirty="0">
              <a:solidFill>
                <a:srgbClr val="FF0000"/>
              </a:solidFill>
              <a:latin typeface="Century Gothic" panose="020B0502020202020204" pitchFamily="34" charset="0"/>
              <a:ea typeface="Arial"/>
              <a:cs typeface="Arial"/>
              <a:sym typeface="Arial"/>
            </a:endParaRPr>
          </a:p>
        </p:txBody>
      </p:sp>
      <p:sp>
        <p:nvSpPr>
          <p:cNvPr id="18" name="17 Rectángulo"/>
          <p:cNvSpPr/>
          <p:nvPr/>
        </p:nvSpPr>
        <p:spPr>
          <a:xfrm>
            <a:off x="4724400" y="1348859"/>
            <a:ext cx="3005951" cy="369332"/>
          </a:xfrm>
          <a:prstGeom prst="rect">
            <a:avLst/>
          </a:prstGeom>
        </p:spPr>
        <p:txBody>
          <a:bodyPr wrap="none">
            <a:spAutoFit/>
          </a:bodyPr>
          <a:lstStyle/>
          <a:p>
            <a:pPr algn="just"/>
            <a:r>
              <a:rPr lang="es-ES_tradnl" b="1" dirty="0" smtClean="0">
                <a:latin typeface="Century Gothic" panose="020B0502020202020204" pitchFamily="34" charset="0"/>
              </a:rPr>
              <a:t>INVERSION: </a:t>
            </a:r>
            <a:r>
              <a:rPr lang="es-CO" b="1" dirty="0" smtClean="0">
                <a:latin typeface="Century Gothic" panose="020B0502020202020204" pitchFamily="34" charset="0"/>
              </a:rPr>
              <a:t>$ 230.326.002</a:t>
            </a:r>
            <a:endParaRPr lang="es-CO" i="1" dirty="0">
              <a:latin typeface="Century Gothic" panose="020B0502020202020204" pitchFamily="34" charset="0"/>
            </a:endParaRPr>
          </a:p>
        </p:txBody>
      </p:sp>
      <p:pic>
        <p:nvPicPr>
          <p:cNvPr id="26" name="Picture 4" descr="https://movilidadpereira.gov.co/img/logo-transito-1.png"/>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6029325"/>
            <a:ext cx="3297568" cy="815714"/>
          </a:xfrm>
          <a:prstGeom prst="rect">
            <a:avLst/>
          </a:prstGeom>
        </p:spPr>
      </p:pic>
      <p:pic>
        <p:nvPicPr>
          <p:cNvPr id="29" name="28 Imagen" descr="C:\Users\Adriana-PC\Documents\MOVILIDAD\BICILETAS_PUBLICAS\CIRCUNVALAR_ESTACIONES_2.jpg"/>
          <p:cNvPicPr/>
          <p:nvPr/>
        </p:nvPicPr>
        <p:blipFill>
          <a:blip r:embed="rId6"/>
          <a:srcRect t="9393" r="9177" b="16819"/>
          <a:stretch>
            <a:fillRect/>
          </a:stretch>
        </p:blipFill>
        <p:spPr bwMode="auto">
          <a:xfrm>
            <a:off x="190468" y="2271709"/>
            <a:ext cx="6153181" cy="3509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4930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2;p8"/>
          <p:cNvSpPr txBox="1">
            <a:spLocks noGrp="1"/>
          </p:cNvSpPr>
          <p:nvPr>
            <p:ph type="body" idx="5"/>
          </p:nvPr>
        </p:nvSpPr>
        <p:spPr>
          <a:xfrm>
            <a:off x="524486" y="717142"/>
            <a:ext cx="8879100" cy="52671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300"/>
              <a:buNone/>
            </a:pPr>
            <a:r>
              <a:rPr lang="es-CO" sz="2200" b="1" dirty="0">
                <a:solidFill>
                  <a:srgbClr val="FF0000"/>
                </a:solidFill>
                <a:latin typeface="Century Gothic" panose="020B0502020202020204" pitchFamily="34" charset="0"/>
                <a:ea typeface="Arial"/>
                <a:cs typeface="Arial"/>
                <a:sym typeface="Arial"/>
              </a:rPr>
              <a:t>Sistema de Bicicletas Publicas SBP - MEGABICI</a:t>
            </a:r>
            <a:endParaRPr sz="2200" b="1" dirty="0">
              <a:solidFill>
                <a:srgbClr val="FF0000"/>
              </a:solidFill>
              <a:latin typeface="Century Gothic" panose="020B0502020202020204" pitchFamily="34" charset="0"/>
              <a:ea typeface="Arial"/>
              <a:cs typeface="Arial"/>
              <a:sym typeface="Arial"/>
            </a:endParaRPr>
          </a:p>
        </p:txBody>
      </p:sp>
      <p:sp>
        <p:nvSpPr>
          <p:cNvPr id="9" name="Google Shape;44;p1"/>
          <p:cNvSpPr txBox="1"/>
          <p:nvPr/>
        </p:nvSpPr>
        <p:spPr>
          <a:xfrm>
            <a:off x="10668006" y="-36070"/>
            <a:ext cx="1636889"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0" i="0" u="none" strike="noStrike" cap="none">
                <a:solidFill>
                  <a:srgbClr val="7F7F7F"/>
                </a:solidFill>
                <a:latin typeface="Century Gothic" panose="020B0502020202020204" pitchFamily="34" charset="0"/>
                <a:ea typeface="Century Gothic"/>
                <a:cs typeface="Century Gothic"/>
                <a:sym typeface="Century Gothic"/>
              </a:rPr>
              <a:t>Movilidad</a:t>
            </a:r>
            <a:endParaRPr sz="1000" b="0" i="0" u="none" strike="noStrike" cap="none">
              <a:solidFill>
                <a:srgbClr val="7F7F7F"/>
              </a:solidFill>
              <a:latin typeface="Century Gothic" panose="020B0502020202020204" pitchFamily="34" charset="0"/>
              <a:ea typeface="Century Gothic"/>
              <a:cs typeface="Century Gothic"/>
              <a:sym typeface="Century Gothic"/>
            </a:endParaRPr>
          </a:p>
        </p:txBody>
      </p:sp>
      <p:pic>
        <p:nvPicPr>
          <p:cNvPr id="8" name="Imagen 7">
            <a:extLst>
              <a:ext uri="{FF2B5EF4-FFF2-40B4-BE49-F238E27FC236}">
                <a16:creationId xmlns:a16="http://schemas.microsoft.com/office/drawing/2014/main" id="{3D2EFEBD-FA68-C4F1-55F1-DC78DA100809}"/>
              </a:ext>
            </a:extLst>
          </p:cNvPr>
          <p:cNvPicPr>
            <a:picLocks noChangeAspect="1"/>
          </p:cNvPicPr>
          <p:nvPr/>
        </p:nvPicPr>
        <p:blipFill>
          <a:blip r:embed="rId3"/>
          <a:stretch>
            <a:fillRect/>
          </a:stretch>
        </p:blipFill>
        <p:spPr>
          <a:xfrm>
            <a:off x="114911" y="1328360"/>
            <a:ext cx="6038239" cy="3786566"/>
          </a:xfrm>
          <a:prstGeom prst="rect">
            <a:avLst/>
          </a:prstGeom>
        </p:spPr>
      </p:pic>
      <p:pic>
        <p:nvPicPr>
          <p:cNvPr id="12" name="Imagen 11" descr="Logotipo, nombre de la empresa&#10;&#10;Descripción generada automáticamente">
            <a:extLst>
              <a:ext uri="{FF2B5EF4-FFF2-40B4-BE49-F238E27FC236}">
                <a16:creationId xmlns:a16="http://schemas.microsoft.com/office/drawing/2014/main" id="{E29F1BE5-3488-EAED-4563-F2C138A4529B}"/>
              </a:ext>
            </a:extLst>
          </p:cNvPr>
          <p:cNvPicPr>
            <a:picLocks noChangeAspect="1"/>
          </p:cNvPicPr>
          <p:nvPr/>
        </p:nvPicPr>
        <p:blipFill rotWithShape="1">
          <a:blip r:embed="rId4" cstate="print"/>
          <a:srcRect l="35629" t="27685" r="35817" b="28331"/>
          <a:stretch/>
        </p:blipFill>
        <p:spPr>
          <a:xfrm>
            <a:off x="1975326" y="5311807"/>
            <a:ext cx="530752" cy="460343"/>
          </a:xfrm>
          <a:prstGeom prst="rect">
            <a:avLst/>
          </a:prstGeom>
        </p:spPr>
      </p:pic>
      <p:sp>
        <p:nvSpPr>
          <p:cNvPr id="13" name="56 CuadroTexto">
            <a:extLst>
              <a:ext uri="{FF2B5EF4-FFF2-40B4-BE49-F238E27FC236}">
                <a16:creationId xmlns:a16="http://schemas.microsoft.com/office/drawing/2014/main" id="{CBABB476-D9D8-FF21-56A7-D3FB7B49D022}"/>
              </a:ext>
            </a:extLst>
          </p:cNvPr>
          <p:cNvSpPr txBox="1"/>
          <p:nvPr/>
        </p:nvSpPr>
        <p:spPr>
          <a:xfrm>
            <a:off x="2707087" y="5206978"/>
            <a:ext cx="3407689" cy="1200329"/>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dirty="0">
                <a:latin typeface="Century Gothic" panose="020B0502020202020204" pitchFamily="34" charset="0"/>
                <a:ea typeface="Verdana" pitchFamily="34" charset="0"/>
              </a:rPr>
              <a:t>Uso de aplicativo para registro de usuarios, control de </a:t>
            </a:r>
            <a:r>
              <a:rPr lang="es-ES" dirty="0" smtClean="0">
                <a:latin typeface="Century Gothic" panose="020B0502020202020204" pitchFamily="34" charset="0"/>
                <a:ea typeface="Verdana" pitchFamily="34" charset="0"/>
              </a:rPr>
              <a:t>prestamos </a:t>
            </a:r>
            <a:r>
              <a:rPr lang="es-ES" dirty="0">
                <a:latin typeface="Century Gothic" panose="020B0502020202020204" pitchFamily="34" charset="0"/>
                <a:ea typeface="Verdana" pitchFamily="34" charset="0"/>
              </a:rPr>
              <a:t>y operación del sistema “</a:t>
            </a:r>
            <a:r>
              <a:rPr lang="es-ES" b="1" dirty="0">
                <a:solidFill>
                  <a:srgbClr val="DAD500"/>
                </a:solidFill>
                <a:latin typeface="Century Gothic" panose="020B0502020202020204" pitchFamily="34" charset="0"/>
                <a:ea typeface="Verdana" pitchFamily="34" charset="0"/>
              </a:rPr>
              <a:t>Ibici</a:t>
            </a:r>
            <a:r>
              <a:rPr lang="es-ES" dirty="0">
                <a:latin typeface="Century Gothic" panose="020B0502020202020204" pitchFamily="34" charset="0"/>
                <a:ea typeface="Verdana" pitchFamily="34" charset="0"/>
              </a:rPr>
              <a:t>”</a:t>
            </a:r>
            <a:endParaRPr lang="es-CO" dirty="0">
              <a:latin typeface="Century Gothic" panose="020B0502020202020204" pitchFamily="34" charset="0"/>
              <a:ea typeface="Verdana" pitchFamily="34" charset="0"/>
            </a:endParaRPr>
          </a:p>
        </p:txBody>
      </p:sp>
      <p:pic>
        <p:nvPicPr>
          <p:cNvPr id="21" name="Imagen 20" descr="Logotipo, nombre de la empresa&#10;&#10;Descripción generada automáticamente">
            <a:extLst>
              <a:ext uri="{FF2B5EF4-FFF2-40B4-BE49-F238E27FC236}">
                <a16:creationId xmlns:a16="http://schemas.microsoft.com/office/drawing/2014/main" id="{E17012EA-B04E-174E-FF05-F015A93F74E2}"/>
              </a:ext>
            </a:extLst>
          </p:cNvPr>
          <p:cNvPicPr>
            <a:picLocks noChangeAspect="1"/>
          </p:cNvPicPr>
          <p:nvPr/>
        </p:nvPicPr>
        <p:blipFill rotWithShape="1">
          <a:blip r:embed="rId4" cstate="print"/>
          <a:srcRect l="35629" t="27685" r="35817" b="28331"/>
          <a:stretch/>
        </p:blipFill>
        <p:spPr>
          <a:xfrm>
            <a:off x="6836627" y="1647160"/>
            <a:ext cx="615749" cy="534065"/>
          </a:xfrm>
          <a:prstGeom prst="rect">
            <a:avLst/>
          </a:prstGeom>
        </p:spPr>
      </p:pic>
      <p:sp>
        <p:nvSpPr>
          <p:cNvPr id="22" name="56 CuadroTexto">
            <a:extLst>
              <a:ext uri="{FF2B5EF4-FFF2-40B4-BE49-F238E27FC236}">
                <a16:creationId xmlns:a16="http://schemas.microsoft.com/office/drawing/2014/main" id="{3B185148-43D2-F456-6621-889EF939EFE7}"/>
              </a:ext>
            </a:extLst>
          </p:cNvPr>
          <p:cNvSpPr txBox="1"/>
          <p:nvPr/>
        </p:nvSpPr>
        <p:spPr>
          <a:xfrm>
            <a:off x="6315075" y="2321307"/>
            <a:ext cx="2161900" cy="923330"/>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b="1" dirty="0">
                <a:solidFill>
                  <a:srgbClr val="92D050"/>
                </a:solidFill>
                <a:latin typeface="Century Gothic" panose="020B0502020202020204" pitchFamily="34" charset="0"/>
                <a:ea typeface="Verdana" pitchFamily="34" charset="0"/>
              </a:rPr>
              <a:t>115</a:t>
            </a:r>
            <a:r>
              <a:rPr lang="es-ES" dirty="0">
                <a:latin typeface="Century Gothic" panose="020B0502020202020204" pitchFamily="34" charset="0"/>
                <a:ea typeface="Verdana" pitchFamily="34" charset="0"/>
              </a:rPr>
              <a:t> Bicicletas al servicio de la ciudadanía</a:t>
            </a:r>
            <a:endParaRPr lang="es-CO" dirty="0">
              <a:latin typeface="Century Gothic" panose="020B0502020202020204" pitchFamily="34" charset="0"/>
              <a:ea typeface="Verdana" pitchFamily="34" charset="0"/>
            </a:endParaRPr>
          </a:p>
        </p:txBody>
      </p:sp>
      <p:sp>
        <p:nvSpPr>
          <p:cNvPr id="23" name="Google Shape;165;p11">
            <a:extLst>
              <a:ext uri="{FF2B5EF4-FFF2-40B4-BE49-F238E27FC236}">
                <a16:creationId xmlns:a16="http://schemas.microsoft.com/office/drawing/2014/main" id="{B597B826-6325-87DE-D3A1-F2A9D6ABE188}"/>
              </a:ext>
            </a:extLst>
          </p:cNvPr>
          <p:cNvSpPr txBox="1">
            <a:spLocks noGrp="1"/>
          </p:cNvSpPr>
          <p:nvPr/>
        </p:nvSpPr>
        <p:spPr>
          <a:xfrm>
            <a:off x="1359375" y="138479"/>
            <a:ext cx="8879100" cy="416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90000"/>
              </a:lnSpc>
              <a:spcBef>
                <a:spcPts val="1000"/>
              </a:spcBef>
              <a:spcAft>
                <a:spcPts val="0"/>
              </a:spcAft>
              <a:buClr>
                <a:schemeClr val="dk1"/>
              </a:buClr>
              <a:buSzPts val="2300"/>
              <a:buFont typeface="Arial"/>
              <a:buNone/>
              <a:defRPr sz="23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ctr" rtl="0">
              <a:lnSpc>
                <a:spcPct val="90000"/>
              </a:lnSpc>
              <a:spcBef>
                <a:spcPts val="0"/>
              </a:spcBef>
              <a:spcAft>
                <a:spcPts val="0"/>
              </a:spcAft>
              <a:buClr>
                <a:schemeClr val="dk1"/>
              </a:buClr>
              <a:buSzPts val="2400"/>
              <a:buNone/>
            </a:pPr>
            <a:r>
              <a:rPr lang="es-CO" sz="2600" dirty="0">
                <a:solidFill>
                  <a:srgbClr val="FF0000"/>
                </a:solidFill>
                <a:latin typeface="Century Gothic" panose="020B0502020202020204" pitchFamily="34" charset="0"/>
                <a:ea typeface="Arial"/>
                <a:cs typeface="Arial"/>
                <a:sym typeface="Arial"/>
              </a:rPr>
              <a:t>GESTIÓN AMBIENTAL</a:t>
            </a:r>
            <a:endParaRPr sz="2500" dirty="0">
              <a:solidFill>
                <a:srgbClr val="FF0000"/>
              </a:solidFill>
              <a:latin typeface="Century Gothic" panose="020B0502020202020204" pitchFamily="34" charset="0"/>
              <a:ea typeface="Arial"/>
              <a:cs typeface="Arial"/>
              <a:sym typeface="Arial"/>
            </a:endParaRPr>
          </a:p>
        </p:txBody>
      </p:sp>
      <p:pic>
        <p:nvPicPr>
          <p:cNvPr id="20" name="Picture 4" descr="https://movilidadpereira.gov.co/img/logo-transito-1.png"/>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6">
            <a:extLst>
              <a:ext uri="{FF2B5EF4-FFF2-40B4-BE49-F238E27FC236}">
                <a16:creationId xmlns:a16="http://schemas.microsoft.com/office/drawing/2014/main" id="{7AEA84F8-8DDF-F84B-A67C-921D9A485BD1}"/>
              </a:ext>
            </a:extLst>
          </p:cNvPr>
          <p:cNvPicPr>
            <a:picLocks noChangeAspect="1"/>
          </p:cNvPicPr>
          <p:nvPr/>
        </p:nvPicPr>
        <p:blipFill>
          <a:blip r:embed="rId6"/>
          <a:srcRect/>
          <a:stretch>
            <a:fillRect/>
          </a:stretch>
        </p:blipFill>
        <p:spPr>
          <a:xfrm>
            <a:off x="8894432" y="6029325"/>
            <a:ext cx="3297568" cy="815714"/>
          </a:xfrm>
          <a:prstGeom prst="rect">
            <a:avLst/>
          </a:prstGeom>
        </p:spPr>
      </p:pic>
      <p:pic>
        <p:nvPicPr>
          <p:cNvPr id="28" name="Imagen 9">
            <a:extLst>
              <a:ext uri="{FF2B5EF4-FFF2-40B4-BE49-F238E27FC236}">
                <a16:creationId xmlns:a16="http://schemas.microsoft.com/office/drawing/2014/main" id="{C072E736-140D-E4E9-2F81-450D5E30B879}"/>
              </a:ext>
            </a:extLst>
          </p:cNvPr>
          <p:cNvPicPr>
            <a:picLocks noChangeAspect="1"/>
          </p:cNvPicPr>
          <p:nvPr/>
        </p:nvPicPr>
        <p:blipFill>
          <a:blip r:embed="rId7" cstate="print"/>
          <a:stretch>
            <a:fillRect/>
          </a:stretch>
        </p:blipFill>
        <p:spPr>
          <a:xfrm>
            <a:off x="8489345" y="1084145"/>
            <a:ext cx="3702655" cy="4936872"/>
          </a:xfrm>
          <a:prstGeom prst="rect">
            <a:avLst/>
          </a:prstGeom>
        </p:spPr>
      </p:pic>
    </p:spTree>
    <p:extLst>
      <p:ext uri="{BB962C8B-B14F-4D97-AF65-F5344CB8AC3E}">
        <p14:creationId xmlns:p14="http://schemas.microsoft.com/office/powerpoint/2010/main" val="516958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33" name="Google Shape;149;p10">
            <a:extLst>
              <a:ext uri="{FF2B5EF4-FFF2-40B4-BE49-F238E27FC236}">
                <a16:creationId xmlns:a16="http://schemas.microsoft.com/office/drawing/2014/main" id="{2ED1A51C-84AD-060D-36A8-9696619F1C49}"/>
              </a:ext>
            </a:extLst>
          </p:cNvPr>
          <p:cNvSpPr txBox="1">
            <a:spLocks noGrp="1"/>
          </p:cNvSpPr>
          <p:nvPr>
            <p:ph type="body" idx="1"/>
          </p:nvPr>
        </p:nvSpPr>
        <p:spPr>
          <a:xfrm>
            <a:off x="9077324" y="893103"/>
            <a:ext cx="3114675" cy="182152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300"/>
              <a:buNone/>
            </a:pPr>
            <a:r>
              <a:rPr lang="es-CO" sz="1800" b="1" dirty="0">
                <a:latin typeface="Century Gothic" panose="020B0502020202020204" pitchFamily="34" charset="0"/>
              </a:rPr>
              <a:t>FORTALECIMIENTO  Y  DESARROLLO INTEGRAL  DEL TALENTO HUMANO DEL INSTITUTO DE MOVILIDAD DE PEREIRA</a:t>
            </a:r>
            <a:endParaRPr sz="1800" b="1" dirty="0">
              <a:latin typeface="Century Gothic" panose="020B0502020202020204" pitchFamily="34" charset="0"/>
            </a:endParaRPr>
          </a:p>
        </p:txBody>
      </p:sp>
      <p:sp>
        <p:nvSpPr>
          <p:cNvPr id="37" name="Google Shape;153;p10">
            <a:extLst>
              <a:ext uri="{FF2B5EF4-FFF2-40B4-BE49-F238E27FC236}">
                <a16:creationId xmlns:a16="http://schemas.microsoft.com/office/drawing/2014/main" id="{AA7A7D4A-1226-7CD9-8EE8-3D2ABAA40868}"/>
              </a:ext>
            </a:extLst>
          </p:cNvPr>
          <p:cNvSpPr txBox="1">
            <a:spLocks noGrp="1"/>
          </p:cNvSpPr>
          <p:nvPr>
            <p:ph type="body" idx="5"/>
          </p:nvPr>
        </p:nvSpPr>
        <p:spPr>
          <a:xfrm>
            <a:off x="589651" y="81450"/>
            <a:ext cx="9928800" cy="702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300"/>
              <a:buNone/>
            </a:pPr>
            <a:r>
              <a:rPr lang="es-CO" sz="2100" b="1" dirty="0">
                <a:solidFill>
                  <a:srgbClr val="FF0000"/>
                </a:solidFill>
                <a:latin typeface="Century Gothic" panose="020B0502020202020204" pitchFamily="34" charset="0"/>
                <a:ea typeface="Arial"/>
                <a:cs typeface="Arial"/>
                <a:sym typeface="Arial"/>
              </a:rPr>
              <a:t>SISTEMAS DE GESTIÓN, MIPG, CONTROL INTERNO Y MECI  COMO INSTRUMENTOS DE MEJORAMIENTO INSTITUCIONAL </a:t>
            </a:r>
            <a:endParaRPr sz="2100" b="1" dirty="0">
              <a:solidFill>
                <a:srgbClr val="FF0000"/>
              </a:solidFill>
              <a:latin typeface="Century Gothic" panose="020B0502020202020204" pitchFamily="34" charset="0"/>
              <a:ea typeface="Arial"/>
              <a:cs typeface="Arial"/>
              <a:sym typeface="Arial"/>
            </a:endParaRPr>
          </a:p>
        </p:txBody>
      </p:sp>
      <p:pic>
        <p:nvPicPr>
          <p:cNvPr id="48" name="Imagen 47">
            <a:extLst>
              <a:ext uri="{FF2B5EF4-FFF2-40B4-BE49-F238E27FC236}">
                <a16:creationId xmlns:a16="http://schemas.microsoft.com/office/drawing/2014/main" id="{01F576A2-B840-3582-A7FD-BED15D13A6A6}"/>
              </a:ext>
            </a:extLst>
          </p:cNvPr>
          <p:cNvPicPr>
            <a:picLocks noChangeAspect="1"/>
          </p:cNvPicPr>
          <p:nvPr/>
        </p:nvPicPr>
        <p:blipFill>
          <a:blip r:embed="rId4"/>
          <a:stretch>
            <a:fillRect/>
          </a:stretch>
        </p:blipFill>
        <p:spPr>
          <a:xfrm>
            <a:off x="1" y="980271"/>
            <a:ext cx="4219574" cy="4420404"/>
          </a:xfrm>
          <a:prstGeom prst="rect">
            <a:avLst/>
          </a:prstGeom>
        </p:spPr>
      </p:pic>
      <p:sp>
        <p:nvSpPr>
          <p:cNvPr id="49" name="Elipse 48">
            <a:extLst>
              <a:ext uri="{FF2B5EF4-FFF2-40B4-BE49-F238E27FC236}">
                <a16:creationId xmlns:a16="http://schemas.microsoft.com/office/drawing/2014/main" id="{B0346BB9-5DD2-0E9B-48CE-7C8016925E47}"/>
              </a:ext>
            </a:extLst>
          </p:cNvPr>
          <p:cNvSpPr/>
          <p:nvPr/>
        </p:nvSpPr>
        <p:spPr>
          <a:xfrm>
            <a:off x="1351459" y="2158128"/>
            <a:ext cx="406277" cy="417834"/>
          </a:xfrm>
          <a:prstGeom prst="ellipse">
            <a:avLst/>
          </a:prstGeom>
          <a:noFill/>
          <a:ln w="38100">
            <a:solidFill>
              <a:srgbClr val="DAD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latin typeface="Century Gothic" panose="020B0502020202020204" pitchFamily="34" charset="0"/>
            </a:endParaRPr>
          </a:p>
        </p:txBody>
      </p:sp>
      <p:cxnSp>
        <p:nvCxnSpPr>
          <p:cNvPr id="51" name="Conector recto de flecha 50">
            <a:extLst>
              <a:ext uri="{FF2B5EF4-FFF2-40B4-BE49-F238E27FC236}">
                <a16:creationId xmlns:a16="http://schemas.microsoft.com/office/drawing/2014/main" id="{4B312BDB-9FC6-2EFC-738C-AF32DBE0CE9E}"/>
              </a:ext>
            </a:extLst>
          </p:cNvPr>
          <p:cNvCxnSpPr>
            <a:cxnSpLocks/>
            <a:stCxn id="49" idx="7"/>
          </p:cNvCxnSpPr>
          <p:nvPr/>
        </p:nvCxnSpPr>
        <p:spPr>
          <a:xfrm flipV="1">
            <a:off x="1698238" y="1538162"/>
            <a:ext cx="710665" cy="681156"/>
          </a:xfrm>
          <a:prstGeom prst="straightConnector1">
            <a:avLst/>
          </a:prstGeom>
          <a:ln>
            <a:solidFill>
              <a:srgbClr val="DAD500"/>
            </a:solidFill>
            <a:tailEnd type="triangle"/>
          </a:ln>
        </p:spPr>
        <p:style>
          <a:lnRef idx="2">
            <a:schemeClr val="accent5"/>
          </a:lnRef>
          <a:fillRef idx="0">
            <a:schemeClr val="accent5"/>
          </a:fillRef>
          <a:effectRef idx="1">
            <a:schemeClr val="accent5"/>
          </a:effectRef>
          <a:fontRef idx="minor">
            <a:schemeClr val="tx1"/>
          </a:fontRef>
        </p:style>
      </p:cxnSp>
      <p:pic>
        <p:nvPicPr>
          <p:cNvPr id="1026" name="Picture 2" descr="Integración MIPG - SIG | Comunicarte">
            <a:extLst>
              <a:ext uri="{FF2B5EF4-FFF2-40B4-BE49-F238E27FC236}">
                <a16:creationId xmlns:a16="http://schemas.microsoft.com/office/drawing/2014/main" id="{D61FADD0-4341-B738-584A-B398EE7FF2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9175" y="2961503"/>
            <a:ext cx="3552825" cy="3164066"/>
          </a:xfrm>
          <a:prstGeom prst="rect">
            <a:avLst/>
          </a:prstGeom>
          <a:noFill/>
          <a:extLst>
            <a:ext uri="{909E8E84-426E-40DD-AFC4-6F175D3DCCD1}">
              <a14:hiddenFill xmlns:a14="http://schemas.microsoft.com/office/drawing/2010/main">
                <a:solidFill>
                  <a:srgbClr val="FFFFFF"/>
                </a:solidFill>
              </a14:hiddenFill>
            </a:ext>
          </a:extLst>
        </p:spPr>
      </p:pic>
      <p:sp>
        <p:nvSpPr>
          <p:cNvPr id="53" name="CuadroTexto 52">
            <a:extLst>
              <a:ext uri="{FF2B5EF4-FFF2-40B4-BE49-F238E27FC236}">
                <a16:creationId xmlns:a16="http://schemas.microsoft.com/office/drawing/2014/main" id="{37A5822B-F25C-0CD2-4EE2-DE876128E697}"/>
              </a:ext>
            </a:extLst>
          </p:cNvPr>
          <p:cNvSpPr txBox="1"/>
          <p:nvPr/>
        </p:nvSpPr>
        <p:spPr>
          <a:xfrm>
            <a:off x="5044531" y="1489330"/>
            <a:ext cx="3251744" cy="2308324"/>
          </a:xfrm>
          <a:prstGeom prst="rect">
            <a:avLst/>
          </a:prstGeom>
          <a:noFill/>
        </p:spPr>
        <p:txBody>
          <a:bodyPr wrap="square" rtlCol="0">
            <a:spAutoFit/>
          </a:bodyPr>
          <a:lstStyle/>
          <a:p>
            <a:pPr algn="just"/>
            <a:r>
              <a:rPr lang="es-CO" sz="1800" dirty="0">
                <a:latin typeface="Century Gothic" panose="020B0502020202020204" pitchFamily="34" charset="0"/>
              </a:rPr>
              <a:t>Actualización permanente de los diferentes formatos, guías, instructivos, manuales, procedimientos, entre otros documentos requeridos para la mejora en los procesos y en la atención a los usuarios.</a:t>
            </a:r>
          </a:p>
        </p:txBody>
      </p:sp>
      <p:cxnSp>
        <p:nvCxnSpPr>
          <p:cNvPr id="55" name="Conector recto de flecha 54">
            <a:extLst>
              <a:ext uri="{FF2B5EF4-FFF2-40B4-BE49-F238E27FC236}">
                <a16:creationId xmlns:a16="http://schemas.microsoft.com/office/drawing/2014/main" id="{D625C0C6-5C20-6588-E5B1-DD2E3BD16862}"/>
              </a:ext>
            </a:extLst>
          </p:cNvPr>
          <p:cNvCxnSpPr>
            <a:stCxn id="48" idx="3"/>
            <a:endCxn id="53" idx="1"/>
          </p:cNvCxnSpPr>
          <p:nvPr/>
        </p:nvCxnSpPr>
        <p:spPr>
          <a:xfrm flipV="1">
            <a:off x="4219575" y="2643492"/>
            <a:ext cx="824956" cy="5469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6" name="CuadroTexto 55">
            <a:extLst>
              <a:ext uri="{FF2B5EF4-FFF2-40B4-BE49-F238E27FC236}">
                <a16:creationId xmlns:a16="http://schemas.microsoft.com/office/drawing/2014/main" id="{C72DB770-E157-0E88-DBC3-F5B506E861CE}"/>
              </a:ext>
            </a:extLst>
          </p:cNvPr>
          <p:cNvSpPr txBox="1"/>
          <p:nvPr/>
        </p:nvSpPr>
        <p:spPr>
          <a:xfrm>
            <a:off x="4230329" y="5036474"/>
            <a:ext cx="3824748" cy="923330"/>
          </a:xfrm>
          <a:prstGeom prst="rect">
            <a:avLst/>
          </a:prstGeom>
          <a:noFill/>
        </p:spPr>
        <p:txBody>
          <a:bodyPr wrap="square" rtlCol="0">
            <a:spAutoFit/>
          </a:bodyPr>
          <a:lstStyle/>
          <a:p>
            <a:pPr algn="just"/>
            <a:r>
              <a:rPr lang="es-CO" sz="1800" dirty="0">
                <a:latin typeface="Century Gothic" panose="020B0502020202020204" pitchFamily="34" charset="0"/>
              </a:rPr>
              <a:t>Desarrollo e implementación de las diferentes dimensiones de MIPG en los procesos del IMP.</a:t>
            </a:r>
          </a:p>
        </p:txBody>
      </p:sp>
      <p:cxnSp>
        <p:nvCxnSpPr>
          <p:cNvPr id="58" name="Conector recto de flecha 57">
            <a:extLst>
              <a:ext uri="{FF2B5EF4-FFF2-40B4-BE49-F238E27FC236}">
                <a16:creationId xmlns:a16="http://schemas.microsoft.com/office/drawing/2014/main" id="{B3ADF498-C751-4361-42FC-DE2BC66E23C2}"/>
              </a:ext>
            </a:extLst>
          </p:cNvPr>
          <p:cNvCxnSpPr>
            <a:cxnSpLocks/>
            <a:stCxn id="1026" idx="1"/>
            <a:endCxn id="56" idx="3"/>
          </p:cNvCxnSpPr>
          <p:nvPr/>
        </p:nvCxnSpPr>
        <p:spPr>
          <a:xfrm rot="10800000" flipV="1">
            <a:off x="8055077" y="4543535"/>
            <a:ext cx="584098" cy="95460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59" name="Picture 4" descr="https://movilidadpereira.gov.co/img/logo-transito-1.png"/>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6">
            <a:extLst>
              <a:ext uri="{FF2B5EF4-FFF2-40B4-BE49-F238E27FC236}">
                <a16:creationId xmlns:a16="http://schemas.microsoft.com/office/drawing/2014/main" id="{7AEA84F8-8DDF-F84B-A67C-921D9A485BD1}"/>
              </a:ext>
            </a:extLst>
          </p:cNvPr>
          <p:cNvPicPr>
            <a:picLocks noChangeAspect="1"/>
          </p:cNvPicPr>
          <p:nvPr/>
        </p:nvPicPr>
        <p:blipFill>
          <a:blip r:embed="rId7"/>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27601288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25" name="Google Shape;161;p11">
            <a:extLst>
              <a:ext uri="{FF2B5EF4-FFF2-40B4-BE49-F238E27FC236}">
                <a16:creationId xmlns:a16="http://schemas.microsoft.com/office/drawing/2014/main" id="{F887F1B0-6951-7F77-297E-ADEDD4EF25C1}"/>
              </a:ext>
            </a:extLst>
          </p:cNvPr>
          <p:cNvSpPr txBox="1">
            <a:spLocks noGrp="1"/>
          </p:cNvSpPr>
          <p:nvPr/>
        </p:nvSpPr>
        <p:spPr>
          <a:xfrm>
            <a:off x="304482" y="5544160"/>
            <a:ext cx="4791394" cy="5994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1300"/>
              <a:buNone/>
            </a:pPr>
            <a:r>
              <a:rPr lang="es-CO" sz="1600" b="1" dirty="0">
                <a:latin typeface="Century Gothic" panose="020B0502020202020204" pitchFamily="34" charset="0"/>
              </a:rPr>
              <a:t>SERVICIOS TECNOLÓGICOS APLICADOS EN EL IMP</a:t>
            </a:r>
            <a:endParaRPr sz="1600" b="1" dirty="0">
              <a:latin typeface="Century Gothic" panose="020B0502020202020204" pitchFamily="34" charset="0"/>
            </a:endParaRPr>
          </a:p>
        </p:txBody>
      </p:sp>
      <p:sp>
        <p:nvSpPr>
          <p:cNvPr id="26" name="Google Shape;162;p11">
            <a:extLst>
              <a:ext uri="{FF2B5EF4-FFF2-40B4-BE49-F238E27FC236}">
                <a16:creationId xmlns:a16="http://schemas.microsoft.com/office/drawing/2014/main" id="{1BE7DDB8-BBEE-07E1-28A9-9E1CDE4D33C9}"/>
              </a:ext>
            </a:extLst>
          </p:cNvPr>
          <p:cNvSpPr txBox="1">
            <a:spLocks noGrp="1"/>
          </p:cNvSpPr>
          <p:nvPr/>
        </p:nvSpPr>
        <p:spPr>
          <a:xfrm>
            <a:off x="298471" y="4871506"/>
            <a:ext cx="4881901" cy="9518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1300"/>
              <a:buNone/>
            </a:pPr>
            <a:r>
              <a:rPr lang="es-CO" sz="1600" b="1" dirty="0">
                <a:latin typeface="Century Gothic" panose="020B0502020202020204" pitchFamily="34" charset="0"/>
              </a:rPr>
              <a:t>GESTIÓN PÚBLICA EFECTIVA Y CON TRANSPARENCIA</a:t>
            </a:r>
            <a:endParaRPr sz="1600" b="1" dirty="0">
              <a:latin typeface="Century Gothic" panose="020B0502020202020204" pitchFamily="34" charset="0"/>
            </a:endParaRPr>
          </a:p>
        </p:txBody>
      </p:sp>
      <p:sp>
        <p:nvSpPr>
          <p:cNvPr id="27" name="Google Shape;163;p11">
            <a:extLst>
              <a:ext uri="{FF2B5EF4-FFF2-40B4-BE49-F238E27FC236}">
                <a16:creationId xmlns:a16="http://schemas.microsoft.com/office/drawing/2014/main" id="{C9CC63A3-21A2-FA68-6BFB-881B355C377F}"/>
              </a:ext>
            </a:extLst>
          </p:cNvPr>
          <p:cNvSpPr txBox="1">
            <a:spLocks noGrp="1"/>
          </p:cNvSpPr>
          <p:nvPr/>
        </p:nvSpPr>
        <p:spPr>
          <a:xfrm>
            <a:off x="337799" y="4606754"/>
            <a:ext cx="4881901" cy="9518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1300"/>
              <a:buNone/>
            </a:pPr>
            <a:r>
              <a:rPr lang="es-CO" sz="1600" b="1" dirty="0">
                <a:latin typeface="Century Gothic" panose="020B0502020202020204" pitchFamily="34" charset="0"/>
              </a:rPr>
              <a:t>PEREIRA MODERNA</a:t>
            </a:r>
            <a:endParaRPr sz="1600" b="1" dirty="0">
              <a:latin typeface="Century Gothic" panose="020B0502020202020204" pitchFamily="34" charset="0"/>
            </a:endParaRPr>
          </a:p>
        </p:txBody>
      </p:sp>
      <p:sp>
        <p:nvSpPr>
          <p:cNvPr id="29" name="Google Shape;165;p11">
            <a:extLst>
              <a:ext uri="{FF2B5EF4-FFF2-40B4-BE49-F238E27FC236}">
                <a16:creationId xmlns:a16="http://schemas.microsoft.com/office/drawing/2014/main" id="{48F0D2A2-7F47-9D85-CB94-F4476C40EE51}"/>
              </a:ext>
            </a:extLst>
          </p:cNvPr>
          <p:cNvSpPr txBox="1">
            <a:spLocks noGrp="1"/>
          </p:cNvSpPr>
          <p:nvPr/>
        </p:nvSpPr>
        <p:spPr>
          <a:xfrm>
            <a:off x="1280603" y="0"/>
            <a:ext cx="8879100" cy="416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90000"/>
              </a:lnSpc>
              <a:spcBef>
                <a:spcPts val="1000"/>
              </a:spcBef>
              <a:spcAft>
                <a:spcPts val="0"/>
              </a:spcAft>
              <a:buClr>
                <a:schemeClr val="dk1"/>
              </a:buClr>
              <a:buSzPts val="2300"/>
              <a:buFont typeface="Arial"/>
              <a:buNone/>
              <a:defRPr sz="23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2400"/>
              <a:buNone/>
            </a:pPr>
            <a:r>
              <a:rPr lang="es-CO" sz="2600" dirty="0">
                <a:solidFill>
                  <a:srgbClr val="FF0000"/>
                </a:solidFill>
                <a:latin typeface="Century Gothic" panose="020B0502020202020204" pitchFamily="34" charset="0"/>
                <a:ea typeface="Arial"/>
                <a:cs typeface="Arial"/>
                <a:sym typeface="Arial"/>
              </a:rPr>
              <a:t>SISTEMAS DE INFORMACIÓN ACTUALIZADOS</a:t>
            </a:r>
            <a:endParaRPr sz="2500" dirty="0">
              <a:solidFill>
                <a:srgbClr val="FF0000"/>
              </a:solidFill>
              <a:latin typeface="Century Gothic" panose="020B0502020202020204" pitchFamily="34" charset="0"/>
              <a:ea typeface="Arial"/>
              <a:cs typeface="Arial"/>
              <a:sym typeface="Arial"/>
            </a:endParaRPr>
          </a:p>
        </p:txBody>
      </p:sp>
      <p:sp>
        <p:nvSpPr>
          <p:cNvPr id="32" name="Google Shape;168;p11">
            <a:extLst>
              <a:ext uri="{FF2B5EF4-FFF2-40B4-BE49-F238E27FC236}">
                <a16:creationId xmlns:a16="http://schemas.microsoft.com/office/drawing/2014/main" id="{2D27407C-9B61-D203-7BEF-7511D6B38BBE}"/>
              </a:ext>
            </a:extLst>
          </p:cNvPr>
          <p:cNvSpPr txBox="1"/>
          <p:nvPr/>
        </p:nvSpPr>
        <p:spPr>
          <a:xfrm>
            <a:off x="10238475" y="4610498"/>
            <a:ext cx="19932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entury Gothic" panose="020B0502020202020204" pitchFamily="34" charset="0"/>
            </a:endParaRPr>
          </a:p>
        </p:txBody>
      </p:sp>
      <p:sp>
        <p:nvSpPr>
          <p:cNvPr id="35" name="Google Shape;152;p10">
            <a:extLst>
              <a:ext uri="{FF2B5EF4-FFF2-40B4-BE49-F238E27FC236}">
                <a16:creationId xmlns:a16="http://schemas.microsoft.com/office/drawing/2014/main" id="{37696B58-B034-8A9F-751B-5439E625AFDF}"/>
              </a:ext>
            </a:extLst>
          </p:cNvPr>
          <p:cNvSpPr txBox="1">
            <a:spLocks/>
          </p:cNvSpPr>
          <p:nvPr/>
        </p:nvSpPr>
        <p:spPr>
          <a:xfrm>
            <a:off x="171113" y="3829339"/>
            <a:ext cx="2547506" cy="349648"/>
          </a:xfrm>
          <a:prstGeom prst="rect">
            <a:avLst/>
          </a:prstGeom>
          <a:noFill/>
          <a:ln>
            <a:noFill/>
          </a:ln>
        </p:spPr>
        <p:txBody>
          <a:bodyPr spcFirstLastPara="1" vert="horz" wrap="square" lIns="91425" tIns="45700" rIns="91425" bIns="45700" rtlCol="0" anchor="t" anchorCtr="0">
            <a:noAutofit/>
          </a:bodyPr>
          <a:lstStyle>
            <a:lvl1pPr marL="457200" marR="0" lvl="0" indent="-228600" algn="just" defTabSz="457200" rtl="0" eaLnBrk="1" latinLnBrk="0" hangingPunct="1">
              <a:lnSpc>
                <a:spcPct val="90000"/>
              </a:lnSpc>
              <a:spcBef>
                <a:spcPts val="1000"/>
              </a:spcBef>
              <a:spcAft>
                <a:spcPts val="0"/>
              </a:spcAft>
              <a:buClr>
                <a:srgbClr val="FF0000"/>
              </a:buClr>
              <a:buSzPts val="2300"/>
              <a:buFont typeface="Arial"/>
              <a:buNone/>
              <a:defRPr sz="2300" b="1" i="0" u="none" strike="noStrike" kern="1200" cap="none">
                <a:solidFill>
                  <a:srgbClr val="FF0000"/>
                </a:solidFill>
                <a:latin typeface="Poppins"/>
                <a:ea typeface="Poppins"/>
                <a:cs typeface="Poppins"/>
                <a:sym typeface="Poppins"/>
              </a:defRPr>
            </a:lvl1pPr>
            <a:lvl2pPr marL="914400" marR="0" lvl="1" indent="-381000" algn="l" defTabSz="457200" rtl="0" eaLnBrk="1" latinLnBrk="0" hangingPunct="1">
              <a:lnSpc>
                <a:spcPct val="90000"/>
              </a:lnSpc>
              <a:spcBef>
                <a:spcPts val="500"/>
              </a:spcBef>
              <a:spcAft>
                <a:spcPts val="0"/>
              </a:spcAft>
              <a:buClr>
                <a:schemeClr val="dk1"/>
              </a:buClr>
              <a:buSzPts val="2400"/>
              <a:buFont typeface="Arial"/>
              <a:buChar char="•"/>
              <a:defRPr sz="2400" b="0" i="0" u="none" strike="noStrike" kern="1200" cap="none">
                <a:solidFill>
                  <a:schemeClr val="dk1"/>
                </a:solidFill>
                <a:latin typeface="Calibri"/>
                <a:ea typeface="Calibri"/>
                <a:cs typeface="Calibri"/>
                <a:sym typeface="Calibri"/>
              </a:defRPr>
            </a:lvl2pPr>
            <a:lvl3pPr marL="1371600" marR="0" lvl="2" indent="-355600" algn="l" defTabSz="457200" rtl="0" eaLnBrk="1" latinLnBrk="0" hangingPunct="1">
              <a:lnSpc>
                <a:spcPct val="90000"/>
              </a:lnSpc>
              <a:spcBef>
                <a:spcPts val="5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3pPr>
            <a:lvl4pPr marL="1828800" marR="0" lvl="3"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4pPr>
            <a:lvl5pPr marL="2286000" marR="0" lvl="4"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5pPr>
            <a:lvl6pPr marL="2743200" marR="0" lvl="5"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lgn="l">
              <a:spcBef>
                <a:spcPts val="0"/>
              </a:spcBef>
              <a:buClr>
                <a:schemeClr val="dk1"/>
              </a:buClr>
              <a:buSzPts val="1300"/>
            </a:pPr>
            <a:r>
              <a:rPr lang="es-CO" sz="1600" dirty="0">
                <a:solidFill>
                  <a:schemeClr val="tx1"/>
                </a:solidFill>
                <a:latin typeface="Century Gothic" panose="020B0502020202020204" pitchFamily="34" charset="0"/>
              </a:rPr>
              <a:t>Municipio de Pereira</a:t>
            </a:r>
          </a:p>
          <a:p>
            <a:pPr marL="0" indent="0" algn="l">
              <a:buClr>
                <a:schemeClr val="dk1"/>
              </a:buClr>
              <a:buSzPts val="1300"/>
            </a:pPr>
            <a:endParaRPr lang="es-CO" sz="1600" dirty="0">
              <a:solidFill>
                <a:schemeClr val="tx1"/>
              </a:solidFill>
              <a:highlight>
                <a:srgbClr val="FFFF00"/>
              </a:highlight>
              <a:latin typeface="Century Gothic" panose="020B0502020202020204" pitchFamily="34" charset="0"/>
            </a:endParaRPr>
          </a:p>
        </p:txBody>
      </p:sp>
      <p:sp>
        <p:nvSpPr>
          <p:cNvPr id="36" name="Google Shape;152;p10">
            <a:extLst>
              <a:ext uri="{FF2B5EF4-FFF2-40B4-BE49-F238E27FC236}">
                <a16:creationId xmlns:a16="http://schemas.microsoft.com/office/drawing/2014/main" id="{6E519BFF-F4E3-3C8A-274B-62DFE98129AE}"/>
              </a:ext>
            </a:extLst>
          </p:cNvPr>
          <p:cNvSpPr txBox="1">
            <a:spLocks/>
          </p:cNvSpPr>
          <p:nvPr/>
        </p:nvSpPr>
        <p:spPr>
          <a:xfrm>
            <a:off x="2562225" y="3684057"/>
            <a:ext cx="3267075" cy="1354668"/>
          </a:xfrm>
          <a:prstGeom prst="rect">
            <a:avLst/>
          </a:prstGeom>
          <a:noFill/>
          <a:ln>
            <a:noFill/>
          </a:ln>
        </p:spPr>
        <p:txBody>
          <a:bodyPr spcFirstLastPara="1" vert="horz" wrap="square" lIns="91425" tIns="45700" rIns="91425" bIns="45700" rtlCol="0" anchor="t" anchorCtr="0">
            <a:noAutofit/>
          </a:bodyPr>
          <a:lstStyle>
            <a:lvl1pPr marL="457200" marR="0" lvl="0" indent="-228600" algn="just" defTabSz="457200" rtl="0" eaLnBrk="1" latinLnBrk="0" hangingPunct="1">
              <a:lnSpc>
                <a:spcPct val="90000"/>
              </a:lnSpc>
              <a:spcBef>
                <a:spcPts val="1000"/>
              </a:spcBef>
              <a:spcAft>
                <a:spcPts val="0"/>
              </a:spcAft>
              <a:buClr>
                <a:srgbClr val="FF0000"/>
              </a:buClr>
              <a:buSzPts val="2300"/>
              <a:buFont typeface="Arial"/>
              <a:buNone/>
              <a:defRPr sz="2300" b="1" i="0" u="none" strike="noStrike" kern="1200" cap="none">
                <a:solidFill>
                  <a:srgbClr val="FF0000"/>
                </a:solidFill>
                <a:latin typeface="Poppins"/>
                <a:ea typeface="Poppins"/>
                <a:cs typeface="Poppins"/>
                <a:sym typeface="Poppins"/>
              </a:defRPr>
            </a:lvl1pPr>
            <a:lvl2pPr marL="914400" marR="0" lvl="1" indent="-381000" algn="l" defTabSz="457200" rtl="0" eaLnBrk="1" latinLnBrk="0" hangingPunct="1">
              <a:lnSpc>
                <a:spcPct val="90000"/>
              </a:lnSpc>
              <a:spcBef>
                <a:spcPts val="500"/>
              </a:spcBef>
              <a:spcAft>
                <a:spcPts val="0"/>
              </a:spcAft>
              <a:buClr>
                <a:schemeClr val="dk1"/>
              </a:buClr>
              <a:buSzPts val="2400"/>
              <a:buFont typeface="Arial"/>
              <a:buChar char="•"/>
              <a:defRPr sz="2400" b="0" i="0" u="none" strike="noStrike" kern="1200" cap="none">
                <a:solidFill>
                  <a:schemeClr val="dk1"/>
                </a:solidFill>
                <a:latin typeface="Calibri"/>
                <a:ea typeface="Calibri"/>
                <a:cs typeface="Calibri"/>
                <a:sym typeface="Calibri"/>
              </a:defRPr>
            </a:lvl2pPr>
            <a:lvl3pPr marL="1371600" marR="0" lvl="2" indent="-355600" algn="l" defTabSz="457200" rtl="0" eaLnBrk="1" latinLnBrk="0" hangingPunct="1">
              <a:lnSpc>
                <a:spcPct val="90000"/>
              </a:lnSpc>
              <a:spcBef>
                <a:spcPts val="5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3pPr>
            <a:lvl4pPr marL="1828800" marR="0" lvl="3"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4pPr>
            <a:lvl5pPr marL="2286000" marR="0" lvl="4"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5pPr>
            <a:lvl6pPr marL="2743200" marR="0" lvl="5"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lgn="ctr">
              <a:spcBef>
                <a:spcPts val="0"/>
              </a:spcBef>
              <a:buClr>
                <a:schemeClr val="dk1"/>
              </a:buClr>
              <a:buSzPts val="1300"/>
            </a:pPr>
            <a:r>
              <a:rPr lang="es-CO" sz="1600" dirty="0">
                <a:solidFill>
                  <a:schemeClr val="tx1"/>
                </a:solidFill>
                <a:latin typeface="Century Gothic" panose="020B0502020202020204" pitchFamily="34" charset="0"/>
              </a:rPr>
              <a:t>Actualización de Sistemas de información para mejorar la experiencia de los usuarios.</a:t>
            </a:r>
          </a:p>
          <a:p>
            <a:pPr marL="0" indent="0" algn="ctr">
              <a:buClr>
                <a:schemeClr val="dk1"/>
              </a:buClr>
              <a:buSzPts val="1300"/>
            </a:pPr>
            <a:endParaRPr lang="es-CO" sz="1600" dirty="0">
              <a:solidFill>
                <a:schemeClr val="tx1"/>
              </a:solidFill>
              <a:highlight>
                <a:srgbClr val="FFFF00"/>
              </a:highlight>
              <a:latin typeface="Century Gothic" panose="020B0502020202020204" pitchFamily="34" charset="0"/>
            </a:endParaRPr>
          </a:p>
        </p:txBody>
      </p:sp>
      <p:sp>
        <p:nvSpPr>
          <p:cNvPr id="38" name="CuadroTexto 37">
            <a:extLst>
              <a:ext uri="{FF2B5EF4-FFF2-40B4-BE49-F238E27FC236}">
                <a16:creationId xmlns:a16="http://schemas.microsoft.com/office/drawing/2014/main" id="{98A53F2F-57F9-2023-3242-D8F8F441C713}"/>
              </a:ext>
            </a:extLst>
          </p:cNvPr>
          <p:cNvSpPr txBox="1"/>
          <p:nvPr/>
        </p:nvSpPr>
        <p:spPr>
          <a:xfrm>
            <a:off x="5724524" y="1151167"/>
            <a:ext cx="6315076" cy="4093428"/>
          </a:xfrm>
          <a:prstGeom prst="rect">
            <a:avLst/>
          </a:prstGeom>
          <a:noFill/>
        </p:spPr>
        <p:txBody>
          <a:bodyPr wrap="square" rtlCol="0">
            <a:spAutoFit/>
          </a:bodyPr>
          <a:lstStyle/>
          <a:p>
            <a:pPr algn="ctr"/>
            <a:r>
              <a:rPr lang="es-ES" sz="2000" b="1" dirty="0">
                <a:solidFill>
                  <a:srgbClr val="0070C0"/>
                </a:solidFill>
                <a:latin typeface="Century Gothic" panose="020B0502020202020204" pitchFamily="34" charset="0"/>
              </a:rPr>
              <a:t>Top de logros:</a:t>
            </a:r>
          </a:p>
          <a:p>
            <a:pPr algn="ctr"/>
            <a:endParaRPr lang="es-ES" sz="2000" b="1" dirty="0">
              <a:solidFill>
                <a:srgbClr val="0070C0"/>
              </a:solidFill>
              <a:latin typeface="Century Gothic" panose="020B0502020202020204" pitchFamily="34" charset="0"/>
            </a:endParaRPr>
          </a:p>
          <a:p>
            <a:pPr marL="285750" indent="-285750" algn="just">
              <a:buFont typeface="Arial" panose="020B0604020202020204" pitchFamily="34" charset="0"/>
              <a:buChar char="•"/>
            </a:pPr>
            <a:r>
              <a:rPr lang="es-ES" sz="2000" dirty="0">
                <a:latin typeface="Century Gothic" panose="020B0502020202020204" pitchFamily="34" charset="0"/>
              </a:rPr>
              <a:t>Plataforma de Servicios Digitales o Virtuales de trámites, servicios y pagos de </a:t>
            </a:r>
            <a:r>
              <a:rPr lang="es-ES" sz="2000" dirty="0" smtClean="0">
                <a:latin typeface="Century Gothic" panose="020B0502020202020204" pitchFamily="34" charset="0"/>
              </a:rPr>
              <a:t>movilidad</a:t>
            </a:r>
          </a:p>
          <a:p>
            <a:pPr marL="285750" indent="-285750" algn="just">
              <a:buFont typeface="Arial" panose="020B0604020202020204" pitchFamily="34" charset="0"/>
              <a:buChar char="•"/>
            </a:pPr>
            <a:r>
              <a:rPr lang="es-ES" sz="2000" dirty="0" smtClean="0">
                <a:latin typeface="Century Gothic" panose="020B0502020202020204" pitchFamily="34" charset="0"/>
              </a:rPr>
              <a:t>Tramites </a:t>
            </a:r>
            <a:r>
              <a:rPr lang="es-ES" sz="2000" dirty="0">
                <a:latin typeface="Century Gothic" panose="020B0502020202020204" pitchFamily="34" charset="0"/>
              </a:rPr>
              <a:t>virtuales: </a:t>
            </a:r>
            <a:r>
              <a:rPr lang="es-ES" sz="2000" dirty="0" smtClean="0">
                <a:latin typeface="Century Gothic" panose="020B0502020202020204" pitchFamily="34" charset="0"/>
              </a:rPr>
              <a:t>45 </a:t>
            </a:r>
          </a:p>
          <a:p>
            <a:pPr marL="285750" indent="-285750" algn="just">
              <a:buFont typeface="Arial" panose="020B0604020202020204" pitchFamily="34" charset="0"/>
              <a:buChar char="•"/>
            </a:pPr>
            <a:r>
              <a:rPr lang="es-ES" sz="2000" dirty="0" smtClean="0">
                <a:latin typeface="Century Gothic" panose="020B0502020202020204" pitchFamily="34" charset="0"/>
              </a:rPr>
              <a:t>Total </a:t>
            </a:r>
            <a:r>
              <a:rPr lang="es-ES" sz="2000" dirty="0">
                <a:latin typeface="Century Gothic" panose="020B0502020202020204" pitchFamily="34" charset="0"/>
              </a:rPr>
              <a:t>Pagos virtuales: </a:t>
            </a:r>
            <a:r>
              <a:rPr lang="es-ES" sz="2000" dirty="0" smtClean="0">
                <a:latin typeface="Century Gothic" panose="020B0502020202020204" pitchFamily="34" charset="0"/>
              </a:rPr>
              <a:t>5501 </a:t>
            </a:r>
          </a:p>
          <a:p>
            <a:pPr marL="285750" indent="-285750" algn="just">
              <a:buFont typeface="Arial" panose="020B0604020202020204" pitchFamily="34" charset="0"/>
              <a:buChar char="•"/>
            </a:pPr>
            <a:r>
              <a:rPr lang="es-ES" sz="2000" dirty="0" smtClean="0">
                <a:latin typeface="Century Gothic" panose="020B0502020202020204" pitchFamily="34" charset="0"/>
              </a:rPr>
              <a:t>Total </a:t>
            </a:r>
            <a:r>
              <a:rPr lang="es-ES" sz="2000" dirty="0">
                <a:latin typeface="Century Gothic" panose="020B0502020202020204" pitchFamily="34" charset="0"/>
              </a:rPr>
              <a:t>Pagos Impuestos </a:t>
            </a:r>
            <a:r>
              <a:rPr lang="es-ES" sz="2000" dirty="0" smtClean="0">
                <a:latin typeface="Century Gothic" panose="020B0502020202020204" pitchFamily="34" charset="0"/>
              </a:rPr>
              <a:t>104.</a:t>
            </a:r>
            <a:endParaRPr lang="es-ES" sz="2000" dirty="0">
              <a:latin typeface="Century Gothic" panose="020B0502020202020204" pitchFamily="34" charset="0"/>
            </a:endParaRPr>
          </a:p>
          <a:p>
            <a:pPr marL="285750" indent="-285750" algn="just">
              <a:buFont typeface="Arial" panose="020B0604020202020204" pitchFamily="34" charset="0"/>
              <a:buChar char="•"/>
            </a:pPr>
            <a:r>
              <a:rPr lang="es-ES" sz="2000" dirty="0">
                <a:latin typeface="Century Gothic" panose="020B0502020202020204" pitchFamily="34" charset="0"/>
              </a:rPr>
              <a:t>Agendamiento de audiencias web 100% </a:t>
            </a:r>
            <a:r>
              <a:rPr lang="es-ES" sz="2000" dirty="0" err="1">
                <a:latin typeface="Century Gothic" panose="020B0502020202020204" pitchFamily="34" charset="0"/>
              </a:rPr>
              <a:t>On</a:t>
            </a:r>
            <a:r>
              <a:rPr lang="es-ES" sz="2000" dirty="0">
                <a:latin typeface="Century Gothic" panose="020B0502020202020204" pitchFamily="34" charset="0"/>
              </a:rPr>
              <a:t>-Line</a:t>
            </a:r>
            <a:r>
              <a:rPr lang="es-ES" sz="2000" dirty="0" smtClean="0">
                <a:latin typeface="Century Gothic" panose="020B0502020202020204" pitchFamily="34" charset="0"/>
              </a:rPr>
              <a:t>.</a:t>
            </a:r>
            <a:endParaRPr lang="es-ES" sz="2000" dirty="0">
              <a:latin typeface="Century Gothic" panose="020B0502020202020204" pitchFamily="34" charset="0"/>
            </a:endParaRPr>
          </a:p>
          <a:p>
            <a:pPr marL="285750" indent="-285750" algn="just">
              <a:buFont typeface="Arial" panose="020B0604020202020204" pitchFamily="34" charset="0"/>
              <a:buChar char="•"/>
            </a:pPr>
            <a:r>
              <a:rPr lang="es-ES" sz="2000" dirty="0">
                <a:latin typeface="Century Gothic" panose="020B0502020202020204" pitchFamily="34" charset="0"/>
              </a:rPr>
              <a:t>Adopción de Plataforma de Gobierno Digital y preparación de IPV6</a:t>
            </a:r>
            <a:r>
              <a:rPr lang="es-ES" sz="2000" dirty="0" smtClean="0">
                <a:latin typeface="Century Gothic" panose="020B0502020202020204" pitchFamily="34" charset="0"/>
              </a:rPr>
              <a:t>.</a:t>
            </a:r>
            <a:endParaRPr lang="es-ES" sz="2000" dirty="0">
              <a:latin typeface="Century Gothic" panose="020B0502020202020204" pitchFamily="34" charset="0"/>
            </a:endParaRPr>
          </a:p>
          <a:p>
            <a:pPr marL="285750" indent="-285750" algn="just">
              <a:buFont typeface="Arial" panose="020B0604020202020204" pitchFamily="34" charset="0"/>
              <a:buChar char="•"/>
            </a:pPr>
            <a:r>
              <a:rPr lang="es-ES" sz="2000" dirty="0">
                <a:latin typeface="Century Gothic" panose="020B0502020202020204" pitchFamily="34" charset="0"/>
              </a:rPr>
              <a:t>Cambio de dominio movilidadpereira.gov.co y herramientas de email corporativo 70 cuentas.</a:t>
            </a:r>
          </a:p>
        </p:txBody>
      </p:sp>
      <p:pic>
        <p:nvPicPr>
          <p:cNvPr id="40" name="Imagen 39">
            <a:extLst>
              <a:ext uri="{FF2B5EF4-FFF2-40B4-BE49-F238E27FC236}">
                <a16:creationId xmlns:a16="http://schemas.microsoft.com/office/drawing/2014/main" id="{C22C5CFD-97E9-3643-4121-65E6BF998D83}"/>
              </a:ext>
            </a:extLst>
          </p:cNvPr>
          <p:cNvPicPr>
            <a:picLocks noChangeAspect="1"/>
          </p:cNvPicPr>
          <p:nvPr/>
        </p:nvPicPr>
        <p:blipFill rotWithShape="1">
          <a:blip r:embed="rId4" cstate="print"/>
          <a:srcRect l="6218" r="5693"/>
          <a:stretch/>
        </p:blipFill>
        <p:spPr>
          <a:xfrm>
            <a:off x="140642" y="630768"/>
            <a:ext cx="5426444" cy="3103032"/>
          </a:xfrm>
          <a:prstGeom prst="rect">
            <a:avLst/>
          </a:prstGeom>
        </p:spPr>
      </p:pic>
      <p:pic>
        <p:nvPicPr>
          <p:cNvPr id="12" name="Picture 4" descr="https://movilidadpereira.gov.co/img/logo-transito-1.png"/>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6">
            <a:extLst>
              <a:ext uri="{FF2B5EF4-FFF2-40B4-BE49-F238E27FC236}">
                <a16:creationId xmlns:a16="http://schemas.microsoft.com/office/drawing/2014/main" id="{7AEA84F8-8DDF-F84B-A67C-921D9A485BD1}"/>
              </a:ext>
            </a:extLst>
          </p:cNvPr>
          <p:cNvPicPr>
            <a:picLocks noChangeAspect="1"/>
          </p:cNvPicPr>
          <p:nvPr/>
        </p:nvPicPr>
        <p:blipFill>
          <a:blip r:embed="rId6"/>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42665935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3" name="Google Shape;161;p11">
            <a:extLst>
              <a:ext uri="{FF2B5EF4-FFF2-40B4-BE49-F238E27FC236}">
                <a16:creationId xmlns:a16="http://schemas.microsoft.com/office/drawing/2014/main" id="{EA336DD4-F916-C934-216B-CDEC3E1B6681}"/>
              </a:ext>
            </a:extLst>
          </p:cNvPr>
          <p:cNvSpPr txBox="1">
            <a:spLocks noGrp="1"/>
          </p:cNvSpPr>
          <p:nvPr/>
        </p:nvSpPr>
        <p:spPr>
          <a:xfrm>
            <a:off x="2042023" y="5524186"/>
            <a:ext cx="6427083" cy="3013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1300"/>
              <a:buNone/>
            </a:pPr>
            <a:r>
              <a:rPr lang="es-CO" sz="1600" dirty="0">
                <a:latin typeface="Century Gothic" panose="020B0502020202020204" pitchFamily="34" charset="0"/>
              </a:rPr>
              <a:t>SERVICIOS TECNOLÓGICOS APLICADOS EN EL IMP</a:t>
            </a:r>
            <a:endParaRPr sz="1600" dirty="0">
              <a:latin typeface="Century Gothic" panose="020B0502020202020204" pitchFamily="34" charset="0"/>
            </a:endParaRPr>
          </a:p>
        </p:txBody>
      </p:sp>
      <p:sp>
        <p:nvSpPr>
          <p:cNvPr id="4" name="Google Shape;162;p11">
            <a:extLst>
              <a:ext uri="{FF2B5EF4-FFF2-40B4-BE49-F238E27FC236}">
                <a16:creationId xmlns:a16="http://schemas.microsoft.com/office/drawing/2014/main" id="{D55F6E80-B7AC-6105-B68F-FC5B937F93F4}"/>
              </a:ext>
            </a:extLst>
          </p:cNvPr>
          <p:cNvSpPr txBox="1">
            <a:spLocks noGrp="1"/>
          </p:cNvSpPr>
          <p:nvPr/>
        </p:nvSpPr>
        <p:spPr>
          <a:xfrm>
            <a:off x="2177967" y="5156337"/>
            <a:ext cx="6427083" cy="3013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1300"/>
              <a:buNone/>
            </a:pPr>
            <a:r>
              <a:rPr lang="es-CO" sz="1600" dirty="0">
                <a:latin typeface="Century Gothic" panose="020B0502020202020204" pitchFamily="34" charset="0"/>
              </a:rPr>
              <a:t>GESTIÓN PÚBLICA EFECTIVA Y CON TRANSPARENCIA</a:t>
            </a:r>
            <a:endParaRPr sz="1600" dirty="0">
              <a:latin typeface="Century Gothic" panose="020B0502020202020204" pitchFamily="34" charset="0"/>
            </a:endParaRPr>
          </a:p>
        </p:txBody>
      </p:sp>
      <p:sp>
        <p:nvSpPr>
          <p:cNvPr id="5" name="Google Shape;163;p11">
            <a:extLst>
              <a:ext uri="{FF2B5EF4-FFF2-40B4-BE49-F238E27FC236}">
                <a16:creationId xmlns:a16="http://schemas.microsoft.com/office/drawing/2014/main" id="{D231FA8D-B8C3-CE8F-6E8F-1320C71FB7E6}"/>
              </a:ext>
            </a:extLst>
          </p:cNvPr>
          <p:cNvSpPr txBox="1">
            <a:spLocks noGrp="1"/>
          </p:cNvSpPr>
          <p:nvPr/>
        </p:nvSpPr>
        <p:spPr>
          <a:xfrm>
            <a:off x="2212252" y="4833708"/>
            <a:ext cx="6427083" cy="3013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1300"/>
              <a:buNone/>
            </a:pPr>
            <a:r>
              <a:rPr lang="es-CO" sz="1600" dirty="0">
                <a:latin typeface="Century Gothic" panose="020B0502020202020204" pitchFamily="34" charset="0"/>
              </a:rPr>
              <a:t>PEREIRA MODERNA</a:t>
            </a:r>
            <a:endParaRPr sz="1600" dirty="0">
              <a:latin typeface="Century Gothic" panose="020B0502020202020204" pitchFamily="34" charset="0"/>
            </a:endParaRPr>
          </a:p>
        </p:txBody>
      </p:sp>
      <p:sp>
        <p:nvSpPr>
          <p:cNvPr id="7" name="Google Shape;165;p11">
            <a:extLst>
              <a:ext uri="{FF2B5EF4-FFF2-40B4-BE49-F238E27FC236}">
                <a16:creationId xmlns:a16="http://schemas.microsoft.com/office/drawing/2014/main" id="{623CBD51-CE94-D500-0ACD-4BAD93D40CEF}"/>
              </a:ext>
            </a:extLst>
          </p:cNvPr>
          <p:cNvSpPr txBox="1">
            <a:spLocks noGrp="1"/>
          </p:cNvSpPr>
          <p:nvPr/>
        </p:nvSpPr>
        <p:spPr>
          <a:xfrm>
            <a:off x="1194878" y="602817"/>
            <a:ext cx="8879100" cy="416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90000"/>
              </a:lnSpc>
              <a:spcBef>
                <a:spcPts val="1000"/>
              </a:spcBef>
              <a:spcAft>
                <a:spcPts val="0"/>
              </a:spcAft>
              <a:buClr>
                <a:schemeClr val="dk1"/>
              </a:buClr>
              <a:buSzPts val="2300"/>
              <a:buFont typeface="Arial"/>
              <a:buNone/>
              <a:defRPr sz="23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2400"/>
              <a:buNone/>
            </a:pPr>
            <a:r>
              <a:rPr lang="es-CO" sz="2600" dirty="0">
                <a:solidFill>
                  <a:srgbClr val="FF0000"/>
                </a:solidFill>
                <a:latin typeface="Century Gothic" panose="020B0502020202020204" pitchFamily="34" charset="0"/>
                <a:ea typeface="Arial"/>
                <a:cs typeface="Arial"/>
                <a:sym typeface="Arial"/>
              </a:rPr>
              <a:t>SISTEMAS DE INFORMACIÓN ACTUALIZADOS</a:t>
            </a:r>
            <a:endParaRPr sz="2500" dirty="0">
              <a:solidFill>
                <a:srgbClr val="FF0000"/>
              </a:solidFill>
              <a:latin typeface="Century Gothic" panose="020B0502020202020204" pitchFamily="34" charset="0"/>
              <a:ea typeface="Arial"/>
              <a:cs typeface="Arial"/>
              <a:sym typeface="Arial"/>
            </a:endParaRPr>
          </a:p>
        </p:txBody>
      </p:sp>
      <p:sp>
        <p:nvSpPr>
          <p:cNvPr id="8" name="Google Shape;168;p11">
            <a:extLst>
              <a:ext uri="{FF2B5EF4-FFF2-40B4-BE49-F238E27FC236}">
                <a16:creationId xmlns:a16="http://schemas.microsoft.com/office/drawing/2014/main" id="{F3E8A2CC-1F61-CE01-371B-D3140C82183D}"/>
              </a:ext>
            </a:extLst>
          </p:cNvPr>
          <p:cNvSpPr txBox="1"/>
          <p:nvPr/>
        </p:nvSpPr>
        <p:spPr>
          <a:xfrm>
            <a:off x="10238475" y="4610498"/>
            <a:ext cx="19932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Century Gothic" panose="020B0502020202020204" pitchFamily="34" charset="0"/>
            </a:endParaRPr>
          </a:p>
        </p:txBody>
      </p:sp>
      <p:pic>
        <p:nvPicPr>
          <p:cNvPr id="10" name="Google Shape;169;p11">
            <a:extLst>
              <a:ext uri="{FF2B5EF4-FFF2-40B4-BE49-F238E27FC236}">
                <a16:creationId xmlns:a16="http://schemas.microsoft.com/office/drawing/2014/main" id="{32D9E1F5-7BAC-E5CC-6FFD-AEEF76516C53}"/>
              </a:ext>
            </a:extLst>
          </p:cNvPr>
          <p:cNvPicPr preferRelativeResize="0"/>
          <p:nvPr/>
        </p:nvPicPr>
        <p:blipFill>
          <a:blip r:embed="rId4" cstate="print">
            <a:alphaModFix/>
          </a:blip>
          <a:stretch>
            <a:fillRect/>
          </a:stretch>
        </p:blipFill>
        <p:spPr>
          <a:xfrm>
            <a:off x="6947432" y="1098183"/>
            <a:ext cx="5244567" cy="3397617"/>
          </a:xfrm>
          <a:prstGeom prst="rect">
            <a:avLst/>
          </a:prstGeom>
          <a:noFill/>
          <a:ln>
            <a:noFill/>
          </a:ln>
        </p:spPr>
      </p:pic>
      <p:sp>
        <p:nvSpPr>
          <p:cNvPr id="12" name="Google Shape;152;p10">
            <a:extLst>
              <a:ext uri="{FF2B5EF4-FFF2-40B4-BE49-F238E27FC236}">
                <a16:creationId xmlns:a16="http://schemas.microsoft.com/office/drawing/2014/main" id="{D53A9D04-18B1-0B29-A3EA-2EF0A4922FDA}"/>
              </a:ext>
            </a:extLst>
          </p:cNvPr>
          <p:cNvSpPr txBox="1">
            <a:spLocks/>
          </p:cNvSpPr>
          <p:nvPr/>
        </p:nvSpPr>
        <p:spPr>
          <a:xfrm>
            <a:off x="409238" y="4486564"/>
            <a:ext cx="2547506" cy="349648"/>
          </a:xfrm>
          <a:prstGeom prst="rect">
            <a:avLst/>
          </a:prstGeom>
          <a:noFill/>
          <a:ln>
            <a:noFill/>
          </a:ln>
        </p:spPr>
        <p:txBody>
          <a:bodyPr spcFirstLastPara="1" vert="horz" wrap="square" lIns="91425" tIns="45700" rIns="91425" bIns="45700" rtlCol="0" anchor="t" anchorCtr="0">
            <a:noAutofit/>
          </a:bodyPr>
          <a:lstStyle>
            <a:lvl1pPr marL="457200" marR="0" lvl="0" indent="-228600" algn="just" defTabSz="457200" rtl="0" eaLnBrk="1" latinLnBrk="0" hangingPunct="1">
              <a:lnSpc>
                <a:spcPct val="90000"/>
              </a:lnSpc>
              <a:spcBef>
                <a:spcPts val="1000"/>
              </a:spcBef>
              <a:spcAft>
                <a:spcPts val="0"/>
              </a:spcAft>
              <a:buClr>
                <a:srgbClr val="FF0000"/>
              </a:buClr>
              <a:buSzPts val="2300"/>
              <a:buFont typeface="Arial"/>
              <a:buNone/>
              <a:defRPr sz="2300" b="1" i="0" u="none" strike="noStrike" kern="1200" cap="none">
                <a:solidFill>
                  <a:srgbClr val="FF0000"/>
                </a:solidFill>
                <a:latin typeface="Poppins"/>
                <a:ea typeface="Poppins"/>
                <a:cs typeface="Poppins"/>
                <a:sym typeface="Poppins"/>
              </a:defRPr>
            </a:lvl1pPr>
            <a:lvl2pPr marL="914400" marR="0" lvl="1" indent="-381000" algn="l" defTabSz="457200" rtl="0" eaLnBrk="1" latinLnBrk="0" hangingPunct="1">
              <a:lnSpc>
                <a:spcPct val="90000"/>
              </a:lnSpc>
              <a:spcBef>
                <a:spcPts val="500"/>
              </a:spcBef>
              <a:spcAft>
                <a:spcPts val="0"/>
              </a:spcAft>
              <a:buClr>
                <a:schemeClr val="dk1"/>
              </a:buClr>
              <a:buSzPts val="2400"/>
              <a:buFont typeface="Arial"/>
              <a:buChar char="•"/>
              <a:defRPr sz="2400" b="0" i="0" u="none" strike="noStrike" kern="1200" cap="none">
                <a:solidFill>
                  <a:schemeClr val="dk1"/>
                </a:solidFill>
                <a:latin typeface="Calibri"/>
                <a:ea typeface="Calibri"/>
                <a:cs typeface="Calibri"/>
                <a:sym typeface="Calibri"/>
              </a:defRPr>
            </a:lvl2pPr>
            <a:lvl3pPr marL="1371600" marR="0" lvl="2" indent="-355600" algn="l" defTabSz="457200" rtl="0" eaLnBrk="1" latinLnBrk="0" hangingPunct="1">
              <a:lnSpc>
                <a:spcPct val="90000"/>
              </a:lnSpc>
              <a:spcBef>
                <a:spcPts val="5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3pPr>
            <a:lvl4pPr marL="1828800" marR="0" lvl="3"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4pPr>
            <a:lvl5pPr marL="2286000" marR="0" lvl="4"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5pPr>
            <a:lvl6pPr marL="2743200" marR="0" lvl="5"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lgn="l">
              <a:spcBef>
                <a:spcPts val="0"/>
              </a:spcBef>
              <a:buClr>
                <a:schemeClr val="dk1"/>
              </a:buClr>
              <a:buSzPts val="1300"/>
            </a:pPr>
            <a:r>
              <a:rPr lang="es-CO" sz="1600" b="0" dirty="0">
                <a:solidFill>
                  <a:schemeClr val="tx1"/>
                </a:solidFill>
                <a:latin typeface="Century Gothic" panose="020B0502020202020204" pitchFamily="34" charset="0"/>
              </a:rPr>
              <a:t>Municipio de Pereira</a:t>
            </a:r>
          </a:p>
          <a:p>
            <a:pPr marL="0" indent="0" algn="l">
              <a:buClr>
                <a:schemeClr val="dk1"/>
              </a:buClr>
              <a:buSzPts val="1300"/>
            </a:pPr>
            <a:endParaRPr lang="es-CO" sz="1600" b="0" dirty="0">
              <a:solidFill>
                <a:schemeClr val="tx1"/>
              </a:solidFill>
              <a:highlight>
                <a:srgbClr val="FFFF00"/>
              </a:highlight>
              <a:latin typeface="Century Gothic" panose="020B0502020202020204" pitchFamily="34" charset="0"/>
            </a:endParaRPr>
          </a:p>
        </p:txBody>
      </p:sp>
      <p:sp>
        <p:nvSpPr>
          <p:cNvPr id="13" name="Google Shape;152;p10">
            <a:extLst>
              <a:ext uri="{FF2B5EF4-FFF2-40B4-BE49-F238E27FC236}">
                <a16:creationId xmlns:a16="http://schemas.microsoft.com/office/drawing/2014/main" id="{8CCB20E2-804B-C61A-74E9-F3CA339CF4D9}"/>
              </a:ext>
            </a:extLst>
          </p:cNvPr>
          <p:cNvSpPr txBox="1">
            <a:spLocks/>
          </p:cNvSpPr>
          <p:nvPr/>
        </p:nvSpPr>
        <p:spPr>
          <a:xfrm>
            <a:off x="3975274" y="4465374"/>
            <a:ext cx="3103029" cy="349648"/>
          </a:xfrm>
          <a:prstGeom prst="rect">
            <a:avLst/>
          </a:prstGeom>
          <a:noFill/>
          <a:ln>
            <a:noFill/>
          </a:ln>
        </p:spPr>
        <p:txBody>
          <a:bodyPr spcFirstLastPara="1" vert="horz" wrap="square" lIns="91425" tIns="45700" rIns="91425" bIns="45700" rtlCol="0" anchor="t" anchorCtr="0">
            <a:noAutofit/>
          </a:bodyPr>
          <a:lstStyle>
            <a:lvl1pPr marL="457200" marR="0" lvl="0" indent="-228600" algn="just" defTabSz="457200" rtl="0" eaLnBrk="1" latinLnBrk="0" hangingPunct="1">
              <a:lnSpc>
                <a:spcPct val="90000"/>
              </a:lnSpc>
              <a:spcBef>
                <a:spcPts val="1000"/>
              </a:spcBef>
              <a:spcAft>
                <a:spcPts val="0"/>
              </a:spcAft>
              <a:buClr>
                <a:srgbClr val="FF0000"/>
              </a:buClr>
              <a:buSzPts val="2300"/>
              <a:buFont typeface="Arial"/>
              <a:buNone/>
              <a:defRPr sz="2300" b="1" i="0" u="none" strike="noStrike" kern="1200" cap="none">
                <a:solidFill>
                  <a:srgbClr val="FF0000"/>
                </a:solidFill>
                <a:latin typeface="Poppins"/>
                <a:ea typeface="Poppins"/>
                <a:cs typeface="Poppins"/>
                <a:sym typeface="Poppins"/>
              </a:defRPr>
            </a:lvl1pPr>
            <a:lvl2pPr marL="914400" marR="0" lvl="1" indent="-381000" algn="l" defTabSz="457200" rtl="0" eaLnBrk="1" latinLnBrk="0" hangingPunct="1">
              <a:lnSpc>
                <a:spcPct val="90000"/>
              </a:lnSpc>
              <a:spcBef>
                <a:spcPts val="500"/>
              </a:spcBef>
              <a:spcAft>
                <a:spcPts val="0"/>
              </a:spcAft>
              <a:buClr>
                <a:schemeClr val="dk1"/>
              </a:buClr>
              <a:buSzPts val="2400"/>
              <a:buFont typeface="Arial"/>
              <a:buChar char="•"/>
              <a:defRPr sz="2400" b="0" i="0" u="none" strike="noStrike" kern="1200" cap="none">
                <a:solidFill>
                  <a:schemeClr val="dk1"/>
                </a:solidFill>
                <a:latin typeface="Calibri"/>
                <a:ea typeface="Calibri"/>
                <a:cs typeface="Calibri"/>
                <a:sym typeface="Calibri"/>
              </a:defRPr>
            </a:lvl2pPr>
            <a:lvl3pPr marL="1371600" marR="0" lvl="2" indent="-355600" algn="l" defTabSz="457200" rtl="0" eaLnBrk="1" latinLnBrk="0" hangingPunct="1">
              <a:lnSpc>
                <a:spcPct val="90000"/>
              </a:lnSpc>
              <a:spcBef>
                <a:spcPts val="5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3pPr>
            <a:lvl4pPr marL="1828800" marR="0" lvl="3"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4pPr>
            <a:lvl5pPr marL="2286000" marR="0" lvl="4"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5pPr>
            <a:lvl6pPr marL="2743200" marR="0" lvl="5"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lgn="l">
              <a:spcBef>
                <a:spcPts val="0"/>
              </a:spcBef>
              <a:buClr>
                <a:schemeClr val="dk1"/>
              </a:buClr>
              <a:buSzPts val="1300"/>
            </a:pPr>
            <a:r>
              <a:rPr lang="es-CO" sz="1600" b="0" dirty="0">
                <a:solidFill>
                  <a:schemeClr val="tx1"/>
                </a:solidFill>
                <a:latin typeface="Century Gothic" panose="020B0502020202020204" pitchFamily="34" charset="0"/>
              </a:rPr>
              <a:t>Fortalecimiento Institucional</a:t>
            </a:r>
          </a:p>
          <a:p>
            <a:pPr marL="0" indent="0" algn="l">
              <a:buClr>
                <a:schemeClr val="dk1"/>
              </a:buClr>
              <a:buSzPts val="1300"/>
            </a:pPr>
            <a:endParaRPr lang="es-CO" sz="1600" b="0" dirty="0">
              <a:solidFill>
                <a:schemeClr val="tx1"/>
              </a:solidFill>
              <a:highlight>
                <a:srgbClr val="FFFF00"/>
              </a:highlight>
              <a:latin typeface="Century Gothic" panose="020B0502020202020204" pitchFamily="34" charset="0"/>
            </a:endParaRPr>
          </a:p>
        </p:txBody>
      </p:sp>
      <p:sp>
        <p:nvSpPr>
          <p:cNvPr id="15" name="CuadroTexto 14">
            <a:extLst>
              <a:ext uri="{FF2B5EF4-FFF2-40B4-BE49-F238E27FC236}">
                <a16:creationId xmlns:a16="http://schemas.microsoft.com/office/drawing/2014/main" id="{1193EC76-72AF-5200-051D-09951EEDF52C}"/>
              </a:ext>
            </a:extLst>
          </p:cNvPr>
          <p:cNvSpPr txBox="1"/>
          <p:nvPr/>
        </p:nvSpPr>
        <p:spPr>
          <a:xfrm>
            <a:off x="549655" y="1245934"/>
            <a:ext cx="6096952" cy="2862322"/>
          </a:xfrm>
          <a:prstGeom prst="rect">
            <a:avLst/>
          </a:prstGeom>
          <a:noFill/>
        </p:spPr>
        <p:txBody>
          <a:bodyPr wrap="square" rtlCol="0">
            <a:spAutoFit/>
          </a:bodyPr>
          <a:lstStyle/>
          <a:p>
            <a:pPr algn="ctr"/>
            <a:r>
              <a:rPr lang="es-ES" sz="1800" b="1" dirty="0">
                <a:solidFill>
                  <a:srgbClr val="0070C0"/>
                </a:solidFill>
                <a:latin typeface="Century Gothic" panose="020B0502020202020204" pitchFamily="34" charset="0"/>
              </a:rPr>
              <a:t>Top de logros:</a:t>
            </a:r>
          </a:p>
          <a:p>
            <a:pPr algn="ctr"/>
            <a:endParaRPr lang="es-ES" sz="1800" b="1" dirty="0">
              <a:solidFill>
                <a:srgbClr val="0070C0"/>
              </a:solidFill>
              <a:latin typeface="Century Gothic" panose="020B0502020202020204" pitchFamily="34" charset="0"/>
            </a:endParaRPr>
          </a:p>
          <a:p>
            <a:pPr marL="285750" indent="-285750" algn="just">
              <a:buFont typeface="Arial" panose="020B0604020202020204" pitchFamily="34" charset="0"/>
              <a:buChar char="•"/>
            </a:pPr>
            <a:r>
              <a:rPr lang="es-ES" sz="1800" dirty="0">
                <a:latin typeface="Century Gothic" panose="020B0502020202020204" pitchFamily="34" charset="0"/>
              </a:rPr>
              <a:t>Soporte y actualización de Sistemas de Información misionales y transversales al 100%.</a:t>
            </a:r>
          </a:p>
          <a:p>
            <a:pPr marL="285750" indent="-285750" algn="just">
              <a:buFont typeface="Arial" panose="020B0604020202020204" pitchFamily="34" charset="0"/>
              <a:buChar char="•"/>
            </a:pPr>
            <a:r>
              <a:rPr lang="es-ES" sz="1800" dirty="0">
                <a:latin typeface="Century Gothic" panose="020B0502020202020204" pitchFamily="34" charset="0"/>
              </a:rPr>
              <a:t>Soporte y actualización de Servidores y Hardware al 100%.</a:t>
            </a:r>
          </a:p>
          <a:p>
            <a:pPr marL="285750" indent="-285750" algn="just">
              <a:buFont typeface="Arial" panose="020B0604020202020204" pitchFamily="34" charset="0"/>
              <a:buChar char="•"/>
            </a:pPr>
            <a:r>
              <a:rPr lang="es-ES" sz="1800" dirty="0">
                <a:latin typeface="Century Gothic" panose="020B0502020202020204" pitchFamily="34" charset="0"/>
              </a:rPr>
              <a:t>Aumento de espacio de almacenamiento de espejo 32 TB.</a:t>
            </a:r>
          </a:p>
          <a:p>
            <a:pPr marL="285750" indent="-285750" algn="just">
              <a:buFont typeface="Arial" panose="020B0604020202020204" pitchFamily="34" charset="0"/>
              <a:buChar char="•"/>
            </a:pPr>
            <a:r>
              <a:rPr lang="es-ES" sz="1800" dirty="0">
                <a:latin typeface="Century Gothic" panose="020B0502020202020204" pitchFamily="34" charset="0"/>
              </a:rPr>
              <a:t>Esquema de prestación de servicios virtuales con disponibilidad de 99.9%</a:t>
            </a:r>
          </a:p>
        </p:txBody>
      </p:sp>
      <p:sp>
        <p:nvSpPr>
          <p:cNvPr id="18" name="CuadroTexto 17"/>
          <p:cNvSpPr txBox="1"/>
          <p:nvPr/>
        </p:nvSpPr>
        <p:spPr>
          <a:xfrm>
            <a:off x="349538" y="4213191"/>
            <a:ext cx="1841211" cy="338554"/>
          </a:xfrm>
          <a:prstGeom prst="rect">
            <a:avLst/>
          </a:prstGeom>
          <a:noFill/>
        </p:spPr>
        <p:txBody>
          <a:bodyPr wrap="square" rtlCol="0">
            <a:spAutoFit/>
          </a:bodyPr>
          <a:lstStyle/>
          <a:p>
            <a:r>
              <a:rPr lang="es-CO" sz="1600" b="1" dirty="0">
                <a:solidFill>
                  <a:srgbClr val="FF0000"/>
                </a:solidFill>
              </a:rPr>
              <a:t>LOCALIDAD</a:t>
            </a:r>
          </a:p>
        </p:txBody>
      </p:sp>
      <p:sp>
        <p:nvSpPr>
          <p:cNvPr id="19" name="CuadroTexto 18"/>
          <p:cNvSpPr txBox="1"/>
          <p:nvPr/>
        </p:nvSpPr>
        <p:spPr>
          <a:xfrm>
            <a:off x="4160846" y="4127467"/>
            <a:ext cx="2297104" cy="338554"/>
          </a:xfrm>
          <a:prstGeom prst="rect">
            <a:avLst/>
          </a:prstGeom>
          <a:noFill/>
        </p:spPr>
        <p:txBody>
          <a:bodyPr wrap="square" rtlCol="0">
            <a:spAutoFit/>
          </a:bodyPr>
          <a:lstStyle/>
          <a:p>
            <a:r>
              <a:rPr lang="es-CO" sz="1600" b="1" dirty="0">
                <a:solidFill>
                  <a:srgbClr val="FF0000"/>
                </a:solidFill>
              </a:rPr>
              <a:t>ACTIVIDAD DESTACADA</a:t>
            </a:r>
          </a:p>
        </p:txBody>
      </p:sp>
      <p:sp>
        <p:nvSpPr>
          <p:cNvPr id="20" name="CuadroTexto 19"/>
          <p:cNvSpPr txBox="1"/>
          <p:nvPr/>
        </p:nvSpPr>
        <p:spPr>
          <a:xfrm>
            <a:off x="287824" y="4854453"/>
            <a:ext cx="1082180" cy="338554"/>
          </a:xfrm>
          <a:prstGeom prst="rect">
            <a:avLst/>
          </a:prstGeom>
          <a:noFill/>
        </p:spPr>
        <p:txBody>
          <a:bodyPr wrap="square" rtlCol="0">
            <a:spAutoFit/>
          </a:bodyPr>
          <a:lstStyle/>
          <a:p>
            <a:r>
              <a:rPr lang="es-CO" sz="1600" b="1" dirty="0">
                <a:solidFill>
                  <a:srgbClr val="FF0000"/>
                </a:solidFill>
              </a:rPr>
              <a:t>LÍNEA</a:t>
            </a:r>
          </a:p>
        </p:txBody>
      </p:sp>
      <p:sp>
        <p:nvSpPr>
          <p:cNvPr id="21" name="CuadroTexto 20"/>
          <p:cNvSpPr txBox="1"/>
          <p:nvPr/>
        </p:nvSpPr>
        <p:spPr>
          <a:xfrm>
            <a:off x="232881" y="5188297"/>
            <a:ext cx="1567343" cy="338554"/>
          </a:xfrm>
          <a:prstGeom prst="rect">
            <a:avLst/>
          </a:prstGeom>
          <a:noFill/>
        </p:spPr>
        <p:txBody>
          <a:bodyPr wrap="square" rtlCol="0">
            <a:spAutoFit/>
          </a:bodyPr>
          <a:lstStyle/>
          <a:p>
            <a:r>
              <a:rPr lang="es-CO" sz="1600" b="1" dirty="0">
                <a:solidFill>
                  <a:srgbClr val="FF0000"/>
                </a:solidFill>
              </a:rPr>
              <a:t>PROGRANA</a:t>
            </a:r>
          </a:p>
        </p:txBody>
      </p:sp>
      <p:sp>
        <p:nvSpPr>
          <p:cNvPr id="22" name="CuadroTexto 21"/>
          <p:cNvSpPr txBox="1"/>
          <p:nvPr/>
        </p:nvSpPr>
        <p:spPr>
          <a:xfrm>
            <a:off x="204307" y="5501708"/>
            <a:ext cx="1719743" cy="338554"/>
          </a:xfrm>
          <a:prstGeom prst="rect">
            <a:avLst/>
          </a:prstGeom>
          <a:noFill/>
        </p:spPr>
        <p:txBody>
          <a:bodyPr wrap="square" rtlCol="0">
            <a:spAutoFit/>
          </a:bodyPr>
          <a:lstStyle/>
          <a:p>
            <a:r>
              <a:rPr lang="es-CO" sz="1600" b="1" dirty="0">
                <a:solidFill>
                  <a:srgbClr val="FF0000"/>
                </a:solidFill>
              </a:rPr>
              <a:t>META PRODUCTO</a:t>
            </a:r>
          </a:p>
        </p:txBody>
      </p:sp>
      <p:pic>
        <p:nvPicPr>
          <p:cNvPr id="24" name="Picture 4" descr="https://movilidadpereira.gov.co/img/logo-transito-1.png"/>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6">
            <a:extLst>
              <a:ext uri="{FF2B5EF4-FFF2-40B4-BE49-F238E27FC236}">
                <a16:creationId xmlns:a16="http://schemas.microsoft.com/office/drawing/2014/main" id="{7AEA84F8-8DDF-F84B-A67C-921D9A485BD1}"/>
              </a:ext>
            </a:extLst>
          </p:cNvPr>
          <p:cNvPicPr>
            <a:picLocks noChangeAspect="1"/>
          </p:cNvPicPr>
          <p:nvPr/>
        </p:nvPicPr>
        <p:blipFill>
          <a:blip r:embed="rId6"/>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2634167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20" name="Google Shape;178;p12">
            <a:extLst>
              <a:ext uri="{FF2B5EF4-FFF2-40B4-BE49-F238E27FC236}">
                <a16:creationId xmlns:a16="http://schemas.microsoft.com/office/drawing/2014/main" id="{FE57B11C-E372-2563-0164-5A4EE1B32F38}"/>
              </a:ext>
            </a:extLst>
          </p:cNvPr>
          <p:cNvSpPr txBox="1">
            <a:spLocks noGrp="1"/>
          </p:cNvSpPr>
          <p:nvPr/>
        </p:nvSpPr>
        <p:spPr>
          <a:xfrm>
            <a:off x="971803" y="467442"/>
            <a:ext cx="8878957" cy="7023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90000"/>
              </a:lnSpc>
              <a:spcBef>
                <a:spcPts val="1000"/>
              </a:spcBef>
              <a:spcAft>
                <a:spcPts val="0"/>
              </a:spcAft>
              <a:buClr>
                <a:schemeClr val="dk1"/>
              </a:buClr>
              <a:buSzPts val="2300"/>
              <a:buFont typeface="Arial"/>
              <a:buNone/>
              <a:defRPr sz="23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just" rtl="0">
              <a:lnSpc>
                <a:spcPct val="90000"/>
              </a:lnSpc>
              <a:spcBef>
                <a:spcPts val="0"/>
              </a:spcBef>
              <a:spcAft>
                <a:spcPts val="0"/>
              </a:spcAft>
              <a:buClr>
                <a:schemeClr val="dk1"/>
              </a:buClr>
              <a:buSzPts val="2300"/>
              <a:buNone/>
            </a:pPr>
            <a:r>
              <a:rPr lang="es-CO" dirty="0">
                <a:solidFill>
                  <a:srgbClr val="FF0000"/>
                </a:solidFill>
                <a:latin typeface="Arial"/>
                <a:ea typeface="Arial"/>
                <a:cs typeface="Arial"/>
                <a:sym typeface="Arial"/>
              </a:rPr>
              <a:t>GESTIÓN DOCUMENTAL Y ARCHIVO</a:t>
            </a:r>
            <a:endParaRPr dirty="0">
              <a:solidFill>
                <a:srgbClr val="FF0000"/>
              </a:solidFill>
              <a:latin typeface="Arial"/>
              <a:ea typeface="Arial"/>
              <a:cs typeface="Arial"/>
              <a:sym typeface="Arial"/>
            </a:endParaRPr>
          </a:p>
        </p:txBody>
      </p:sp>
      <p:sp>
        <p:nvSpPr>
          <p:cNvPr id="21" name="Google Shape;179;p12">
            <a:extLst>
              <a:ext uri="{FF2B5EF4-FFF2-40B4-BE49-F238E27FC236}">
                <a16:creationId xmlns:a16="http://schemas.microsoft.com/office/drawing/2014/main" id="{BED24A5E-F125-AF63-5F12-11E5C1704156}"/>
              </a:ext>
            </a:extLst>
          </p:cNvPr>
          <p:cNvSpPr txBox="1">
            <a:spLocks noGrp="1"/>
          </p:cNvSpPr>
          <p:nvPr/>
        </p:nvSpPr>
        <p:spPr>
          <a:xfrm>
            <a:off x="2724151" y="942529"/>
            <a:ext cx="5112160" cy="28072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lvl="0" indent="-285750" algn="just" rtl="0">
              <a:lnSpc>
                <a:spcPct val="90000"/>
              </a:lnSpc>
              <a:spcBef>
                <a:spcPts val="0"/>
              </a:spcBef>
              <a:spcAft>
                <a:spcPts val="0"/>
              </a:spcAft>
              <a:buClr>
                <a:schemeClr val="dk1"/>
              </a:buClr>
              <a:buSzPts val="1800"/>
              <a:buFont typeface="Arial" panose="020B0604020202020204" pitchFamily="34" charset="0"/>
              <a:buChar char="•"/>
            </a:pPr>
            <a:r>
              <a:rPr lang="es-ES" sz="1800" b="1" dirty="0"/>
              <a:t>Gestión y manejo documental digitalizado.</a:t>
            </a:r>
          </a:p>
          <a:p>
            <a:pPr marL="0" lvl="0" indent="0" algn="just" rtl="0">
              <a:lnSpc>
                <a:spcPct val="90000"/>
              </a:lnSpc>
              <a:spcBef>
                <a:spcPts val="0"/>
              </a:spcBef>
              <a:spcAft>
                <a:spcPts val="0"/>
              </a:spcAft>
              <a:buClr>
                <a:schemeClr val="dk1"/>
              </a:buClr>
              <a:buSzPts val="1800"/>
            </a:pPr>
            <a:endParaRPr lang="es-ES" sz="1800" b="1" dirty="0"/>
          </a:p>
          <a:p>
            <a:pPr marL="285750" lvl="0" indent="-285750" algn="just" rtl="0">
              <a:lnSpc>
                <a:spcPct val="90000"/>
              </a:lnSpc>
              <a:spcBef>
                <a:spcPts val="0"/>
              </a:spcBef>
              <a:spcAft>
                <a:spcPts val="0"/>
              </a:spcAft>
              <a:buClr>
                <a:schemeClr val="dk1"/>
              </a:buClr>
              <a:buSzPts val="1800"/>
              <a:buFont typeface="Arial" panose="020B0604020202020204" pitchFamily="34" charset="0"/>
              <a:buChar char="•"/>
            </a:pPr>
            <a:r>
              <a:rPr lang="es-CO" sz="1800" b="1" dirty="0"/>
              <a:t>Gestión en la nube</a:t>
            </a:r>
          </a:p>
          <a:p>
            <a:pPr marL="0" lvl="0" indent="0" algn="just" rtl="0">
              <a:lnSpc>
                <a:spcPct val="90000"/>
              </a:lnSpc>
              <a:spcBef>
                <a:spcPts val="0"/>
              </a:spcBef>
              <a:spcAft>
                <a:spcPts val="0"/>
              </a:spcAft>
              <a:buClr>
                <a:schemeClr val="dk1"/>
              </a:buClr>
              <a:buSzPts val="1800"/>
            </a:pPr>
            <a:endParaRPr lang="es-ES" sz="1800" b="1" dirty="0"/>
          </a:p>
          <a:p>
            <a:pPr marL="285750" lvl="0" indent="-285750" algn="just" rtl="0">
              <a:lnSpc>
                <a:spcPct val="90000"/>
              </a:lnSpc>
              <a:spcBef>
                <a:spcPts val="0"/>
              </a:spcBef>
              <a:spcAft>
                <a:spcPts val="0"/>
              </a:spcAft>
              <a:buClr>
                <a:schemeClr val="dk1"/>
              </a:buClr>
              <a:buSzPts val="1800"/>
              <a:buFont typeface="Arial" panose="020B0604020202020204" pitchFamily="34" charset="0"/>
              <a:buChar char="•"/>
            </a:pPr>
            <a:r>
              <a:rPr lang="es-ES" sz="1800" b="1" dirty="0"/>
              <a:t>Gestión unificada de único responsable de las PQRSD</a:t>
            </a:r>
          </a:p>
          <a:p>
            <a:pPr marL="0" lvl="0" indent="0" algn="just" rtl="0">
              <a:lnSpc>
                <a:spcPct val="90000"/>
              </a:lnSpc>
              <a:spcBef>
                <a:spcPts val="0"/>
              </a:spcBef>
              <a:spcAft>
                <a:spcPts val="0"/>
              </a:spcAft>
              <a:buClr>
                <a:schemeClr val="dk1"/>
              </a:buClr>
              <a:buSzPts val="1800"/>
            </a:pPr>
            <a:endParaRPr lang="es-ES" sz="1800" b="1" dirty="0"/>
          </a:p>
          <a:p>
            <a:pPr marL="285750" lvl="0" indent="-285750" algn="just" rtl="0">
              <a:lnSpc>
                <a:spcPct val="90000"/>
              </a:lnSpc>
              <a:spcBef>
                <a:spcPts val="0"/>
              </a:spcBef>
              <a:spcAft>
                <a:spcPts val="0"/>
              </a:spcAft>
              <a:buClr>
                <a:schemeClr val="dk1"/>
              </a:buClr>
              <a:buSzPts val="1800"/>
              <a:buFont typeface="Arial" panose="020B0604020202020204" pitchFamily="34" charset="0"/>
              <a:buChar char="•"/>
            </a:pPr>
            <a:r>
              <a:rPr lang="es-CO" sz="1800" b="1" dirty="0"/>
              <a:t>Seguridad Digital</a:t>
            </a:r>
          </a:p>
          <a:p>
            <a:pPr marL="0" lvl="0" indent="0" algn="just" rtl="0">
              <a:lnSpc>
                <a:spcPct val="90000"/>
              </a:lnSpc>
              <a:spcBef>
                <a:spcPts val="0"/>
              </a:spcBef>
              <a:spcAft>
                <a:spcPts val="0"/>
              </a:spcAft>
              <a:buClr>
                <a:schemeClr val="dk1"/>
              </a:buClr>
              <a:buSzPts val="1800"/>
            </a:pPr>
            <a:endParaRPr lang="es-ES" sz="1800" b="1" dirty="0"/>
          </a:p>
          <a:p>
            <a:pPr marL="285750" lvl="0" indent="-285750" algn="just" rtl="0">
              <a:lnSpc>
                <a:spcPct val="90000"/>
              </a:lnSpc>
              <a:spcBef>
                <a:spcPts val="0"/>
              </a:spcBef>
              <a:spcAft>
                <a:spcPts val="0"/>
              </a:spcAft>
              <a:buClr>
                <a:schemeClr val="dk1"/>
              </a:buClr>
              <a:buSzPts val="1800"/>
              <a:buFont typeface="Arial" panose="020B0604020202020204" pitchFamily="34" charset="0"/>
              <a:buChar char="•"/>
            </a:pPr>
            <a:r>
              <a:rPr lang="es-CO" sz="1800" b="1" dirty="0"/>
              <a:t>Copias de Seguridad.</a:t>
            </a:r>
          </a:p>
          <a:p>
            <a:pPr marL="0" lvl="0" indent="0" algn="just" rtl="0">
              <a:lnSpc>
                <a:spcPct val="90000"/>
              </a:lnSpc>
              <a:spcBef>
                <a:spcPts val="0"/>
              </a:spcBef>
              <a:spcAft>
                <a:spcPts val="0"/>
              </a:spcAft>
              <a:buClr>
                <a:schemeClr val="dk1"/>
              </a:buClr>
              <a:buSzPts val="1800"/>
            </a:pPr>
            <a:endParaRPr lang="es-ES" sz="1800" b="1" dirty="0"/>
          </a:p>
          <a:p>
            <a:pPr marL="285750" lvl="0" indent="-285750" algn="just" rtl="0">
              <a:lnSpc>
                <a:spcPct val="90000"/>
              </a:lnSpc>
              <a:spcBef>
                <a:spcPts val="0"/>
              </a:spcBef>
              <a:spcAft>
                <a:spcPts val="0"/>
              </a:spcAft>
              <a:buClr>
                <a:schemeClr val="dk1"/>
              </a:buClr>
              <a:buSzPts val="1800"/>
              <a:buFont typeface="Arial" panose="020B0604020202020204" pitchFamily="34" charset="0"/>
              <a:buChar char="•"/>
            </a:pPr>
            <a:r>
              <a:rPr lang="es-ES" sz="1800" b="1" dirty="0"/>
              <a:t>Implementación de la NAS</a:t>
            </a:r>
            <a:endParaRPr sz="1800" b="1" dirty="0"/>
          </a:p>
        </p:txBody>
      </p:sp>
      <p:pic>
        <p:nvPicPr>
          <p:cNvPr id="25" name="Imagen 24">
            <a:extLst>
              <a:ext uri="{FF2B5EF4-FFF2-40B4-BE49-F238E27FC236}">
                <a16:creationId xmlns:a16="http://schemas.microsoft.com/office/drawing/2014/main" id="{771B27B1-C56B-BF68-3B45-F79A026ADC54}"/>
              </a:ext>
            </a:extLst>
          </p:cNvPr>
          <p:cNvPicPr>
            <a:picLocks noChangeAspect="1"/>
          </p:cNvPicPr>
          <p:nvPr/>
        </p:nvPicPr>
        <p:blipFill rotWithShape="1">
          <a:blip r:embed="rId4" cstate="print"/>
          <a:srcRect l="15797" r="6485"/>
          <a:stretch/>
        </p:blipFill>
        <p:spPr>
          <a:xfrm>
            <a:off x="7781926" y="434309"/>
            <a:ext cx="4324906" cy="3251866"/>
          </a:xfrm>
          <a:prstGeom prst="rect">
            <a:avLst/>
          </a:prstGeom>
        </p:spPr>
      </p:pic>
      <p:pic>
        <p:nvPicPr>
          <p:cNvPr id="27" name="Imagen 26">
            <a:extLst>
              <a:ext uri="{FF2B5EF4-FFF2-40B4-BE49-F238E27FC236}">
                <a16:creationId xmlns:a16="http://schemas.microsoft.com/office/drawing/2014/main" id="{AE3E87D0-ADE5-99A0-130A-0BB809A04FCB}"/>
              </a:ext>
            </a:extLst>
          </p:cNvPr>
          <p:cNvPicPr>
            <a:picLocks noChangeAspect="1"/>
          </p:cNvPicPr>
          <p:nvPr/>
        </p:nvPicPr>
        <p:blipFill>
          <a:blip r:embed="rId5"/>
          <a:stretch>
            <a:fillRect/>
          </a:stretch>
        </p:blipFill>
        <p:spPr>
          <a:xfrm>
            <a:off x="0" y="1482058"/>
            <a:ext cx="2638425" cy="1964281"/>
          </a:xfrm>
          <a:prstGeom prst="rect">
            <a:avLst/>
          </a:prstGeom>
        </p:spPr>
      </p:pic>
      <p:sp>
        <p:nvSpPr>
          <p:cNvPr id="28" name="Google Shape;174;p12">
            <a:extLst>
              <a:ext uri="{FF2B5EF4-FFF2-40B4-BE49-F238E27FC236}">
                <a16:creationId xmlns:a16="http://schemas.microsoft.com/office/drawing/2014/main" id="{60E319AB-BC47-BC1A-447B-DADEE5F4B663}"/>
              </a:ext>
            </a:extLst>
          </p:cNvPr>
          <p:cNvSpPr txBox="1">
            <a:spLocks noGrp="1"/>
          </p:cNvSpPr>
          <p:nvPr/>
        </p:nvSpPr>
        <p:spPr>
          <a:xfrm>
            <a:off x="6663766" y="5080128"/>
            <a:ext cx="4090320" cy="6593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300"/>
              <a:buFont typeface="Arial"/>
              <a:buNone/>
              <a:defRPr sz="13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ctr" rtl="0">
              <a:lnSpc>
                <a:spcPct val="90000"/>
              </a:lnSpc>
              <a:spcBef>
                <a:spcPts val="0"/>
              </a:spcBef>
              <a:spcAft>
                <a:spcPts val="0"/>
              </a:spcAft>
              <a:buClr>
                <a:schemeClr val="dk1"/>
              </a:buClr>
              <a:buSzPts val="1300"/>
              <a:buNone/>
            </a:pPr>
            <a:r>
              <a:rPr lang="es-CO" sz="1600" b="1" dirty="0"/>
              <a:t>Actualización y mejora permanente de la Gestión Documental en el IMP</a:t>
            </a:r>
            <a:endParaRPr sz="1600" b="1" dirty="0"/>
          </a:p>
        </p:txBody>
      </p:sp>
      <p:sp>
        <p:nvSpPr>
          <p:cNvPr id="2" name="CuadroTexto 1">
            <a:extLst>
              <a:ext uri="{FF2B5EF4-FFF2-40B4-BE49-F238E27FC236}">
                <a16:creationId xmlns:a16="http://schemas.microsoft.com/office/drawing/2014/main" id="{E5EF157B-D3AE-4F0D-8752-F3C365988B60}"/>
              </a:ext>
            </a:extLst>
          </p:cNvPr>
          <p:cNvSpPr txBox="1"/>
          <p:nvPr/>
        </p:nvSpPr>
        <p:spPr>
          <a:xfrm>
            <a:off x="428625" y="4370484"/>
            <a:ext cx="11401425" cy="923330"/>
          </a:xfrm>
          <a:prstGeom prst="rect">
            <a:avLst/>
          </a:prstGeom>
          <a:noFill/>
        </p:spPr>
        <p:txBody>
          <a:bodyPr wrap="square" rtlCol="0">
            <a:spAutoFit/>
          </a:bodyPr>
          <a:lstStyle/>
          <a:p>
            <a:pPr algn="just"/>
            <a:r>
              <a:rPr lang="es-CO" dirty="0" smtClean="0">
                <a:latin typeface="Century Gothic" panose="020B0502020202020204" pitchFamily="34" charset="0"/>
              </a:rPr>
              <a:t>Conservar </a:t>
            </a:r>
            <a:r>
              <a:rPr lang="es-CO" dirty="0">
                <a:latin typeface="Century Gothic" panose="020B0502020202020204" pitchFamily="34" charset="0"/>
              </a:rPr>
              <a:t>el archivo  del Instituto como elemento fundamental y sustento natural de sus procesos informativos,  con sujeción a los principios  de eficiencia  y racionalidad que rigen la función administrativa.</a:t>
            </a:r>
          </a:p>
        </p:txBody>
      </p:sp>
      <p:pic>
        <p:nvPicPr>
          <p:cNvPr id="19" name="Picture 4" descr="https://movilidadpereira.gov.co/img/logo-transito-1.png"/>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6">
            <a:extLst>
              <a:ext uri="{FF2B5EF4-FFF2-40B4-BE49-F238E27FC236}">
                <a16:creationId xmlns:a16="http://schemas.microsoft.com/office/drawing/2014/main" id="{7AEA84F8-8DDF-F84B-A67C-921D9A485BD1}"/>
              </a:ext>
            </a:extLst>
          </p:cNvPr>
          <p:cNvPicPr>
            <a:picLocks noChangeAspect="1"/>
          </p:cNvPicPr>
          <p:nvPr/>
        </p:nvPicPr>
        <p:blipFill>
          <a:blip r:embed="rId7"/>
          <a:srcRect/>
          <a:stretch>
            <a:fillRect/>
          </a:stretch>
        </p:blipFill>
        <p:spPr>
          <a:xfrm>
            <a:off x="8894432" y="6029325"/>
            <a:ext cx="3297568" cy="815714"/>
          </a:xfrm>
          <a:prstGeom prst="rect">
            <a:avLst/>
          </a:prstGeom>
        </p:spPr>
      </p:pic>
    </p:spTree>
    <p:extLst>
      <p:ext uri="{BB962C8B-B14F-4D97-AF65-F5344CB8AC3E}">
        <p14:creationId xmlns:p14="http://schemas.microsoft.com/office/powerpoint/2010/main" val="760852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pic>
        <p:nvPicPr>
          <p:cNvPr id="3" name="Imagen 2">
            <a:extLst>
              <a:ext uri="{FF2B5EF4-FFF2-40B4-BE49-F238E27FC236}">
                <a16:creationId xmlns:a16="http://schemas.microsoft.com/office/drawing/2014/main" id="{7CEF6D23-48E0-85B1-EFDF-5BD3BEA99170}"/>
              </a:ext>
            </a:extLst>
          </p:cNvPr>
          <p:cNvPicPr>
            <a:picLocks noChangeAspect="1"/>
          </p:cNvPicPr>
          <p:nvPr/>
        </p:nvPicPr>
        <p:blipFill>
          <a:blip r:embed="rId4"/>
          <a:stretch>
            <a:fillRect/>
          </a:stretch>
        </p:blipFill>
        <p:spPr>
          <a:xfrm>
            <a:off x="1535832" y="320809"/>
            <a:ext cx="9120336" cy="1163793"/>
          </a:xfrm>
          <a:prstGeom prst="rect">
            <a:avLst/>
          </a:prstGeom>
        </p:spPr>
      </p:pic>
      <p:sp>
        <p:nvSpPr>
          <p:cNvPr id="4" name="TextBox 11">
            <a:extLst>
              <a:ext uri="{FF2B5EF4-FFF2-40B4-BE49-F238E27FC236}">
                <a16:creationId xmlns:a16="http://schemas.microsoft.com/office/drawing/2014/main" id="{928F8085-F004-34FE-9FB6-38EADE2BF9DF}"/>
              </a:ext>
            </a:extLst>
          </p:cNvPr>
          <p:cNvSpPr txBox="1"/>
          <p:nvPr/>
        </p:nvSpPr>
        <p:spPr>
          <a:xfrm>
            <a:off x="457200" y="2943225"/>
            <a:ext cx="11334750" cy="1107996"/>
          </a:xfrm>
          <a:prstGeom prst="rect">
            <a:avLst/>
          </a:prstGeom>
        </p:spPr>
        <p:txBody>
          <a:bodyPr wrap="square" lIns="0" tIns="0" rIns="0" bIns="0" rtlCol="0" anchor="t">
            <a:spAutoFit/>
          </a:bodyPr>
          <a:lstStyle/>
          <a:p>
            <a:pPr algn="ctr"/>
            <a:r>
              <a:rPr lang="es-ES" sz="3600" b="1" dirty="0">
                <a:solidFill>
                  <a:srgbClr val="FF0000"/>
                </a:solidFill>
                <a:latin typeface="Montserrat" pitchFamily="2" charset="77"/>
              </a:rPr>
              <a:t>INVERSION INSTITUTO DE MOVILIDAD DE </a:t>
            </a:r>
            <a:r>
              <a:rPr lang="es-ES" sz="3600" b="1" dirty="0" smtClean="0">
                <a:solidFill>
                  <a:srgbClr val="FF0000"/>
                </a:solidFill>
                <a:latin typeface="Montserrat" pitchFamily="2" charset="77"/>
              </a:rPr>
              <a:t>PEREIRA Primer Trimestre 2023</a:t>
            </a:r>
            <a:endParaRPr lang="es-CO" sz="3600" b="1" dirty="0">
              <a:solidFill>
                <a:srgbClr val="FF0000"/>
              </a:solidFill>
              <a:latin typeface="Montserrat" pitchFamily="2" charset="77"/>
            </a:endParaRPr>
          </a:p>
        </p:txBody>
      </p:sp>
      <p:pic>
        <p:nvPicPr>
          <p:cNvPr id="9" name="Imagen 5">
            <a:extLst>
              <a:ext uri="{FF2B5EF4-FFF2-40B4-BE49-F238E27FC236}">
                <a16:creationId xmlns:a16="http://schemas.microsoft.com/office/drawing/2014/main" id="{6D697D69-183C-8148-97DD-9199AB966EC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043" y="0"/>
            <a:ext cx="12189957" cy="6857999"/>
          </a:xfrm>
          <a:prstGeom prst="rect">
            <a:avLst/>
          </a:prstGeom>
        </p:spPr>
      </p:pic>
      <p:sp>
        <p:nvSpPr>
          <p:cNvPr id="11" name="Google Shape;45;p3"/>
          <p:cNvSpPr txBox="1"/>
          <p:nvPr/>
        </p:nvSpPr>
        <p:spPr>
          <a:xfrm>
            <a:off x="-123824" y="1628775"/>
            <a:ext cx="5524500" cy="10678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rgbClr val="000000"/>
              </a:buClr>
              <a:buSzPts val="2300"/>
              <a:buFont typeface="Arial"/>
              <a:buNone/>
            </a:pPr>
            <a:r>
              <a:rPr lang="es-ES_tradnl" sz="3600" b="1" dirty="0" smtClean="0">
                <a:solidFill>
                  <a:srgbClr val="FF0000"/>
                </a:solidFill>
                <a:latin typeface="Century Gothic" panose="020B0502020202020204" pitchFamily="34" charset="0"/>
                <a:sym typeface="Century Gothic"/>
              </a:rPr>
              <a:t>Primer Trimestre </a:t>
            </a:r>
          </a:p>
          <a:p>
            <a:pPr marL="0" marR="0" lvl="0" indent="0" algn="ctr" rtl="0">
              <a:lnSpc>
                <a:spcPct val="90000"/>
              </a:lnSpc>
              <a:spcBef>
                <a:spcPts val="0"/>
              </a:spcBef>
              <a:spcAft>
                <a:spcPts val="0"/>
              </a:spcAft>
              <a:buClr>
                <a:srgbClr val="000000"/>
              </a:buClr>
              <a:buSzPts val="2300"/>
              <a:buFont typeface="Arial"/>
              <a:buNone/>
            </a:pPr>
            <a:r>
              <a:rPr lang="es-ES_tradnl" sz="3600" b="1" i="0" u="none" strike="noStrike" cap="none" dirty="0" smtClean="0">
                <a:solidFill>
                  <a:srgbClr val="FF0000"/>
                </a:solidFill>
                <a:latin typeface="Century Gothic" panose="020B0502020202020204" pitchFamily="34" charset="0"/>
                <a:sym typeface="Century Gothic"/>
              </a:rPr>
              <a:t>2023</a:t>
            </a:r>
            <a:endParaRPr sz="3600" b="0" i="0" u="none" strike="noStrike" cap="none" dirty="0">
              <a:solidFill>
                <a:srgbClr val="000000"/>
              </a:solidFill>
              <a:latin typeface="Century Gothic" panose="020B0502020202020204" pitchFamily="34" charset="0"/>
              <a:sym typeface="Arial"/>
            </a:endParaRPr>
          </a:p>
        </p:txBody>
      </p:sp>
      <p:pic>
        <p:nvPicPr>
          <p:cNvPr id="12" name="Picture 46">
            <a:extLst>
              <a:ext uri="{FF2B5EF4-FFF2-40B4-BE49-F238E27FC236}">
                <a16:creationId xmlns:a16="http://schemas.microsoft.com/office/drawing/2014/main" id="{7AEA84F8-8DDF-F84B-A67C-921D9A485BD1}"/>
              </a:ext>
            </a:extLst>
          </p:cNvPr>
          <p:cNvPicPr>
            <a:picLocks noChangeAspect="1"/>
          </p:cNvPicPr>
          <p:nvPr/>
        </p:nvPicPr>
        <p:blipFill>
          <a:blip r:embed="rId6"/>
          <a:srcRect/>
          <a:stretch>
            <a:fillRect/>
          </a:stretch>
        </p:blipFill>
        <p:spPr>
          <a:xfrm>
            <a:off x="8894432" y="6029325"/>
            <a:ext cx="3297568" cy="815714"/>
          </a:xfrm>
          <a:prstGeom prst="rect">
            <a:avLst/>
          </a:prstGeom>
        </p:spPr>
      </p:pic>
      <p:pic>
        <p:nvPicPr>
          <p:cNvPr id="13"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p:cNvPicPr>
          <p:nvPr/>
        </p:nvPicPr>
        <p:blipFill>
          <a:blip r:embed="rId7" cstate="print"/>
          <a:srcRect l="10807" t="14083" r="2584" b="27858"/>
          <a:stretch>
            <a:fillRect/>
          </a:stretch>
        </p:blipFill>
        <p:spPr>
          <a:xfrm>
            <a:off x="295275" y="2667798"/>
            <a:ext cx="3162300" cy="1589877"/>
          </a:xfrm>
          <a:prstGeom prst="rect">
            <a:avLst/>
          </a:prstGeom>
        </p:spPr>
      </p:pic>
      <p:pic>
        <p:nvPicPr>
          <p:cNvPr id="15" name="Imagen 7"/>
          <p:cNvPicPr>
            <a:picLocks noChangeAspect="1"/>
          </p:cNvPicPr>
          <p:nvPr/>
        </p:nvPicPr>
        <p:blipFill rotWithShape="1">
          <a:blip r:embed="rId3"/>
          <a:srcRect l="75595" t="29471" r="13572" b="19312"/>
          <a:stretch/>
        </p:blipFill>
        <p:spPr>
          <a:xfrm>
            <a:off x="10591799" y="1280095"/>
            <a:ext cx="1600201" cy="4255479"/>
          </a:xfrm>
          <a:prstGeom prst="rect">
            <a:avLst/>
          </a:prstGeom>
        </p:spPr>
      </p:pic>
      <p:pic>
        <p:nvPicPr>
          <p:cNvPr id="16" name="Imagen 2">
            <a:extLst>
              <a:ext uri="{FF2B5EF4-FFF2-40B4-BE49-F238E27FC236}">
                <a16:creationId xmlns:a16="http://schemas.microsoft.com/office/drawing/2014/main" id="{BF198431-952B-02FB-6E36-C2CC3D4979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830" y="856482"/>
            <a:ext cx="11256287" cy="5145034"/>
          </a:xfrm>
          <a:prstGeom prst="rect">
            <a:avLst/>
          </a:prstGeom>
        </p:spPr>
      </p:pic>
    </p:spTree>
    <p:extLst>
      <p:ext uri="{BB962C8B-B14F-4D97-AF65-F5344CB8AC3E}">
        <p14:creationId xmlns:p14="http://schemas.microsoft.com/office/powerpoint/2010/main" val="3813923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55455" y="9564"/>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10" name="Gráfico 9">
            <a:extLst>
              <a:ext uri="{FF2B5EF4-FFF2-40B4-BE49-F238E27FC236}">
                <a16:creationId xmlns:a16="http://schemas.microsoft.com/office/drawing/2014/main" id="{859ED7EB-6F15-AE5D-A71C-60DC20592443}"/>
              </a:ext>
            </a:extLst>
          </p:cNvPr>
          <p:cNvGraphicFramePr>
            <a:graphicFrameLocks/>
          </p:cNvGraphicFramePr>
          <p:nvPr/>
        </p:nvGraphicFramePr>
        <p:xfrm>
          <a:off x="162197" y="402772"/>
          <a:ext cx="7123611" cy="60524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a 4"/>
          <p:cNvGraphicFramePr>
            <a:graphicFrameLocks noGrp="1"/>
          </p:cNvGraphicFramePr>
          <p:nvPr/>
        </p:nvGraphicFramePr>
        <p:xfrm>
          <a:off x="7370927" y="1937360"/>
          <a:ext cx="4821073" cy="2756559"/>
        </p:xfrm>
        <a:graphic>
          <a:graphicData uri="http://schemas.openxmlformats.org/drawingml/2006/table">
            <a:tbl>
              <a:tblPr/>
              <a:tblGrid>
                <a:gridCol w="2783267">
                  <a:extLst>
                    <a:ext uri="{9D8B030D-6E8A-4147-A177-3AD203B41FA5}">
                      <a16:colId xmlns:a16="http://schemas.microsoft.com/office/drawing/2014/main" val="3145308934"/>
                    </a:ext>
                  </a:extLst>
                </a:gridCol>
                <a:gridCol w="2037806">
                  <a:extLst>
                    <a:ext uri="{9D8B030D-6E8A-4147-A177-3AD203B41FA5}">
                      <a16:colId xmlns:a16="http://schemas.microsoft.com/office/drawing/2014/main" val="2049394923"/>
                    </a:ext>
                  </a:extLst>
                </a:gridCol>
              </a:tblGrid>
              <a:tr h="418083">
                <a:tc gridSpan="2">
                  <a:txBody>
                    <a:bodyPr/>
                    <a:lstStyle/>
                    <a:p>
                      <a:pPr algn="ctr" fontAlgn="ctr"/>
                      <a:r>
                        <a:rPr lang="en-US" sz="1800" b="1" i="0" u="none" strike="noStrike" dirty="0">
                          <a:solidFill>
                            <a:srgbClr val="000000"/>
                          </a:solidFill>
                          <a:effectLst/>
                          <a:latin typeface="Calibri" panose="020F0502020204030204" pitchFamily="34" charset="0"/>
                        </a:rPr>
                        <a:t>AL MES DE DICIEMBRE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13353136"/>
                  </a:ext>
                </a:extLst>
              </a:tr>
              <a:tr h="418083">
                <a:tc>
                  <a:txBody>
                    <a:bodyPr/>
                    <a:lstStyle/>
                    <a:p>
                      <a:pPr algn="l" fontAlgn="ctr"/>
                      <a:r>
                        <a:rPr lang="en-US" sz="1800" b="0" i="0" u="none" strike="noStrike" dirty="0">
                          <a:solidFill>
                            <a:srgbClr val="000000"/>
                          </a:solidFill>
                          <a:effectLst/>
                          <a:latin typeface="Calibri" panose="020F0502020204030204" pitchFamily="34" charset="0"/>
                        </a:rPr>
                        <a:t>Derechos de tránsito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12.417.505.830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0129915"/>
                  </a:ext>
                </a:extLst>
              </a:tr>
              <a:tr h="418083">
                <a:tc>
                  <a:txBody>
                    <a:bodyPr/>
                    <a:lstStyle/>
                    <a:p>
                      <a:pPr algn="l" fontAlgn="ctr"/>
                      <a:r>
                        <a:rPr lang="en-US" sz="1800" b="0" i="0" u="none" strike="noStrike" dirty="0">
                          <a:solidFill>
                            <a:srgbClr val="000000"/>
                          </a:solidFill>
                          <a:effectLst/>
                          <a:latin typeface="Calibri" panose="020F0502020204030204" pitchFamily="34" charset="0"/>
                        </a:rPr>
                        <a:t>Multas y Sanciones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6.145.462.232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0527185"/>
                  </a:ext>
                </a:extLst>
              </a:tr>
              <a:tr h="418083">
                <a:tc>
                  <a:txBody>
                    <a:bodyPr/>
                    <a:lstStyle/>
                    <a:p>
                      <a:pPr algn="l" fontAlgn="ctr"/>
                      <a:r>
                        <a:rPr lang="en-US" sz="1800" b="0" i="0" u="none" strike="noStrike" dirty="0">
                          <a:solidFill>
                            <a:srgbClr val="000000"/>
                          </a:solidFill>
                          <a:effectLst/>
                          <a:latin typeface="Calibri" panose="020F0502020204030204" pitchFamily="34" charset="0"/>
                        </a:rPr>
                        <a:t>Ingresos de Capital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2.152.871.903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9886162"/>
                  </a:ext>
                </a:extLst>
              </a:tr>
              <a:tr h="666144">
                <a:tc>
                  <a:txBody>
                    <a:bodyPr/>
                    <a:lstStyle/>
                    <a:p>
                      <a:pPr algn="l" fontAlgn="ctr"/>
                      <a:r>
                        <a:rPr lang="es-ES" sz="1800" b="0" i="0" u="none" strike="noStrike" dirty="0">
                          <a:solidFill>
                            <a:srgbClr val="000000"/>
                          </a:solidFill>
                          <a:effectLst/>
                          <a:latin typeface="Calibri" panose="020F0502020204030204" pitchFamily="34" charset="0"/>
                        </a:rPr>
                        <a:t>Impuesto de Circulación y Tránsito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891.152.159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264070"/>
                  </a:ext>
                </a:extLst>
              </a:tr>
              <a:tr h="418083">
                <a:tc>
                  <a:txBody>
                    <a:bodyPr/>
                    <a:lstStyle/>
                    <a:p>
                      <a:pPr algn="ctr" fontAlgn="ctr"/>
                      <a:r>
                        <a:rPr lang="en-US" sz="1800" b="1" i="0" u="none" strike="noStrike" dirty="0">
                          <a:solidFill>
                            <a:srgbClr val="000000"/>
                          </a:solidFill>
                          <a:effectLst/>
                          <a:latin typeface="Calibri" panose="020F050202020403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Calibri" panose="020F0502020204030204" pitchFamily="34" charset="0"/>
                        </a:rPr>
                        <a:t>21.606.992.124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727135"/>
                  </a:ext>
                </a:extLst>
              </a:tr>
            </a:tbl>
          </a:graphicData>
        </a:graphic>
      </p:graphicFrame>
      <p:pic>
        <p:nvPicPr>
          <p:cNvPr id="9"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0"/>
            <a:ext cx="3297568" cy="815714"/>
          </a:xfrm>
          <a:prstGeom prst="rect">
            <a:avLst/>
          </a:prstGeom>
        </p:spPr>
      </p:pic>
    </p:spTree>
    <p:extLst>
      <p:ext uri="{BB962C8B-B14F-4D97-AF65-F5344CB8AC3E}">
        <p14:creationId xmlns:p14="http://schemas.microsoft.com/office/powerpoint/2010/main" val="3225184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4"/>
          </p:nvPr>
        </p:nvSpPr>
        <p:spPr/>
        <p:txBody>
          <a:bodyPr/>
          <a:lstStyle/>
          <a:p>
            <a:r>
              <a:rPr lang="es-CO" dirty="0" smtClean="0"/>
              <a:t>SEMAFORIZACIÓN PRIMER TRIMESTRE 2023 </a:t>
            </a:r>
            <a:endParaRPr lang="es-CO" dirty="0"/>
          </a:p>
        </p:txBody>
      </p:sp>
      <p:pic>
        <p:nvPicPr>
          <p:cNvPr id="16" name="Google Shape;53;p2"/>
          <p:cNvPicPr preferRelativeResize="0"/>
          <p:nvPr/>
        </p:nvPicPr>
        <p:blipFill>
          <a:blip r:embed="rId2" cstate="print">
            <a:alphaModFix/>
          </a:blip>
          <a:stretch>
            <a:fillRect/>
          </a:stretch>
        </p:blipFill>
        <p:spPr>
          <a:xfrm>
            <a:off x="7052046" y="3494147"/>
            <a:ext cx="2026583" cy="2548172"/>
          </a:xfrm>
          <a:prstGeom prst="rect">
            <a:avLst/>
          </a:prstGeom>
          <a:noFill/>
          <a:ln>
            <a:noFill/>
          </a:ln>
        </p:spPr>
      </p:pic>
      <p:pic>
        <p:nvPicPr>
          <p:cNvPr id="18" name="Imagen 17">
            <a:extLst>
              <a:ext uri="{FF2B5EF4-FFF2-40B4-BE49-F238E27FC236}">
                <a16:creationId xmlns:a16="http://schemas.microsoft.com/office/drawing/2014/main" id="{B845A896-88D8-4BA6-9BC7-AC2E248B8BA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423525" y="3494147"/>
            <a:ext cx="4197165" cy="2465089"/>
          </a:xfrm>
          <a:prstGeom prst="rect">
            <a:avLst/>
          </a:prstGeom>
        </p:spPr>
      </p:pic>
      <p:pic>
        <p:nvPicPr>
          <p:cNvPr id="7"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pic>
        <p:nvPicPr>
          <p:cNvPr id="8" name="Picture 4" descr="https://movilidadpereira.gov.co/img/logo-transito-1.png"/>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7"/>
          <p:cNvPicPr>
            <a:picLocks noChangeAspect="1"/>
          </p:cNvPicPr>
          <p:nvPr/>
        </p:nvPicPr>
        <p:blipFill rotWithShape="1">
          <a:blip r:embed="rId6"/>
          <a:srcRect l="75595" t="29471" r="13572" b="19312"/>
          <a:stretch/>
        </p:blipFill>
        <p:spPr>
          <a:xfrm>
            <a:off x="10591799" y="1280095"/>
            <a:ext cx="1600201" cy="4255479"/>
          </a:xfrm>
          <a:prstGeom prst="rect">
            <a:avLst/>
          </a:prstGeom>
        </p:spPr>
      </p:pic>
      <p:graphicFrame>
        <p:nvGraphicFramePr>
          <p:cNvPr id="11" name="10 Diagrama"/>
          <p:cNvGraphicFramePr/>
          <p:nvPr/>
        </p:nvGraphicFramePr>
        <p:xfrm>
          <a:off x="543584" y="972193"/>
          <a:ext cx="10982553" cy="33039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Google Shape;54;p2"/>
          <p:cNvPicPr preferRelativeResize="0"/>
          <p:nvPr/>
        </p:nvPicPr>
        <p:blipFill>
          <a:blip r:embed="rId12" cstate="print">
            <a:alphaModFix/>
          </a:blip>
          <a:stretch>
            <a:fillRect/>
          </a:stretch>
        </p:blipFill>
        <p:spPr>
          <a:xfrm>
            <a:off x="9574368" y="3494147"/>
            <a:ext cx="1951769" cy="2548172"/>
          </a:xfrm>
          <a:prstGeom prst="rect">
            <a:avLst/>
          </a:prstGeom>
          <a:noFill/>
          <a:ln>
            <a:noFill/>
          </a:ln>
        </p:spPr>
      </p:pic>
      <p:pic>
        <p:nvPicPr>
          <p:cNvPr id="14" name="Imagen 11">
            <a:extLst>
              <a:ext uri="{FF2B5EF4-FFF2-40B4-BE49-F238E27FC236}">
                <a16:creationId xmlns:a16="http://schemas.microsoft.com/office/drawing/2014/main" id="{9DC696BD-3DAE-F871-649B-A945833F4F80}"/>
              </a:ext>
            </a:extLst>
          </p:cNvPr>
          <p:cNvPicPr>
            <a:picLocks noChangeAspect="1"/>
          </p:cNvPicPr>
          <p:nvPr/>
        </p:nvPicPr>
        <p:blipFill>
          <a:blip r:embed="rId13"/>
          <a:stretch>
            <a:fillRect/>
          </a:stretch>
        </p:blipFill>
        <p:spPr>
          <a:xfrm>
            <a:off x="1243923" y="4314825"/>
            <a:ext cx="765851" cy="105842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4"/>
          </p:nvPr>
        </p:nvSpPr>
        <p:spPr/>
        <p:txBody>
          <a:bodyPr/>
          <a:lstStyle/>
          <a:p>
            <a:r>
              <a:rPr lang="es-CO" dirty="0" smtClean="0"/>
              <a:t>SEÑALIZACIÓN TRIMESTRE 2023</a:t>
            </a:r>
            <a:endParaRPr lang="es-CO" dirty="0"/>
          </a:p>
        </p:txBody>
      </p:sp>
      <p:sp>
        <p:nvSpPr>
          <p:cNvPr id="13" name="12 Rectángulo redondeado"/>
          <p:cNvSpPr/>
          <p:nvPr/>
        </p:nvSpPr>
        <p:spPr>
          <a:xfrm>
            <a:off x="745290" y="3295650"/>
            <a:ext cx="2454321" cy="2767294"/>
          </a:xfrm>
          <a:prstGeom prst="roundRect">
            <a:avLst>
              <a:gd name="adj" fmla="val 10000"/>
            </a:avLst>
          </a:prstGeom>
          <a:blipFill rotWithShape="1">
            <a:blip r:embed="rId2" cstate="print">
              <a:extLst>
                <a:ext uri="{28A0092B-C50C-407E-A947-70E740481C1C}">
                  <a14:useLocalDpi xmlns:a14="http://schemas.microsoft.com/office/drawing/2010/main" val="0"/>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13 Rectángulo redondeado"/>
          <p:cNvSpPr/>
          <p:nvPr/>
        </p:nvSpPr>
        <p:spPr>
          <a:xfrm>
            <a:off x="3820288" y="3295649"/>
            <a:ext cx="2392254" cy="2767293"/>
          </a:xfrm>
          <a:prstGeom prst="roundRect">
            <a:avLst>
              <a:gd name="adj" fmla="val 10000"/>
            </a:avLst>
          </a:prstGeom>
          <a:blipFill rotWithShape="1">
            <a:blip r:embed="rId3" cstate="print">
              <a:extLst>
                <a:ext uri="{28A0092B-C50C-407E-A947-70E740481C1C}">
                  <a14:useLocalDpi xmlns:a14="http://schemas.microsoft.com/office/drawing/2010/main" val="0"/>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8"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pic>
        <p:nvPicPr>
          <p:cNvPr id="9" name="Picture 4" descr="https://movilidadpereira.gov.co/img/logo-transito-1.png"/>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6"/>
          <p:cNvGrpSpPr>
            <a:grpSpLocks noChangeAspect="1"/>
          </p:cNvGrpSpPr>
          <p:nvPr/>
        </p:nvGrpSpPr>
        <p:grpSpPr>
          <a:xfrm>
            <a:off x="6417737" y="3295649"/>
            <a:ext cx="2678638" cy="2678638"/>
            <a:chOff x="0" y="0"/>
            <a:chExt cx="6350000" cy="6350000"/>
          </a:xfrm>
        </p:grpSpPr>
        <p:sp>
          <p:nvSpPr>
            <p:cNvPr id="19"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6" cstate="print"/>
              <a:stretch>
                <a:fillRect t="-38681" b="-38701"/>
              </a:stretch>
            </a:blipFill>
          </p:spPr>
        </p:sp>
      </p:grpSp>
      <p:pic>
        <p:nvPicPr>
          <p:cNvPr id="20" name="Imagen 7"/>
          <p:cNvPicPr>
            <a:picLocks noChangeAspect="1"/>
          </p:cNvPicPr>
          <p:nvPr/>
        </p:nvPicPr>
        <p:blipFill rotWithShape="1">
          <a:blip r:embed="rId7"/>
          <a:srcRect l="75595" t="29471" r="13572" b="19312"/>
          <a:stretch/>
        </p:blipFill>
        <p:spPr>
          <a:xfrm>
            <a:off x="10591799" y="1289620"/>
            <a:ext cx="1600201" cy="4255479"/>
          </a:xfrm>
          <a:prstGeom prst="rect">
            <a:avLst/>
          </a:prstGeom>
        </p:spPr>
      </p:pic>
      <p:graphicFrame>
        <p:nvGraphicFramePr>
          <p:cNvPr id="22" name="21 Diagrama"/>
          <p:cNvGraphicFramePr/>
          <p:nvPr/>
        </p:nvGraphicFramePr>
        <p:xfrm>
          <a:off x="597372" y="837504"/>
          <a:ext cx="10898773" cy="29411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3" name="Group 9"/>
          <p:cNvGrpSpPr>
            <a:grpSpLocks noChangeAspect="1"/>
          </p:cNvGrpSpPr>
          <p:nvPr/>
        </p:nvGrpSpPr>
        <p:grpSpPr>
          <a:xfrm>
            <a:off x="9303124" y="3305175"/>
            <a:ext cx="2660276" cy="2660276"/>
            <a:chOff x="0" y="0"/>
            <a:chExt cx="3282950" cy="3282950"/>
          </a:xfrm>
        </p:grpSpPr>
        <p:sp>
          <p:nvSpPr>
            <p:cNvPr id="24" name="Freeform 10"/>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13" cstate="print"/>
              <a:stretch>
                <a:fillRect t="-38691" b="-38691"/>
              </a:stretch>
            </a:blipFill>
          </p:spPr>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2"/>
          <a:srcRect l="75595" t="29471" r="13572" b="19312"/>
          <a:stretch/>
        </p:blipFill>
        <p:spPr>
          <a:xfrm>
            <a:off x="10591799" y="1289620"/>
            <a:ext cx="1600201" cy="4255479"/>
          </a:xfrm>
          <a:prstGeom prst="rect">
            <a:avLst/>
          </a:prstGeom>
        </p:spPr>
      </p:pic>
      <p:pic>
        <p:nvPicPr>
          <p:cNvPr id="12"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pic>
        <p:nvPicPr>
          <p:cNvPr id="14" name="Imagen 11">
            <a:extLst>
              <a:ext uri="{FF2B5EF4-FFF2-40B4-BE49-F238E27FC236}">
                <a16:creationId xmlns:a16="http://schemas.microsoft.com/office/drawing/2014/main" id="{9DC696BD-3DAE-F871-649B-A945833F4F80}"/>
              </a:ext>
            </a:extLst>
          </p:cNvPr>
          <p:cNvPicPr>
            <a:picLocks noChangeAspect="1"/>
          </p:cNvPicPr>
          <p:nvPr/>
        </p:nvPicPr>
        <p:blipFill>
          <a:blip r:embed="rId5"/>
          <a:stretch>
            <a:fillRect/>
          </a:stretch>
        </p:blipFill>
        <p:spPr>
          <a:xfrm>
            <a:off x="0" y="0"/>
            <a:ext cx="470496" cy="650237"/>
          </a:xfrm>
          <a:prstGeom prst="rect">
            <a:avLst/>
          </a:prstGeom>
        </p:spPr>
      </p:pic>
      <p:pic>
        <p:nvPicPr>
          <p:cNvPr id="9" name="8 Imagen"/>
          <p:cNvPicPr/>
          <p:nvPr/>
        </p:nvPicPr>
        <p:blipFill>
          <a:blip r:embed="rId6"/>
          <a:srcRect l="35449" t="19940" r="34020" b="7855"/>
          <a:stretch>
            <a:fillRect/>
          </a:stretch>
        </p:blipFill>
        <p:spPr bwMode="auto">
          <a:xfrm>
            <a:off x="0" y="2062162"/>
            <a:ext cx="3467100" cy="4014788"/>
          </a:xfrm>
          <a:prstGeom prst="rect">
            <a:avLst/>
          </a:prstGeom>
          <a:noFill/>
          <a:ln w="9525">
            <a:noFill/>
            <a:miter lim="800000"/>
            <a:headEnd/>
            <a:tailEnd/>
          </a:ln>
        </p:spPr>
      </p:pic>
      <p:sp>
        <p:nvSpPr>
          <p:cNvPr id="1025" name="Rectangle 1"/>
          <p:cNvSpPr>
            <a:spLocks noChangeArrowheads="1"/>
          </p:cNvSpPr>
          <p:nvPr/>
        </p:nvSpPr>
        <p:spPr bwMode="auto">
          <a:xfrm>
            <a:off x="0" y="876300"/>
            <a:ext cx="4495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i="0" u="none" strike="noStrike" cap="none" normalizeH="0" baseline="0" dirty="0" smtClean="0">
                <a:ln>
                  <a:noFill/>
                </a:ln>
                <a:solidFill>
                  <a:schemeClr val="accent5">
                    <a:lumMod val="75000"/>
                  </a:schemeClr>
                </a:solidFill>
                <a:effectLst/>
                <a:latin typeface="ArialMT"/>
                <a:ea typeface="Calibri" pitchFamily="34" charset="0"/>
                <a:cs typeface="Times New Roman" pitchFamily="18" charset="0"/>
              </a:rPr>
              <a:t>Mediante Comunicación de la ANSV el Municipio de Pereira,</a:t>
            </a:r>
            <a:r>
              <a:rPr kumimoji="0" lang="es-CO" i="0" u="none" strike="noStrike" cap="none" normalizeH="0" dirty="0" smtClean="0">
                <a:ln>
                  <a:noFill/>
                </a:ln>
                <a:solidFill>
                  <a:schemeClr val="accent5">
                    <a:lumMod val="75000"/>
                  </a:schemeClr>
                </a:solidFill>
                <a:effectLst/>
                <a:latin typeface="ArialMT"/>
                <a:ea typeface="Calibri" pitchFamily="34" charset="0"/>
                <a:cs typeface="Times New Roman" pitchFamily="18" charset="0"/>
              </a:rPr>
              <a:t> </a:t>
            </a:r>
            <a:r>
              <a:rPr kumimoji="0" lang="es-CO" i="0" u="none" strike="noStrike" cap="none" normalizeH="0" baseline="0" dirty="0" smtClean="0">
                <a:ln>
                  <a:noFill/>
                </a:ln>
                <a:solidFill>
                  <a:schemeClr val="accent5">
                    <a:lumMod val="75000"/>
                  </a:schemeClr>
                </a:solidFill>
                <a:effectLst/>
                <a:latin typeface="ArialMT"/>
                <a:ea typeface="Calibri" pitchFamily="34" charset="0"/>
                <a:cs typeface="Times New Roman" pitchFamily="18" charset="0"/>
              </a:rPr>
              <a:t>fue seleccionado dentro de</a:t>
            </a:r>
            <a:r>
              <a:rPr kumimoji="0" lang="es-CO" i="0" u="none" strike="noStrike" cap="none" normalizeH="0" dirty="0" smtClean="0">
                <a:ln>
                  <a:noFill/>
                </a:ln>
                <a:solidFill>
                  <a:schemeClr val="accent5">
                    <a:lumMod val="75000"/>
                  </a:schemeClr>
                </a:solidFill>
                <a:effectLst/>
                <a:latin typeface="ArialMT"/>
                <a:ea typeface="Calibri" pitchFamily="34" charset="0"/>
                <a:cs typeface="Times New Roman" pitchFamily="18" charset="0"/>
              </a:rPr>
              <a:t> los 20 Municipios, que harán parte del Proyecto de Urbanismo Táctico.</a:t>
            </a:r>
            <a:endParaRPr kumimoji="0" lang="es-CO" i="0" u="none" strike="noStrike" cap="none" normalizeH="0" baseline="0" dirty="0" smtClean="0">
              <a:ln>
                <a:noFill/>
              </a:ln>
              <a:solidFill>
                <a:schemeClr val="accent5">
                  <a:lumMod val="75000"/>
                </a:schemeClr>
              </a:solidFill>
              <a:effectLst/>
              <a:latin typeface="ArialMT"/>
              <a:ea typeface="Calibri" pitchFamily="34" charset="0"/>
              <a:cs typeface="Times New Roman" pitchFamily="18" charset="0"/>
            </a:endParaRPr>
          </a:p>
        </p:txBody>
      </p:sp>
      <p:sp>
        <p:nvSpPr>
          <p:cNvPr id="11" name="4 Marcador de texto"/>
          <p:cNvSpPr txBox="1">
            <a:spLocks/>
          </p:cNvSpPr>
          <p:nvPr/>
        </p:nvSpPr>
        <p:spPr>
          <a:xfrm>
            <a:off x="1324635" y="0"/>
            <a:ext cx="10610190" cy="771525"/>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tabLst/>
              <a:defRPr/>
            </a:pPr>
            <a:r>
              <a:rPr kumimoji="0" lang="es-CO" sz="2400" b="1" i="0" u="none" strike="noStrike" kern="1200" cap="none" spc="0" normalizeH="0" baseline="0" noProof="0" dirty="0" smtClean="0">
                <a:ln>
                  <a:noFill/>
                </a:ln>
                <a:solidFill>
                  <a:srgbClr val="C00000"/>
                </a:solidFill>
                <a:effectLst/>
                <a:uLnTx/>
                <a:uFillTx/>
                <a:ea typeface="+mn-ea"/>
                <a:cs typeface="+mn-cs"/>
              </a:rPr>
              <a:t>PROYECTO SEGURIDAD VIAL ANSV – CEPAL - IMP</a:t>
            </a:r>
          </a:p>
          <a:p>
            <a:pPr marL="228600" marR="0" lvl="0" indent="-228600" algn="ctr" defTabSz="914400" rtl="0" eaLnBrk="1" fontAlgn="auto" latinLnBrk="0" hangingPunct="1">
              <a:lnSpc>
                <a:spcPct val="90000"/>
              </a:lnSpc>
              <a:spcBef>
                <a:spcPts val="1000"/>
              </a:spcBef>
              <a:spcAft>
                <a:spcPts val="0"/>
              </a:spcAft>
              <a:buClrTx/>
              <a:buSzTx/>
              <a:tabLst/>
              <a:defRPr/>
            </a:pPr>
            <a:r>
              <a:rPr lang="es-CO" sz="2400" b="1" dirty="0" smtClean="0">
                <a:solidFill>
                  <a:srgbClr val="00B050"/>
                </a:solidFill>
                <a:ea typeface="Calibri" pitchFamily="34" charset="0"/>
                <a:cs typeface="Times New Roman" pitchFamily="18" charset="0"/>
              </a:rPr>
              <a:t>INTERVENCIONES PARTICIPATIVAS EN LAS REGIONES DE COLOMBIA</a:t>
            </a:r>
            <a:endParaRPr lang="es-CO" sz="2400" b="1" dirty="0" smtClean="0">
              <a:solidFill>
                <a:srgbClr val="00B050"/>
              </a:solidFill>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tabLst/>
              <a:defRPr/>
            </a:pPr>
            <a:endParaRPr kumimoji="0" lang="es-CO"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Rectangle 1"/>
          <p:cNvSpPr>
            <a:spLocks noChangeArrowheads="1"/>
          </p:cNvSpPr>
          <p:nvPr/>
        </p:nvSpPr>
        <p:spPr bwMode="auto">
          <a:xfrm>
            <a:off x="4724401" y="819151"/>
            <a:ext cx="733425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b="1" i="0" u="none" strike="noStrike" cap="none" normalizeH="0" baseline="0" dirty="0" smtClean="0">
                <a:ln>
                  <a:noFill/>
                </a:ln>
                <a:solidFill>
                  <a:srgbClr val="C00000"/>
                </a:solidFill>
                <a:effectLst/>
                <a:latin typeface="ArialMT"/>
                <a:ea typeface="Calibri" pitchFamily="34" charset="0"/>
                <a:cs typeface="Times New Roman" pitchFamily="18" charset="0"/>
              </a:rPr>
              <a:t>Avance:</a:t>
            </a:r>
          </a:p>
          <a:p>
            <a:pPr marL="0" marR="0" lvl="0" indent="0" algn="just" defTabSz="914400" rtl="0" eaLnBrk="1" fontAlgn="base" latinLnBrk="0" hangingPunct="1">
              <a:lnSpc>
                <a:spcPct val="100000"/>
              </a:lnSpc>
              <a:spcBef>
                <a:spcPct val="0"/>
              </a:spcBef>
              <a:spcAft>
                <a:spcPct val="0"/>
              </a:spcAft>
              <a:buClrTx/>
              <a:buSzTx/>
              <a:buFontTx/>
              <a:buNone/>
              <a:tabLst/>
            </a:pPr>
            <a:r>
              <a:rPr lang="es-CO" dirty="0" smtClean="0">
                <a:latin typeface="ArialMT"/>
                <a:ea typeface="Calibri" pitchFamily="34" charset="0"/>
                <a:cs typeface="Times New Roman" pitchFamily="18" charset="0"/>
              </a:rPr>
              <a:t>Se encuentra en la Etapa de Pre-factibilidad, realizar los Planos, Estudios Técnicos y Socialización de los posibles puntos a intervenir:</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es-CO" i="0" u="none" strike="noStrike" cap="none" normalizeH="0" baseline="0" dirty="0" smtClean="0">
                <a:ln>
                  <a:noFill/>
                </a:ln>
                <a:effectLst/>
                <a:latin typeface="ArialMT"/>
                <a:ea typeface="Calibri" pitchFamily="34" charset="0"/>
                <a:cs typeface="Times New Roman" pitchFamily="18" charset="0"/>
              </a:rPr>
              <a:t>Vías</a:t>
            </a:r>
            <a:r>
              <a:rPr lang="es-CO" dirty="0" smtClean="0">
                <a:latin typeface="ArialMT"/>
                <a:ea typeface="Calibri" pitchFamily="34" charset="0"/>
                <a:cs typeface="Times New Roman" pitchFamily="18" charset="0"/>
              </a:rPr>
              <a:t> </a:t>
            </a:r>
            <a:r>
              <a:rPr kumimoji="0" lang="es-CO" i="0" u="none" strike="noStrike" cap="none" normalizeH="0" baseline="0" dirty="0" smtClean="0">
                <a:ln>
                  <a:noFill/>
                </a:ln>
                <a:effectLst/>
                <a:latin typeface="ArialMT"/>
                <a:ea typeface="Calibri" pitchFamily="34" charset="0"/>
                <a:cs typeface="Times New Roman" pitchFamily="18" charset="0"/>
              </a:rPr>
              <a:t>Alrededor del</a:t>
            </a:r>
            <a:r>
              <a:rPr kumimoji="0" lang="es-CO" i="0" u="none" strike="noStrike" cap="none" normalizeH="0" dirty="0" smtClean="0">
                <a:ln>
                  <a:noFill/>
                </a:ln>
                <a:effectLst/>
                <a:latin typeface="ArialMT"/>
                <a:ea typeface="Calibri" pitchFamily="34" charset="0"/>
                <a:cs typeface="Times New Roman" pitchFamily="18" charset="0"/>
              </a:rPr>
              <a:t> Lucy Tejada</a:t>
            </a:r>
          </a:p>
          <a:p>
            <a:pPr lvl="0" algn="just" fontAlgn="base">
              <a:spcBef>
                <a:spcPct val="0"/>
              </a:spcBef>
              <a:spcAft>
                <a:spcPct val="0"/>
              </a:spcAft>
              <a:buFont typeface="Wingdings" pitchFamily="2" charset="2"/>
              <a:buChar char="ü"/>
            </a:pPr>
            <a:r>
              <a:rPr lang="es-CO" dirty="0" smtClean="0">
                <a:latin typeface="ArialMT"/>
                <a:ea typeface="Calibri" pitchFamily="34" charset="0"/>
                <a:cs typeface="Times New Roman" pitchFamily="18" charset="0"/>
              </a:rPr>
              <a:t>Barrio el Acuario – Frente al CAI</a:t>
            </a:r>
          </a:p>
          <a:p>
            <a:pPr lvl="0" algn="just" fontAlgn="base">
              <a:spcBef>
                <a:spcPct val="0"/>
              </a:spcBef>
              <a:spcAft>
                <a:spcPct val="0"/>
              </a:spcAft>
              <a:buFont typeface="Wingdings" pitchFamily="2" charset="2"/>
              <a:buChar char="ü"/>
            </a:pPr>
            <a:r>
              <a:rPr lang="es-CO" dirty="0" smtClean="0">
                <a:latin typeface="ArialMT"/>
                <a:ea typeface="Calibri" pitchFamily="34" charset="0"/>
                <a:cs typeface="Times New Roman" pitchFamily="18" charset="0"/>
              </a:rPr>
              <a:t>Calle 18 – Carrera 8 a 12</a:t>
            </a:r>
          </a:p>
          <a:p>
            <a:pPr lvl="0" algn="just" fontAlgn="base">
              <a:spcBef>
                <a:spcPct val="0"/>
              </a:spcBef>
              <a:spcAft>
                <a:spcPct val="0"/>
              </a:spcAft>
              <a:buFont typeface="Wingdings" pitchFamily="2" charset="2"/>
              <a:buChar char="ü"/>
            </a:pPr>
            <a:r>
              <a:rPr lang="es-CO" dirty="0" smtClean="0">
                <a:latin typeface="ArialMT"/>
                <a:ea typeface="Calibri" pitchFamily="34" charset="0"/>
                <a:cs typeface="Times New Roman" pitchFamily="18" charset="0"/>
              </a:rPr>
              <a:t>Avenida del Ferrocarril – Carrera 8 a 11</a:t>
            </a:r>
            <a:endParaRPr kumimoji="0" lang="es-CO" i="0" u="none" strike="noStrike" cap="none" normalizeH="0" baseline="0" dirty="0" smtClean="0">
              <a:ln>
                <a:noFill/>
              </a:ln>
              <a:effectLst/>
              <a:latin typeface="ArialMT"/>
              <a:ea typeface="Calibri" pitchFamily="34" charset="0"/>
              <a:cs typeface="Times New Roman" pitchFamily="18" charset="0"/>
            </a:endParaRPr>
          </a:p>
        </p:txBody>
      </p:sp>
      <p:pic>
        <p:nvPicPr>
          <p:cNvPr id="18" name="17 Imagen"/>
          <p:cNvPicPr/>
          <p:nvPr/>
        </p:nvPicPr>
        <p:blipFill rotWithShape="1">
          <a:blip r:embed="rId7"/>
          <a:srcRect l="18982" t="21008" r="18974" b="23169"/>
          <a:stretch/>
        </p:blipFill>
        <p:spPr bwMode="auto">
          <a:xfrm>
            <a:off x="3440206" y="3010379"/>
            <a:ext cx="4027394" cy="3428521"/>
          </a:xfrm>
          <a:prstGeom prst="rect">
            <a:avLst/>
          </a:prstGeom>
          <a:ln>
            <a:noFill/>
          </a:ln>
          <a:extLst>
            <a:ext uri="{53640926-AAD7-44D8-BBD7-CCE9431645EC}">
              <a14:shadowObscured xmlns:a14="http://schemas.microsoft.com/office/drawing/2010/main"/>
            </a:ext>
          </a:extLst>
        </p:spPr>
      </p:pic>
      <p:pic>
        <p:nvPicPr>
          <p:cNvPr id="19" name="18 Imagen"/>
          <p:cNvPicPr/>
          <p:nvPr/>
        </p:nvPicPr>
        <p:blipFill rotWithShape="1">
          <a:blip r:embed="rId8"/>
          <a:srcRect l="18692" t="20551" r="18606" b="23329"/>
          <a:stretch/>
        </p:blipFill>
        <p:spPr bwMode="auto">
          <a:xfrm>
            <a:off x="7844004" y="2861945"/>
            <a:ext cx="4081295" cy="30911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3923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2">
            <a:extLst>
              <a:ext uri="{FF2B5EF4-FFF2-40B4-BE49-F238E27FC236}">
                <a16:creationId xmlns:a16="http://schemas.microsoft.com/office/drawing/2014/main" id="{902537AD-F515-4BEA-8DE6-F15A08FD146D}"/>
              </a:ext>
            </a:extLst>
          </p:cNvPr>
          <p:cNvSpPr txBox="1"/>
          <p:nvPr/>
        </p:nvSpPr>
        <p:spPr>
          <a:xfrm>
            <a:off x="209551" y="540118"/>
            <a:ext cx="9391649" cy="646331"/>
          </a:xfrm>
          <a:prstGeom prst="rect">
            <a:avLst/>
          </a:prstGeom>
          <a:noFill/>
        </p:spPr>
        <p:txBody>
          <a:bodyPr wrap="square" rtlCol="0">
            <a:spAutoFit/>
          </a:bodyPr>
          <a:lstStyle/>
          <a:p>
            <a:pPr lvl="0" algn="ctr">
              <a:lnSpc>
                <a:spcPct val="90000"/>
              </a:lnSpc>
              <a:buClr>
                <a:schemeClr val="dk1"/>
              </a:buClr>
              <a:buSzPts val="1300"/>
            </a:pPr>
            <a:r>
              <a:rPr lang="es-CO" sz="2000" dirty="0" smtClean="0">
                <a:solidFill>
                  <a:srgbClr val="00B050"/>
                </a:solidFill>
                <a:latin typeface="Century Gothic" panose="020B0502020202020204" pitchFamily="34" charset="0"/>
              </a:rPr>
              <a:t>SENSIBILIZACIÓN A USUARIOS EN RELACIÓN CON LA SEGURIDAD VIAL.</a:t>
            </a:r>
          </a:p>
          <a:p>
            <a:pPr lvl="0" algn="ctr">
              <a:lnSpc>
                <a:spcPct val="90000"/>
              </a:lnSpc>
              <a:buClr>
                <a:schemeClr val="dk1"/>
              </a:buClr>
              <a:buSzPts val="1300"/>
            </a:pPr>
            <a:r>
              <a:rPr lang="es-CO" sz="2000" dirty="0" smtClean="0">
                <a:solidFill>
                  <a:srgbClr val="00B050"/>
                </a:solidFill>
                <a:latin typeface="Century Gothic" panose="020B0502020202020204" pitchFamily="34" charset="0"/>
              </a:rPr>
              <a:t> </a:t>
            </a:r>
            <a:r>
              <a:rPr lang="es-CO" sz="2000" b="1" dirty="0" smtClean="0">
                <a:solidFill>
                  <a:srgbClr val="00B050"/>
                </a:solidFill>
                <a:latin typeface="Century Gothic" panose="020B0502020202020204" pitchFamily="34" charset="0"/>
              </a:rPr>
              <a:t>Formación de nuevos conductores</a:t>
            </a:r>
            <a:endParaRPr lang="es-CO" sz="2000" b="1" dirty="0">
              <a:solidFill>
                <a:srgbClr val="00B050"/>
              </a:solidFill>
              <a:latin typeface="Century Gothic" panose="020B0502020202020204" pitchFamily="34" charset="0"/>
            </a:endParaRPr>
          </a:p>
        </p:txBody>
      </p:sp>
      <p:pic>
        <p:nvPicPr>
          <p:cNvPr id="20"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6">
            <a:extLst>
              <a:ext uri="{FF2B5EF4-FFF2-40B4-BE49-F238E27FC236}">
                <a16:creationId xmlns:a16="http://schemas.microsoft.com/office/drawing/2014/main" id="{7AEA84F8-8DDF-F84B-A67C-921D9A485BD1}"/>
              </a:ext>
            </a:extLst>
          </p:cNvPr>
          <p:cNvPicPr>
            <a:picLocks noChangeAspect="1"/>
          </p:cNvPicPr>
          <p:nvPr/>
        </p:nvPicPr>
        <p:blipFill>
          <a:blip r:embed="rId3"/>
          <a:srcRect/>
          <a:stretch>
            <a:fillRect/>
          </a:stretch>
        </p:blipFill>
        <p:spPr>
          <a:xfrm>
            <a:off x="8894432" y="6029325"/>
            <a:ext cx="3297568" cy="815714"/>
          </a:xfrm>
          <a:prstGeom prst="rect">
            <a:avLst/>
          </a:prstGeom>
        </p:spPr>
      </p:pic>
      <p:sp>
        <p:nvSpPr>
          <p:cNvPr id="1025" name="Rectangle 1"/>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800" b="0" i="0" u="none" strike="noStrike" cap="none" normalizeH="0" baseline="0" smtClean="0">
                <a:ln>
                  <a:noFill/>
                </a:ln>
                <a:solidFill>
                  <a:schemeClr val="tx1"/>
                </a:solidFill>
                <a:effectLst/>
                <a:latin typeface="Arial" pitchFamily="34" charset="0"/>
                <a:cs typeface="Arial" pitchFamily="34" charset="0"/>
              </a:rPr>
              <a:t/>
            </a:r>
            <a:br>
              <a:rPr kumimoji="0" lang="es-CO" sz="1800" b="0" i="0" u="none" strike="noStrike" cap="none" normalizeH="0" baseline="0" smtClean="0">
                <a:ln>
                  <a:noFill/>
                </a:ln>
                <a:solidFill>
                  <a:schemeClr val="tx1"/>
                </a:solidFill>
                <a:effectLst/>
                <a:latin typeface="Arial" pitchFamily="34" charset="0"/>
                <a:cs typeface="Arial" pitchFamily="34" charset="0"/>
              </a:rPr>
            </a:br>
            <a:endParaRPr kumimoji="0" lang="es-CO"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Google Shape;118;g13846ba19e3_0_49"/>
          <p:cNvSpPr txBox="1">
            <a:spLocks noGrp="1"/>
          </p:cNvSpPr>
          <p:nvPr>
            <p:ph type="body" idx="5"/>
          </p:nvPr>
        </p:nvSpPr>
        <p:spPr>
          <a:xfrm>
            <a:off x="931940" y="0"/>
            <a:ext cx="8879100" cy="433247"/>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2300"/>
              <a:buNone/>
            </a:pPr>
            <a:r>
              <a:rPr lang="es-CO" sz="2700" b="1" dirty="0">
                <a:solidFill>
                  <a:srgbClr val="FF0000"/>
                </a:solidFill>
                <a:latin typeface="Century Gothic" panose="020B0502020202020204" pitchFamily="34" charset="0"/>
                <a:ea typeface="Arial"/>
                <a:cs typeface="Arial"/>
                <a:sym typeface="Arial"/>
              </a:rPr>
              <a:t>EDUCACIÓN VIAL Y ESCUELA DE ENSEÑANZA</a:t>
            </a:r>
          </a:p>
        </p:txBody>
      </p:sp>
      <p:sp>
        <p:nvSpPr>
          <p:cNvPr id="12" name="11 Rectángulo"/>
          <p:cNvSpPr/>
          <p:nvPr/>
        </p:nvSpPr>
        <p:spPr>
          <a:xfrm>
            <a:off x="190500" y="1229410"/>
            <a:ext cx="3371850" cy="1477328"/>
          </a:xfrm>
          <a:prstGeom prst="rect">
            <a:avLst/>
          </a:prstGeom>
        </p:spPr>
        <p:txBody>
          <a:bodyPr wrap="square">
            <a:spAutoFit/>
          </a:bodyPr>
          <a:lstStyle/>
          <a:p>
            <a:pPr algn="just"/>
            <a:r>
              <a:rPr lang="es-ES" dirty="0" smtClean="0"/>
              <a:t>Se han expedido </a:t>
            </a:r>
            <a:r>
              <a:rPr lang="es-ES" b="1" dirty="0" smtClean="0">
                <a:solidFill>
                  <a:srgbClr val="C00000"/>
                </a:solidFill>
              </a:rPr>
              <a:t>48 certificaciones </a:t>
            </a:r>
            <a:r>
              <a:rPr lang="es-ES" dirty="0" smtClean="0"/>
              <a:t>a través del Ministerio de Transporte como requisito previo para la obtención de Licencia</a:t>
            </a:r>
            <a:endParaRPr lang="es-CO" dirty="0"/>
          </a:p>
        </p:txBody>
      </p:sp>
      <p:pic>
        <p:nvPicPr>
          <p:cNvPr id="13" name="12 Imagen"/>
          <p:cNvPicPr/>
          <p:nvPr/>
        </p:nvPicPr>
        <p:blipFill rotWithShape="1">
          <a:blip r:embed="rId4" cstate="print"/>
          <a:srcRect l="2892" t="19421" r="32841" b="13747"/>
          <a:stretch/>
        </p:blipFill>
        <p:spPr bwMode="auto">
          <a:xfrm>
            <a:off x="0" y="2800387"/>
            <a:ext cx="3676650" cy="2543137"/>
          </a:xfrm>
          <a:prstGeom prst="rect">
            <a:avLst/>
          </a:prstGeom>
          <a:ln>
            <a:noFill/>
          </a:ln>
          <a:extLst>
            <a:ext uri="{53640926-AAD7-44D8-BBD7-CCE9431645EC}">
              <a14:shadowObscured xmlns:a14="http://schemas.microsoft.com/office/drawing/2010/main"/>
            </a:ext>
          </a:extLst>
        </p:spPr>
      </p:pic>
      <p:sp>
        <p:nvSpPr>
          <p:cNvPr id="1026" name="Rectangle 2"/>
          <p:cNvSpPr>
            <a:spLocks noChangeArrowheads="1"/>
          </p:cNvSpPr>
          <p:nvPr/>
        </p:nvSpPr>
        <p:spPr bwMode="auto">
          <a:xfrm>
            <a:off x="4086224" y="2066925"/>
            <a:ext cx="3800475"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ea typeface="Arial" pitchFamily="34" charset="0"/>
                <a:cs typeface="Arial" pitchFamily="34" charset="0"/>
              </a:rPr>
              <a:t>El Centro de Enseñanza Automovilística ha </a:t>
            </a:r>
            <a:r>
              <a:rPr kumimoji="0" lang="es-ES" b="1" i="0" u="none" strike="noStrike" cap="none" normalizeH="0" baseline="0" dirty="0" smtClean="0">
                <a:ln>
                  <a:noFill/>
                </a:ln>
                <a:solidFill>
                  <a:srgbClr val="C00000"/>
                </a:solidFill>
                <a:effectLst/>
                <a:ea typeface="Arial" pitchFamily="34" charset="0"/>
                <a:cs typeface="Arial" pitchFamily="34" charset="0"/>
              </a:rPr>
              <a:t>dictado 312 horas </a:t>
            </a:r>
            <a:r>
              <a:rPr kumimoji="0" lang="es-ES" b="0" i="0" u="none" strike="noStrike" cap="none" normalizeH="0" baseline="0" dirty="0" smtClean="0">
                <a:ln>
                  <a:noFill/>
                </a:ln>
                <a:solidFill>
                  <a:schemeClr val="tx1"/>
                </a:solidFill>
                <a:effectLst/>
                <a:ea typeface="Arial" pitchFamily="34" charset="0"/>
                <a:cs typeface="Arial" pitchFamily="34" charset="0"/>
              </a:rPr>
              <a:t>en curso teórico en técnicas de conducción. </a:t>
            </a:r>
          </a:p>
        </p:txBody>
      </p:sp>
      <p:pic>
        <p:nvPicPr>
          <p:cNvPr id="14" name="13 Imagen"/>
          <p:cNvPicPr/>
          <p:nvPr/>
        </p:nvPicPr>
        <p:blipFill>
          <a:blip r:embed="rId5">
            <a:extLst>
              <a:ext uri="{28A0092B-C50C-407E-A947-70E740481C1C}">
                <a14:useLocalDpi xmlns:a14="http://schemas.microsoft.com/office/drawing/2010/main" val="0"/>
              </a:ext>
            </a:extLst>
          </a:blip>
          <a:srcRect/>
          <a:stretch>
            <a:fillRect/>
          </a:stretch>
        </p:blipFill>
        <p:spPr bwMode="auto">
          <a:xfrm>
            <a:off x="3509350" y="3967162"/>
            <a:ext cx="4491650" cy="2690813"/>
          </a:xfrm>
          <a:prstGeom prst="rect">
            <a:avLst/>
          </a:prstGeom>
          <a:noFill/>
          <a:ln>
            <a:noFill/>
          </a:ln>
        </p:spPr>
      </p:pic>
      <p:pic>
        <p:nvPicPr>
          <p:cNvPr id="15" name="Imagen 11">
            <a:extLst>
              <a:ext uri="{FF2B5EF4-FFF2-40B4-BE49-F238E27FC236}">
                <a16:creationId xmlns:a16="http://schemas.microsoft.com/office/drawing/2014/main" id="{9DC696BD-3DAE-F871-649B-A945833F4F80}"/>
              </a:ext>
            </a:extLst>
          </p:cNvPr>
          <p:cNvPicPr>
            <a:picLocks noChangeAspect="1"/>
          </p:cNvPicPr>
          <p:nvPr/>
        </p:nvPicPr>
        <p:blipFill>
          <a:blip r:embed="rId6"/>
          <a:stretch>
            <a:fillRect/>
          </a:stretch>
        </p:blipFill>
        <p:spPr>
          <a:xfrm>
            <a:off x="5552112" y="1292863"/>
            <a:ext cx="474084" cy="655195"/>
          </a:xfrm>
          <a:prstGeom prst="rect">
            <a:avLst/>
          </a:prstGeom>
        </p:spPr>
      </p:pic>
      <p:sp>
        <p:nvSpPr>
          <p:cNvPr id="1027" name="Rectangle 3"/>
          <p:cNvSpPr>
            <a:spLocks noChangeArrowheads="1"/>
          </p:cNvSpPr>
          <p:nvPr/>
        </p:nvSpPr>
        <p:spPr bwMode="auto">
          <a:xfrm>
            <a:off x="8896350" y="4953000"/>
            <a:ext cx="28194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ea typeface="Arial" pitchFamily="34" charset="0"/>
                <a:cs typeface="Arial" pitchFamily="34" charset="0"/>
              </a:rPr>
              <a:t>Se impartieron </a:t>
            </a:r>
            <a:r>
              <a:rPr kumimoji="0" lang="es-ES" b="1" i="0" u="none" strike="noStrike" cap="none" normalizeH="0" baseline="0" dirty="0" smtClean="0">
                <a:ln>
                  <a:noFill/>
                </a:ln>
                <a:solidFill>
                  <a:srgbClr val="C00000"/>
                </a:solidFill>
                <a:effectLst/>
                <a:ea typeface="Arial" pitchFamily="34" charset="0"/>
                <a:cs typeface="Arial" pitchFamily="34" charset="0"/>
              </a:rPr>
              <a:t>960 horas prácticas</a:t>
            </a:r>
            <a:r>
              <a:rPr kumimoji="0" lang="es-ES" b="0" i="0" u="none" strike="noStrike" cap="none" normalizeH="0" baseline="0" dirty="0" smtClean="0">
                <a:ln>
                  <a:noFill/>
                </a:ln>
                <a:solidFill>
                  <a:schemeClr val="tx1"/>
                </a:solidFill>
                <a:effectLst/>
                <a:ea typeface="Arial" pitchFamily="34" charset="0"/>
                <a:cs typeface="Arial" pitchFamily="34" charset="0"/>
              </a:rPr>
              <a:t> de técnicas de conducción.</a:t>
            </a:r>
            <a:endParaRPr kumimoji="0" lang="es-CO" b="0" i="0" u="none" strike="noStrike" cap="none" normalizeH="0" baseline="0" dirty="0" smtClean="0">
              <a:ln>
                <a:noFill/>
              </a:ln>
              <a:solidFill>
                <a:schemeClr val="tx1"/>
              </a:solidFill>
              <a:effectLst/>
              <a:cs typeface="Arial" pitchFamily="34" charset="0"/>
            </a:endParaRPr>
          </a:p>
        </p:txBody>
      </p:sp>
      <p:pic>
        <p:nvPicPr>
          <p:cNvPr id="17" name="Imagen 11">
            <a:extLst>
              <a:ext uri="{FF2B5EF4-FFF2-40B4-BE49-F238E27FC236}">
                <a16:creationId xmlns:a16="http://schemas.microsoft.com/office/drawing/2014/main" id="{9DC696BD-3DAE-F871-649B-A945833F4F80}"/>
              </a:ext>
            </a:extLst>
          </p:cNvPr>
          <p:cNvPicPr>
            <a:picLocks noChangeAspect="1"/>
          </p:cNvPicPr>
          <p:nvPr/>
        </p:nvPicPr>
        <p:blipFill>
          <a:blip r:embed="rId6"/>
          <a:stretch>
            <a:fillRect/>
          </a:stretch>
        </p:blipFill>
        <p:spPr>
          <a:xfrm>
            <a:off x="8152437" y="5293363"/>
            <a:ext cx="474084" cy="655195"/>
          </a:xfrm>
          <a:prstGeom prst="rect">
            <a:avLst/>
          </a:prstGeom>
        </p:spPr>
      </p:pic>
      <p:pic>
        <p:nvPicPr>
          <p:cNvPr id="22" name="21 Imagen"/>
          <p:cNvPicPr/>
          <p:nvPr/>
        </p:nvPicPr>
        <p:blipFill>
          <a:blip r:embed="rId7">
            <a:extLst>
              <a:ext uri="{28A0092B-C50C-407E-A947-70E740481C1C}">
                <a14:useLocalDpi xmlns:a14="http://schemas.microsoft.com/office/drawing/2010/main" val="0"/>
              </a:ext>
            </a:extLst>
          </a:blip>
          <a:srcRect t="29710"/>
          <a:stretch>
            <a:fillRect/>
          </a:stretch>
        </p:blipFill>
        <p:spPr bwMode="auto">
          <a:xfrm>
            <a:off x="8662987" y="923925"/>
            <a:ext cx="3167063" cy="4000500"/>
          </a:xfrm>
          <a:prstGeom prst="rect">
            <a:avLst/>
          </a:prstGeom>
          <a:noFill/>
          <a:ln>
            <a:noFill/>
          </a:ln>
        </p:spPr>
      </p:pic>
      <p:sp>
        <p:nvSpPr>
          <p:cNvPr id="23" name="22 Rectángulo"/>
          <p:cNvSpPr/>
          <p:nvPr/>
        </p:nvSpPr>
        <p:spPr>
          <a:xfrm>
            <a:off x="276616" y="5425559"/>
            <a:ext cx="3019034" cy="646331"/>
          </a:xfrm>
          <a:prstGeom prst="rect">
            <a:avLst/>
          </a:prstGeom>
        </p:spPr>
        <p:txBody>
          <a:bodyPr wrap="square">
            <a:spAutoFit/>
          </a:bodyPr>
          <a:lstStyle/>
          <a:p>
            <a:pPr algn="just"/>
            <a:r>
              <a:rPr lang="es-ES" dirty="0" smtClean="0"/>
              <a:t>Se ha atendido  </a:t>
            </a:r>
            <a:r>
              <a:rPr lang="es-ES" b="1" dirty="0" smtClean="0">
                <a:solidFill>
                  <a:srgbClr val="C00000"/>
                </a:solidFill>
              </a:rPr>
              <a:t>130 Personas </a:t>
            </a:r>
            <a:r>
              <a:rPr lang="es-ES" dirty="0" smtClean="0"/>
              <a:t>en atención al cliente</a:t>
            </a:r>
            <a:endParaRPr lang="es-CO" dirty="0"/>
          </a:p>
        </p:txBody>
      </p:sp>
    </p:spTree>
    <p:extLst>
      <p:ext uri="{BB962C8B-B14F-4D97-AF65-F5344CB8AC3E}">
        <p14:creationId xmlns:p14="http://schemas.microsoft.com/office/powerpoint/2010/main" val="256891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8;g13846ba19e3_0_49"/>
          <p:cNvSpPr txBox="1">
            <a:spLocks noGrp="1"/>
          </p:cNvSpPr>
          <p:nvPr>
            <p:ph type="body" idx="5"/>
          </p:nvPr>
        </p:nvSpPr>
        <p:spPr>
          <a:xfrm>
            <a:off x="931940" y="0"/>
            <a:ext cx="8879100" cy="433247"/>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2300"/>
              <a:buNone/>
            </a:pPr>
            <a:r>
              <a:rPr lang="es-CO" sz="2700" b="1" dirty="0">
                <a:solidFill>
                  <a:srgbClr val="FF0000"/>
                </a:solidFill>
                <a:latin typeface="Century Gothic" panose="020B0502020202020204" pitchFamily="34" charset="0"/>
                <a:ea typeface="Arial"/>
                <a:cs typeface="Arial"/>
                <a:sym typeface="Arial"/>
              </a:rPr>
              <a:t>EDUCACIÓN VIAL Y ESCUELA DE ENSEÑANZA</a:t>
            </a:r>
          </a:p>
        </p:txBody>
      </p:sp>
      <p:pic>
        <p:nvPicPr>
          <p:cNvPr id="12" name="Imagen 11">
            <a:extLst>
              <a:ext uri="{FF2B5EF4-FFF2-40B4-BE49-F238E27FC236}">
                <a16:creationId xmlns:a16="http://schemas.microsoft.com/office/drawing/2014/main" id="{9DC696BD-3DAE-F871-649B-A945833F4F80}"/>
              </a:ext>
            </a:extLst>
          </p:cNvPr>
          <p:cNvPicPr>
            <a:picLocks noChangeAspect="1"/>
          </p:cNvPicPr>
          <p:nvPr/>
        </p:nvPicPr>
        <p:blipFill>
          <a:blip r:embed="rId2"/>
          <a:stretch>
            <a:fillRect/>
          </a:stretch>
        </p:blipFill>
        <p:spPr>
          <a:xfrm>
            <a:off x="180012" y="1264288"/>
            <a:ext cx="474084" cy="655195"/>
          </a:xfrm>
          <a:prstGeom prst="rect">
            <a:avLst/>
          </a:prstGeom>
        </p:spPr>
      </p:pic>
      <p:pic>
        <p:nvPicPr>
          <p:cNvPr id="19"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sp>
        <p:nvSpPr>
          <p:cNvPr id="96257" name="Rectangle 1"/>
          <p:cNvSpPr>
            <a:spLocks noChangeArrowheads="1"/>
          </p:cNvSpPr>
          <p:nvPr/>
        </p:nvSpPr>
        <p:spPr bwMode="auto">
          <a:xfrm>
            <a:off x="676275" y="561975"/>
            <a:ext cx="7924801"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b="0" i="0" u="none" strike="noStrike" cap="none" normalizeH="0" baseline="0" dirty="0" smtClean="0">
                <a:ln>
                  <a:noFill/>
                </a:ln>
                <a:solidFill>
                  <a:schemeClr val="tx1"/>
                </a:solidFill>
                <a:effectLst/>
                <a:latin typeface="Century Gothic" pitchFamily="34" charset="0"/>
                <a:ea typeface="Calibri" pitchFamily="34" charset="0"/>
                <a:cs typeface="Arial" pitchFamily="34" charset="0"/>
              </a:rPr>
              <a:t>Instituciones Educativas públicas y privadas visitadas con el Programa Niños y niñas de Pereira por una cultura vial dirigido a los grados de 0 a 5 y educación en tránsito dirigido a los grados de 6 a 11durante el primer trimestre del año 2023.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CO"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0" i="0" u="none" strike="noStrike" cap="none" normalizeH="0" baseline="0" dirty="0" smtClean="0">
                <a:ln>
                  <a:noFill/>
                </a:ln>
                <a:solidFill>
                  <a:schemeClr val="tx1"/>
                </a:solidFill>
                <a:effectLst/>
                <a:latin typeface="Century Gothic" pitchFamily="34" charset="0"/>
                <a:ea typeface="Calibri" pitchFamily="34" charset="0"/>
                <a:cs typeface="Arial" pitchFamily="34" charset="0"/>
              </a:rPr>
              <a:t>Niños y niñas de Pereira por una cultura Vial sensibilizados: </a:t>
            </a:r>
            <a:r>
              <a:rPr kumimoji="0" lang="es-MX" b="1" i="0" u="none" strike="noStrike" cap="none" normalizeH="0" baseline="0" dirty="0" smtClean="0">
                <a:ln>
                  <a:noFill/>
                </a:ln>
                <a:solidFill>
                  <a:schemeClr val="tx1"/>
                </a:solidFill>
                <a:effectLst/>
                <a:latin typeface="Century Gothic" pitchFamily="34" charset="0"/>
                <a:ea typeface="Calibri" pitchFamily="34" charset="0"/>
                <a:cs typeface="Arial" pitchFamily="34" charset="0"/>
              </a:rPr>
              <a:t>1.325</a:t>
            </a:r>
            <a:endParaRPr kumimoji="0" lang="es-CO"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0" i="0" u="none" strike="noStrike" cap="none" normalizeH="0" baseline="0" dirty="0" smtClean="0">
                <a:ln>
                  <a:noFill/>
                </a:ln>
                <a:solidFill>
                  <a:schemeClr val="tx1"/>
                </a:solidFill>
                <a:effectLst/>
                <a:latin typeface="Century Gothic" pitchFamily="34" charset="0"/>
                <a:ea typeface="Calibri" pitchFamily="34" charset="0"/>
                <a:cs typeface="Arial" pitchFamily="34" charset="0"/>
              </a:rPr>
              <a:t>Educación en tránsito sensibilizados:</a:t>
            </a:r>
            <a:r>
              <a:rPr lang="es-MX" dirty="0" smtClean="0">
                <a:latin typeface="Century Gothic" pitchFamily="34" charset="0"/>
                <a:ea typeface="Calibri" pitchFamily="34" charset="0"/>
                <a:cs typeface="Arial" pitchFamily="34" charset="0"/>
              </a:rPr>
              <a:t> </a:t>
            </a:r>
            <a:r>
              <a:rPr kumimoji="0" lang="es-MX" b="1" i="0" u="none" strike="noStrike" cap="none" normalizeH="0" baseline="0" dirty="0" smtClean="0">
                <a:ln>
                  <a:noFill/>
                </a:ln>
                <a:solidFill>
                  <a:schemeClr val="tx1"/>
                </a:solidFill>
                <a:effectLst/>
                <a:latin typeface="Century Gothic" pitchFamily="34" charset="0"/>
                <a:ea typeface="Calibri" pitchFamily="34" charset="0"/>
                <a:cs typeface="Arial" pitchFamily="34" charset="0"/>
              </a:rPr>
              <a:t>1.516</a:t>
            </a:r>
            <a:endParaRPr kumimoji="0" lang="es-MX" b="0" i="0" u="none" strike="noStrike" cap="none" normalizeH="0" baseline="0" dirty="0" smtClean="0">
              <a:ln>
                <a:noFill/>
              </a:ln>
              <a:solidFill>
                <a:schemeClr val="tx1"/>
              </a:solidFill>
              <a:effectLst/>
              <a:latin typeface="Century Gothic" pitchFamily="34" charset="0"/>
              <a:cs typeface="Arial" pitchFamily="34" charset="0"/>
            </a:endParaRPr>
          </a:p>
        </p:txBody>
      </p:sp>
      <p:pic>
        <p:nvPicPr>
          <p:cNvPr id="11" name="10 Imagen" descr="C:\Users\EDUVIAL_PC_1_IMP\Downloads\PHOTO-2023-03-14-13-05-0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8639" y="2810192"/>
            <a:ext cx="5696585" cy="3266758"/>
          </a:xfrm>
          <a:prstGeom prst="rect">
            <a:avLst/>
          </a:prstGeom>
          <a:noFill/>
          <a:ln w="9525">
            <a:solidFill>
              <a:schemeClr val="tx1"/>
            </a:solidFill>
          </a:ln>
        </p:spPr>
      </p:pic>
      <p:pic>
        <p:nvPicPr>
          <p:cNvPr id="14" name="13 Imagen" descr="C:\Users\EDUVIAL_PC_1_IMP\Downloads\PHOTO-2023-03-07-07-56-0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0002" y="314324"/>
            <a:ext cx="3281998" cy="5362575"/>
          </a:xfrm>
          <a:prstGeom prst="rect">
            <a:avLst/>
          </a:prstGeom>
          <a:noFill/>
          <a:ln>
            <a:noFill/>
          </a:ln>
        </p:spPr>
      </p:pic>
    </p:spTree>
    <p:extLst>
      <p:ext uri="{BB962C8B-B14F-4D97-AF65-F5344CB8AC3E}">
        <p14:creationId xmlns:p14="http://schemas.microsoft.com/office/powerpoint/2010/main" val="5508892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8;g13846ba19e3_0_49"/>
          <p:cNvSpPr txBox="1">
            <a:spLocks noGrp="1"/>
          </p:cNvSpPr>
          <p:nvPr>
            <p:ph type="body" idx="5"/>
          </p:nvPr>
        </p:nvSpPr>
        <p:spPr>
          <a:xfrm>
            <a:off x="960515" y="0"/>
            <a:ext cx="8879100" cy="7023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2300"/>
              <a:buNone/>
            </a:pPr>
            <a:r>
              <a:rPr lang="es-CO" sz="2700" b="1" dirty="0">
                <a:solidFill>
                  <a:srgbClr val="FF0000"/>
                </a:solidFill>
                <a:latin typeface="Century Gothic" panose="020B0502020202020204" pitchFamily="34" charset="0"/>
                <a:ea typeface="Arial"/>
                <a:cs typeface="Arial"/>
                <a:sym typeface="Arial"/>
              </a:rPr>
              <a:t>EDUCACIÓN VIAL Y ESCUELA DE ENSEÑANZA</a:t>
            </a:r>
          </a:p>
        </p:txBody>
      </p:sp>
      <p:sp>
        <p:nvSpPr>
          <p:cNvPr id="13" name="CuadroTexto 12">
            <a:extLst>
              <a:ext uri="{FF2B5EF4-FFF2-40B4-BE49-F238E27FC236}">
                <a16:creationId xmlns:a16="http://schemas.microsoft.com/office/drawing/2014/main" id="{902537AD-F515-4BEA-8DE6-F15A08FD146D}"/>
              </a:ext>
            </a:extLst>
          </p:cNvPr>
          <p:cNvSpPr txBox="1"/>
          <p:nvPr/>
        </p:nvSpPr>
        <p:spPr>
          <a:xfrm>
            <a:off x="364336" y="606793"/>
            <a:ext cx="6636539" cy="1631216"/>
          </a:xfrm>
          <a:prstGeom prst="rect">
            <a:avLst/>
          </a:prstGeom>
          <a:noFill/>
        </p:spPr>
        <p:txBody>
          <a:bodyPr wrap="square" rtlCol="0">
            <a:spAutoFit/>
          </a:bodyPr>
          <a:lstStyle/>
          <a:p>
            <a:pPr marL="285750" indent="-285750" algn="just">
              <a:buFont typeface="Arial" panose="020B0604020202020204" pitchFamily="34" charset="0"/>
              <a:buChar char="•"/>
            </a:pPr>
            <a:r>
              <a:rPr lang="es-ES" sz="2000" b="1" dirty="0" smtClean="0">
                <a:solidFill>
                  <a:srgbClr val="0070C0"/>
                </a:solidFill>
                <a:latin typeface="Century Gothic" panose="020B0502020202020204" pitchFamily="34" charset="0"/>
              </a:rPr>
              <a:t>3.535</a:t>
            </a:r>
            <a:r>
              <a:rPr lang="es-ES" sz="2000" dirty="0" smtClean="0">
                <a:latin typeface="Century Gothic" panose="020B0502020202020204" pitchFamily="34" charset="0"/>
              </a:rPr>
              <a:t> </a:t>
            </a:r>
            <a:r>
              <a:rPr lang="es-ES" sz="2000" dirty="0">
                <a:latin typeface="Century Gothic" panose="020B0502020202020204" pitchFamily="34" charset="0"/>
              </a:rPr>
              <a:t>personas sensibilizadas en normas de tránsito y comportamiento vial, logrando disminución en las cifras de siniestralidad vial en el 2022, mejorando la movilidad en el territorio y salvando vidas. </a:t>
            </a:r>
            <a:endParaRPr lang="es-CO" sz="2000" dirty="0">
              <a:latin typeface="Century Gothic" panose="020B0502020202020204" pitchFamily="34" charset="0"/>
            </a:endParaRPr>
          </a:p>
        </p:txBody>
      </p:sp>
      <p:graphicFrame>
        <p:nvGraphicFramePr>
          <p:cNvPr id="15" name="Tabla 14">
            <a:extLst>
              <a:ext uri="{FF2B5EF4-FFF2-40B4-BE49-F238E27FC236}">
                <a16:creationId xmlns:a16="http://schemas.microsoft.com/office/drawing/2014/main" id="{6584166A-6BB3-46D4-9D27-FAC5601C423A}"/>
              </a:ext>
            </a:extLst>
          </p:cNvPr>
          <p:cNvGraphicFramePr>
            <a:graphicFrameLocks noGrp="1"/>
          </p:cNvGraphicFramePr>
          <p:nvPr/>
        </p:nvGraphicFramePr>
        <p:xfrm>
          <a:off x="4038599" y="3333749"/>
          <a:ext cx="6991351" cy="2834640"/>
        </p:xfrm>
        <a:graphic>
          <a:graphicData uri="http://schemas.openxmlformats.org/drawingml/2006/table">
            <a:tbl>
              <a:tblPr firstRow="1" bandRow="1">
                <a:tableStyleId>{35758FB7-9AC5-4552-8A53-C91805E547FA}</a:tableStyleId>
              </a:tblPr>
              <a:tblGrid>
                <a:gridCol w="4968248">
                  <a:extLst>
                    <a:ext uri="{9D8B030D-6E8A-4147-A177-3AD203B41FA5}">
                      <a16:colId xmlns:a16="http://schemas.microsoft.com/office/drawing/2014/main" val="3324287399"/>
                    </a:ext>
                  </a:extLst>
                </a:gridCol>
                <a:gridCol w="2023103">
                  <a:extLst>
                    <a:ext uri="{9D8B030D-6E8A-4147-A177-3AD203B41FA5}">
                      <a16:colId xmlns:a16="http://schemas.microsoft.com/office/drawing/2014/main" val="1821409203"/>
                    </a:ext>
                  </a:extLst>
                </a:gridCol>
              </a:tblGrid>
              <a:tr h="319768">
                <a:tc>
                  <a:txBody>
                    <a:bodyPr/>
                    <a:lstStyle/>
                    <a:p>
                      <a:r>
                        <a:rPr lang="es-ES" sz="1800" dirty="0"/>
                        <a:t>Capacitación</a:t>
                      </a:r>
                      <a:endParaRPr lang="es-CO" sz="1800" dirty="0"/>
                    </a:p>
                  </a:txBody>
                  <a:tcPr/>
                </a:tc>
                <a:tc>
                  <a:txBody>
                    <a:bodyPr/>
                    <a:lstStyle/>
                    <a:p>
                      <a:pPr algn="ctr"/>
                      <a:r>
                        <a:rPr lang="es-ES" sz="1800" dirty="0"/>
                        <a:t>Población </a:t>
                      </a:r>
                      <a:endParaRPr lang="es-CO" sz="1800" dirty="0"/>
                    </a:p>
                  </a:txBody>
                  <a:tcPr/>
                </a:tc>
                <a:extLst>
                  <a:ext uri="{0D108BD9-81ED-4DB2-BD59-A6C34878D82A}">
                    <a16:rowId xmlns:a16="http://schemas.microsoft.com/office/drawing/2014/main" val="297411999"/>
                  </a:ext>
                </a:extLst>
              </a:tr>
              <a:tr h="319768">
                <a:tc>
                  <a:txBody>
                    <a:bodyPr/>
                    <a:lstStyle/>
                    <a:p>
                      <a:r>
                        <a:rPr lang="es-ES" sz="1800" dirty="0"/>
                        <a:t>SOY UN PEATÓN SEGURO EN LA VÍA</a:t>
                      </a:r>
                      <a:endParaRPr lang="es-CO" sz="1800" dirty="0"/>
                    </a:p>
                  </a:txBody>
                  <a:tcPr>
                    <a:solidFill>
                      <a:schemeClr val="bg1"/>
                    </a:solidFill>
                  </a:tcPr>
                </a:tc>
                <a:tc>
                  <a:txBody>
                    <a:bodyPr/>
                    <a:lstStyle/>
                    <a:p>
                      <a:pPr algn="ctr"/>
                      <a:r>
                        <a:rPr lang="es-ES" sz="1800" b="1" dirty="0" smtClean="0"/>
                        <a:t>75</a:t>
                      </a:r>
                      <a:endParaRPr lang="es-CO" sz="1800" b="1" dirty="0"/>
                    </a:p>
                  </a:txBody>
                  <a:tcPr>
                    <a:solidFill>
                      <a:schemeClr val="bg1"/>
                    </a:solidFill>
                  </a:tcPr>
                </a:tc>
                <a:extLst>
                  <a:ext uri="{0D108BD9-81ED-4DB2-BD59-A6C34878D82A}">
                    <a16:rowId xmlns:a16="http://schemas.microsoft.com/office/drawing/2014/main" val="2878328615"/>
                  </a:ext>
                </a:extLst>
              </a:tr>
              <a:tr h="319768">
                <a:tc>
                  <a:txBody>
                    <a:bodyPr/>
                    <a:lstStyle/>
                    <a:p>
                      <a:r>
                        <a:rPr lang="es-ES" sz="1800" dirty="0"/>
                        <a:t>LA CAPITAL DEL EJE SE MOVILIZA EN BICI</a:t>
                      </a:r>
                      <a:endParaRPr lang="es-CO" sz="1800" dirty="0"/>
                    </a:p>
                  </a:txBody>
                  <a:tcPr>
                    <a:solidFill>
                      <a:schemeClr val="bg1"/>
                    </a:solidFill>
                  </a:tcPr>
                </a:tc>
                <a:tc>
                  <a:txBody>
                    <a:bodyPr/>
                    <a:lstStyle/>
                    <a:p>
                      <a:pPr algn="ctr"/>
                      <a:r>
                        <a:rPr lang="es-ES" sz="1800" b="1" dirty="0" smtClean="0"/>
                        <a:t>19</a:t>
                      </a:r>
                      <a:endParaRPr lang="es-CO" sz="1800" b="1" dirty="0"/>
                    </a:p>
                  </a:txBody>
                  <a:tcPr>
                    <a:solidFill>
                      <a:schemeClr val="bg1"/>
                    </a:solidFill>
                  </a:tcPr>
                </a:tc>
                <a:extLst>
                  <a:ext uri="{0D108BD9-81ED-4DB2-BD59-A6C34878D82A}">
                    <a16:rowId xmlns:a16="http://schemas.microsoft.com/office/drawing/2014/main" val="3690913377"/>
                  </a:ext>
                </a:extLst>
              </a:tr>
              <a:tr h="319768">
                <a:tc>
                  <a:txBody>
                    <a:bodyPr/>
                    <a:lstStyle/>
                    <a:p>
                      <a:r>
                        <a:rPr lang="es-ES" sz="1800" dirty="0"/>
                        <a:t>SOY UN MOTICICLISTA EJEMPLAR EN LA VÍA</a:t>
                      </a:r>
                      <a:endParaRPr lang="es-CO" sz="1800" dirty="0"/>
                    </a:p>
                  </a:txBody>
                  <a:tcPr>
                    <a:solidFill>
                      <a:schemeClr val="bg1"/>
                    </a:solidFill>
                  </a:tcPr>
                </a:tc>
                <a:tc>
                  <a:txBody>
                    <a:bodyPr/>
                    <a:lstStyle/>
                    <a:p>
                      <a:pPr algn="ctr"/>
                      <a:r>
                        <a:rPr lang="es-ES" sz="1800" b="1" dirty="0" smtClean="0"/>
                        <a:t>65</a:t>
                      </a:r>
                      <a:endParaRPr lang="es-CO" sz="1800" b="1" dirty="0"/>
                    </a:p>
                  </a:txBody>
                  <a:tcPr>
                    <a:solidFill>
                      <a:schemeClr val="bg1"/>
                    </a:solidFill>
                  </a:tcPr>
                </a:tc>
                <a:extLst>
                  <a:ext uri="{0D108BD9-81ED-4DB2-BD59-A6C34878D82A}">
                    <a16:rowId xmlns:a16="http://schemas.microsoft.com/office/drawing/2014/main" val="711212486"/>
                  </a:ext>
                </a:extLst>
              </a:tr>
              <a:tr h="319768">
                <a:tc>
                  <a:txBody>
                    <a:bodyPr/>
                    <a:lstStyle/>
                    <a:p>
                      <a:r>
                        <a:rPr lang="es-ES" sz="1800" dirty="0"/>
                        <a:t>NIÑOS Y NIÑAS DE PEREIRA´POR UNA CULTURA VIAL</a:t>
                      </a:r>
                      <a:endParaRPr lang="es-CO" sz="1800" dirty="0"/>
                    </a:p>
                  </a:txBody>
                  <a:tcPr>
                    <a:solidFill>
                      <a:schemeClr val="bg1"/>
                    </a:solidFill>
                  </a:tcPr>
                </a:tc>
                <a:tc>
                  <a:txBody>
                    <a:bodyPr/>
                    <a:lstStyle/>
                    <a:p>
                      <a:pPr algn="ctr"/>
                      <a:r>
                        <a:rPr lang="es-ES" sz="1800" b="1" dirty="0" smtClean="0"/>
                        <a:t>1.325</a:t>
                      </a:r>
                      <a:endParaRPr lang="es-CO" sz="1800" b="1" dirty="0"/>
                    </a:p>
                  </a:txBody>
                  <a:tcPr>
                    <a:solidFill>
                      <a:schemeClr val="bg1"/>
                    </a:solidFill>
                  </a:tcPr>
                </a:tc>
                <a:extLst>
                  <a:ext uri="{0D108BD9-81ED-4DB2-BD59-A6C34878D82A}">
                    <a16:rowId xmlns:a16="http://schemas.microsoft.com/office/drawing/2014/main" val="1014801311"/>
                  </a:ext>
                </a:extLst>
              </a:tr>
              <a:tr h="319768">
                <a:tc>
                  <a:txBody>
                    <a:bodyPr/>
                    <a:lstStyle/>
                    <a:p>
                      <a:r>
                        <a:rPr lang="es-ES" sz="1800" dirty="0"/>
                        <a:t>EDUCACIÓN DE TRÁNSITO BACHILLERATO</a:t>
                      </a:r>
                      <a:endParaRPr lang="es-CO" sz="1800" dirty="0"/>
                    </a:p>
                  </a:txBody>
                  <a:tcPr>
                    <a:solidFill>
                      <a:schemeClr val="bg1"/>
                    </a:solidFill>
                  </a:tcPr>
                </a:tc>
                <a:tc>
                  <a:txBody>
                    <a:bodyPr/>
                    <a:lstStyle/>
                    <a:p>
                      <a:pPr algn="ctr"/>
                      <a:r>
                        <a:rPr lang="es-ES" sz="1800" b="1" dirty="0" smtClean="0"/>
                        <a:t>1.516</a:t>
                      </a:r>
                      <a:endParaRPr lang="es-CO" sz="1800" b="1" dirty="0"/>
                    </a:p>
                  </a:txBody>
                  <a:tcPr>
                    <a:solidFill>
                      <a:schemeClr val="bg1"/>
                    </a:solidFill>
                  </a:tcPr>
                </a:tc>
                <a:extLst>
                  <a:ext uri="{0D108BD9-81ED-4DB2-BD59-A6C34878D82A}">
                    <a16:rowId xmlns:a16="http://schemas.microsoft.com/office/drawing/2014/main" val="3108153884"/>
                  </a:ext>
                </a:extLst>
              </a:tr>
              <a:tr h="319768">
                <a:tc>
                  <a:txBody>
                    <a:bodyPr/>
                    <a:lstStyle/>
                    <a:p>
                      <a:r>
                        <a:rPr lang="es-ES" sz="1800" dirty="0"/>
                        <a:t>NORMAS DE TRÁNSITO Y COMPORTAMIENTO VIAL</a:t>
                      </a:r>
                      <a:endParaRPr lang="es-CO" sz="1800" dirty="0"/>
                    </a:p>
                  </a:txBody>
                  <a:tcPr>
                    <a:solidFill>
                      <a:schemeClr val="bg1"/>
                    </a:solidFill>
                  </a:tcPr>
                </a:tc>
                <a:tc>
                  <a:txBody>
                    <a:bodyPr/>
                    <a:lstStyle/>
                    <a:p>
                      <a:pPr algn="ctr"/>
                      <a:r>
                        <a:rPr lang="es-ES" sz="1800" b="1" dirty="0" smtClean="0"/>
                        <a:t>535</a:t>
                      </a:r>
                      <a:endParaRPr lang="es-CO" sz="1800" b="1" dirty="0"/>
                    </a:p>
                  </a:txBody>
                  <a:tcPr>
                    <a:solidFill>
                      <a:schemeClr val="bg1"/>
                    </a:solidFill>
                  </a:tcPr>
                </a:tc>
                <a:extLst>
                  <a:ext uri="{0D108BD9-81ED-4DB2-BD59-A6C34878D82A}">
                    <a16:rowId xmlns:a16="http://schemas.microsoft.com/office/drawing/2014/main" val="920726603"/>
                  </a:ext>
                </a:extLst>
              </a:tr>
            </a:tbl>
          </a:graphicData>
        </a:graphic>
      </p:graphicFrame>
      <p:pic>
        <p:nvPicPr>
          <p:cNvPr id="12" name="Imagen 11">
            <a:extLst>
              <a:ext uri="{FF2B5EF4-FFF2-40B4-BE49-F238E27FC236}">
                <a16:creationId xmlns:a16="http://schemas.microsoft.com/office/drawing/2014/main" id="{9DC696BD-3DAE-F871-649B-A945833F4F80}"/>
              </a:ext>
            </a:extLst>
          </p:cNvPr>
          <p:cNvPicPr>
            <a:picLocks noChangeAspect="1"/>
          </p:cNvPicPr>
          <p:nvPr/>
        </p:nvPicPr>
        <p:blipFill>
          <a:blip r:embed="rId2"/>
          <a:stretch>
            <a:fillRect/>
          </a:stretch>
        </p:blipFill>
        <p:spPr>
          <a:xfrm>
            <a:off x="180012" y="1264288"/>
            <a:ext cx="474084" cy="655195"/>
          </a:xfrm>
          <a:prstGeom prst="rect">
            <a:avLst/>
          </a:prstGeom>
        </p:spPr>
      </p:pic>
      <p:pic>
        <p:nvPicPr>
          <p:cNvPr id="19"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pic>
        <p:nvPicPr>
          <p:cNvPr id="11" name="10 Imagen" descr="C:\Users\EDUVIAL_PC_1_IMP\Downloads\PHOTO-2023-04-05-14-17-13.jpg"/>
          <p:cNvPicPr/>
          <p:nvPr/>
        </p:nvPicPr>
        <p:blipFill>
          <a:blip r:embed="rId5">
            <a:extLst>
              <a:ext uri="{28A0092B-C50C-407E-A947-70E740481C1C}">
                <a14:useLocalDpi xmlns:a14="http://schemas.microsoft.com/office/drawing/2010/main" val="0"/>
              </a:ext>
            </a:extLst>
          </a:blip>
          <a:srcRect/>
          <a:stretch>
            <a:fillRect/>
          </a:stretch>
        </p:blipFill>
        <p:spPr bwMode="auto">
          <a:xfrm>
            <a:off x="376237" y="1914525"/>
            <a:ext cx="3495675" cy="4533900"/>
          </a:xfrm>
          <a:prstGeom prst="rect">
            <a:avLst/>
          </a:prstGeom>
          <a:noFill/>
          <a:ln>
            <a:noFill/>
          </a:ln>
        </p:spPr>
      </p:pic>
      <p:pic>
        <p:nvPicPr>
          <p:cNvPr id="14" name="13 Imagen" descr="C:\Users\EDUVIAL_PC_1_IMP\Downloads\PHOTO-2023-02-15-10-12-1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7574" y="890587"/>
            <a:ext cx="4740275" cy="2257425"/>
          </a:xfrm>
          <a:prstGeom prst="rect">
            <a:avLst/>
          </a:prstGeom>
          <a:noFill/>
          <a:ln>
            <a:noFill/>
          </a:ln>
        </p:spPr>
      </p:pic>
    </p:spTree>
    <p:extLst>
      <p:ext uri="{BB962C8B-B14F-4D97-AF65-F5344CB8AC3E}">
        <p14:creationId xmlns:p14="http://schemas.microsoft.com/office/powerpoint/2010/main" val="5508892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8;g13846ba19e3_0_49"/>
          <p:cNvSpPr txBox="1">
            <a:spLocks noGrp="1"/>
          </p:cNvSpPr>
          <p:nvPr>
            <p:ph type="body" idx="5"/>
          </p:nvPr>
        </p:nvSpPr>
        <p:spPr>
          <a:xfrm>
            <a:off x="960515" y="0"/>
            <a:ext cx="8879100" cy="7023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2300"/>
              <a:buNone/>
            </a:pPr>
            <a:r>
              <a:rPr lang="es-CO" sz="2700" b="1" dirty="0">
                <a:solidFill>
                  <a:srgbClr val="FF0000"/>
                </a:solidFill>
                <a:latin typeface="Century Gothic" panose="020B0502020202020204" pitchFamily="34" charset="0"/>
                <a:ea typeface="Arial"/>
                <a:cs typeface="Arial"/>
                <a:sym typeface="Arial"/>
              </a:rPr>
              <a:t>EDUCACIÓN VIAL Y ESCUELA DE ENSEÑANZA</a:t>
            </a:r>
          </a:p>
        </p:txBody>
      </p:sp>
      <p:pic>
        <p:nvPicPr>
          <p:cNvPr id="12" name="Imagen 11">
            <a:extLst>
              <a:ext uri="{FF2B5EF4-FFF2-40B4-BE49-F238E27FC236}">
                <a16:creationId xmlns:a16="http://schemas.microsoft.com/office/drawing/2014/main" id="{9DC696BD-3DAE-F871-649B-A945833F4F80}"/>
              </a:ext>
            </a:extLst>
          </p:cNvPr>
          <p:cNvPicPr>
            <a:picLocks noChangeAspect="1"/>
          </p:cNvPicPr>
          <p:nvPr/>
        </p:nvPicPr>
        <p:blipFill>
          <a:blip r:embed="rId2"/>
          <a:stretch>
            <a:fillRect/>
          </a:stretch>
        </p:blipFill>
        <p:spPr>
          <a:xfrm>
            <a:off x="180012" y="1264288"/>
            <a:ext cx="474084" cy="655195"/>
          </a:xfrm>
          <a:prstGeom prst="rect">
            <a:avLst/>
          </a:prstGeom>
        </p:spPr>
      </p:pic>
      <p:pic>
        <p:nvPicPr>
          <p:cNvPr id="19"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sp>
        <p:nvSpPr>
          <p:cNvPr id="97281" name="Rectangle 1"/>
          <p:cNvSpPr>
            <a:spLocks noChangeArrowheads="1"/>
          </p:cNvSpPr>
          <p:nvPr/>
        </p:nvSpPr>
        <p:spPr bwMode="auto">
          <a:xfrm>
            <a:off x="676276" y="609598"/>
            <a:ext cx="4676774" cy="5386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2400" b="1" i="0" strike="noStrike" cap="none" normalizeH="0" baseline="0" dirty="0" smtClean="0">
                <a:ln>
                  <a:noFill/>
                </a:ln>
                <a:solidFill>
                  <a:srgbClr val="00B050"/>
                </a:solidFill>
                <a:effectLst/>
                <a:latin typeface="Arial" pitchFamily="34" charset="0"/>
                <a:ea typeface="Calibri" pitchFamily="34" charset="0"/>
                <a:cs typeface="Arial" pitchFamily="34" charset="0"/>
              </a:rPr>
              <a:t>INSTITUCIONES EDUCATIVAS QUE HACEN PARTE DEL PROYECTO DE PATRULLAS ESCOLARES A</a:t>
            </a:r>
            <a:r>
              <a:rPr kumimoji="0" lang="es-MX" sz="2400" b="1" i="0" strike="noStrike" cap="none" normalizeH="0" baseline="0" dirty="0" smtClean="0">
                <a:ln>
                  <a:noFill/>
                </a:ln>
                <a:solidFill>
                  <a:srgbClr val="00B050"/>
                </a:solidFill>
                <a:effectLst/>
                <a:latin typeface="Calibri"/>
                <a:ea typeface="Calibri" pitchFamily="34" charset="0"/>
                <a:cs typeface="Arial" pitchFamily="34" charset="0"/>
              </a:rPr>
              <a:t>Ñ</a:t>
            </a:r>
            <a:r>
              <a:rPr kumimoji="0" lang="es-MX" sz="2400" b="1" i="0" strike="noStrike" cap="none" normalizeH="0" baseline="0" dirty="0" smtClean="0">
                <a:ln>
                  <a:noFill/>
                </a:ln>
                <a:solidFill>
                  <a:srgbClr val="00B050"/>
                </a:solidFill>
                <a:effectLst/>
                <a:latin typeface="Arial" pitchFamily="34" charset="0"/>
                <a:ea typeface="Calibri" pitchFamily="34" charset="0"/>
                <a:cs typeface="Arial" pitchFamily="34" charset="0"/>
              </a:rPr>
              <a:t>O 2023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CO" sz="2400" b="0" i="0" strike="noStrike" cap="none" normalizeH="0" baseline="0" dirty="0" smtClean="0">
              <a:ln>
                <a:noFill/>
              </a:ln>
              <a:solidFill>
                <a:srgbClr val="00B05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ALFONSO JARAMILLO SEDE LA VILLA.</a:t>
            </a:r>
            <a:endParaRPr kumimoji="0" lang="es-CO"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ALFONSO JARAMILLO SEDE CORALES.</a:t>
            </a:r>
            <a:endParaRPr kumimoji="0" lang="es-CO"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NUESTRA SE</a:t>
            </a:r>
            <a:r>
              <a:rPr kumimoji="0" lang="es-MX" sz="160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ORA DE F</a:t>
            </a:r>
            <a:r>
              <a:rPr kumimoji="0" lang="es-MX" sz="160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TIMA.</a:t>
            </a:r>
            <a:endParaRPr kumimoji="0" lang="es-CO"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COMBIA.</a:t>
            </a:r>
            <a:endParaRPr kumimoji="0" lang="es-CO"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LA PALABRA.</a:t>
            </a:r>
            <a:endParaRPr kumimoji="0" lang="es-CO"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CARLOS EDUARDO VASCO.</a:t>
            </a:r>
            <a:endParaRPr kumimoji="0" lang="es-CO"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LA JULITA.</a:t>
            </a:r>
            <a:endParaRPr kumimoji="0" lang="es-CO"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BYRON GAVIRIA.</a:t>
            </a:r>
            <a:endParaRPr kumimoji="0" lang="es-CO"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CALASANZ.</a:t>
            </a:r>
            <a:endParaRPr kumimoji="0" lang="es-CO"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MUNDO NUEVO.</a:t>
            </a:r>
            <a:endParaRPr kumimoji="0" lang="es-CO"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CIUDADELA CUBA  - Jornada Ma</a:t>
            </a:r>
            <a:r>
              <a:rPr kumimoji="0" lang="es-MX" sz="160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ana y tarde </a:t>
            </a:r>
            <a:endParaRPr kumimoji="0" lang="es-CO"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ALFREDO GARCIA.</a:t>
            </a:r>
            <a:endParaRPr kumimoji="0" lang="es-CO"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LUIS CARLOS GONZALEZ</a:t>
            </a:r>
            <a:endParaRPr kumimoji="0" lang="es-CO" sz="1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COMPARTIR LAS BRISAS.</a:t>
            </a:r>
            <a:endParaRPr kumimoji="0" lang="es-MX" sz="1600" i="0" u="none" strike="noStrike" cap="none" normalizeH="0" baseline="0" dirty="0" smtClean="0">
              <a:ln>
                <a:noFill/>
              </a:ln>
              <a:solidFill>
                <a:schemeClr val="tx1"/>
              </a:solidFill>
              <a:effectLst/>
              <a:latin typeface="Arial" pitchFamily="34" charset="0"/>
              <a:cs typeface="Arial" pitchFamily="34" charset="0"/>
            </a:endParaRPr>
          </a:p>
        </p:txBody>
      </p:sp>
      <p:pic>
        <p:nvPicPr>
          <p:cNvPr id="16" name="15 Imagen" descr="cid:232d0fac-8d21-42f6-b577-e780d7a4da84@NAMP223.PROD.OUTLOOK.COM"/>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6572250" y="547686"/>
            <a:ext cx="4886325" cy="2595563"/>
          </a:xfrm>
          <a:prstGeom prst="rect">
            <a:avLst/>
          </a:prstGeom>
          <a:noFill/>
          <a:ln>
            <a:noFill/>
          </a:ln>
        </p:spPr>
      </p:pic>
      <p:pic>
        <p:nvPicPr>
          <p:cNvPr id="17" name="16 Imagen" descr="C:\Users\EDUVIAL_PC_1_IMP\Downloads\PHOTO-2023-02-03-16-52-44.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5437" y="3114675"/>
            <a:ext cx="3228975" cy="3176587"/>
          </a:xfrm>
          <a:prstGeom prst="rect">
            <a:avLst/>
          </a:prstGeom>
          <a:noFill/>
          <a:ln>
            <a:noFill/>
          </a:ln>
        </p:spPr>
      </p:pic>
      <p:pic>
        <p:nvPicPr>
          <p:cNvPr id="18" name="17 Imagen" descr="C:\Users\EDUVIAL_PC_1_IMP\Downloads\PHOTO-2023-03-23-12-03-25.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74062" y="3028950"/>
            <a:ext cx="3959225" cy="2933700"/>
          </a:xfrm>
          <a:prstGeom prst="rect">
            <a:avLst/>
          </a:prstGeom>
          <a:noFill/>
          <a:ln>
            <a:noFill/>
          </a:ln>
        </p:spPr>
      </p:pic>
    </p:spTree>
    <p:extLst>
      <p:ext uri="{BB962C8B-B14F-4D97-AF65-F5344CB8AC3E}">
        <p14:creationId xmlns:p14="http://schemas.microsoft.com/office/powerpoint/2010/main" val="5508892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8;g13846ba19e3_0_49"/>
          <p:cNvSpPr txBox="1">
            <a:spLocks noGrp="1"/>
          </p:cNvSpPr>
          <p:nvPr>
            <p:ph type="body" idx="5"/>
          </p:nvPr>
        </p:nvSpPr>
        <p:spPr>
          <a:xfrm>
            <a:off x="960515" y="0"/>
            <a:ext cx="8879100" cy="7023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2300"/>
              <a:buNone/>
            </a:pPr>
            <a:r>
              <a:rPr lang="es-CO" sz="2700" b="1" dirty="0">
                <a:solidFill>
                  <a:srgbClr val="FF0000"/>
                </a:solidFill>
                <a:latin typeface="Century Gothic" panose="020B0502020202020204" pitchFamily="34" charset="0"/>
                <a:ea typeface="Arial"/>
                <a:cs typeface="Arial"/>
                <a:sym typeface="Arial"/>
              </a:rPr>
              <a:t>EDUCACIÓN VIAL Y ESCUELA DE ENSEÑANZA</a:t>
            </a:r>
          </a:p>
        </p:txBody>
      </p:sp>
      <p:pic>
        <p:nvPicPr>
          <p:cNvPr id="12" name="Imagen 11">
            <a:extLst>
              <a:ext uri="{FF2B5EF4-FFF2-40B4-BE49-F238E27FC236}">
                <a16:creationId xmlns:a16="http://schemas.microsoft.com/office/drawing/2014/main" id="{9DC696BD-3DAE-F871-649B-A945833F4F80}"/>
              </a:ext>
            </a:extLst>
          </p:cNvPr>
          <p:cNvPicPr>
            <a:picLocks noChangeAspect="1"/>
          </p:cNvPicPr>
          <p:nvPr/>
        </p:nvPicPr>
        <p:blipFill>
          <a:blip r:embed="rId2"/>
          <a:stretch>
            <a:fillRect/>
          </a:stretch>
        </p:blipFill>
        <p:spPr>
          <a:xfrm>
            <a:off x="5447337" y="1504950"/>
            <a:ext cx="474084" cy="655195"/>
          </a:xfrm>
          <a:prstGeom prst="rect">
            <a:avLst/>
          </a:prstGeom>
        </p:spPr>
      </p:pic>
      <p:pic>
        <p:nvPicPr>
          <p:cNvPr id="19" name="Picture 4" descr="https://movilidadpereira.gov.co/img/logo-transito-1.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8894432" y="6029325"/>
            <a:ext cx="3297568" cy="815714"/>
          </a:xfrm>
          <a:prstGeom prst="rect">
            <a:avLst/>
          </a:prstGeom>
        </p:spPr>
      </p:pic>
      <p:pic>
        <p:nvPicPr>
          <p:cNvPr id="10" name="9 Imagen" descr="C:\Users\EDUVIAL_PC_1_IMP\Downloads\PHOTO-2023-03-22-17-02-4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4299" y="1400176"/>
            <a:ext cx="4333875" cy="2705100"/>
          </a:xfrm>
          <a:prstGeom prst="rect">
            <a:avLst/>
          </a:prstGeom>
          <a:noFill/>
          <a:ln>
            <a:noFill/>
          </a:ln>
        </p:spPr>
      </p:pic>
      <p:sp>
        <p:nvSpPr>
          <p:cNvPr id="98305" name="Rectangle 1"/>
          <p:cNvSpPr>
            <a:spLocks noChangeArrowheads="1"/>
          </p:cNvSpPr>
          <p:nvPr/>
        </p:nvSpPr>
        <p:spPr bwMode="auto">
          <a:xfrm>
            <a:off x="7981951" y="4219573"/>
            <a:ext cx="421005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b="0" i="0" u="none" strike="noStrike" cap="none" normalizeH="0" baseline="0" dirty="0" smtClean="0">
                <a:ln>
                  <a:noFill/>
                </a:ln>
                <a:solidFill>
                  <a:schemeClr val="tx1"/>
                </a:solidFill>
                <a:effectLst/>
                <a:latin typeface="Arial" pitchFamily="34" charset="0"/>
                <a:ea typeface="Calibri" pitchFamily="34" charset="0"/>
                <a:cs typeface="Arial" pitchFamily="34" charset="0"/>
              </a:rPr>
              <a:t>Como cierre de las actividades en el marco del mes de la mujer la Agencia Nacional de Seguridad Vial escogi</a:t>
            </a:r>
            <a:r>
              <a:rPr kumimoji="0" lang="es-MX"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b="0" i="0" u="none" strike="noStrike" cap="none" normalizeH="0" baseline="0" dirty="0" smtClean="0">
                <a:ln>
                  <a:noFill/>
                </a:ln>
                <a:solidFill>
                  <a:schemeClr val="tx1"/>
                </a:solidFill>
                <a:effectLst/>
                <a:latin typeface="Arial" pitchFamily="34" charset="0"/>
                <a:ea typeface="Calibri" pitchFamily="34" charset="0"/>
                <a:cs typeface="Arial" pitchFamily="34" charset="0"/>
              </a:rPr>
              <a:t> a Pereira como sede del encuentro </a:t>
            </a:r>
            <a:r>
              <a:rPr kumimoji="0" lang="es-MX"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MX" b="1" i="0" u="none" strike="noStrike" cap="none" normalizeH="0" baseline="0" dirty="0" smtClean="0">
                <a:ln>
                  <a:noFill/>
                </a:ln>
                <a:solidFill>
                  <a:schemeClr val="tx1"/>
                </a:solidFill>
                <a:effectLst/>
                <a:latin typeface="Arial" pitchFamily="34" charset="0"/>
                <a:ea typeface="Calibri" pitchFamily="34" charset="0"/>
                <a:cs typeface="Arial" pitchFamily="34" charset="0"/>
              </a:rPr>
              <a:t>Mujeres por la Seguridad Vial</a:t>
            </a:r>
            <a:r>
              <a:rPr kumimoji="0" lang="es-MX"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MX"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es-MX" b="0" i="0" u="none" strike="noStrike" cap="none" normalizeH="0" baseline="0" dirty="0" smtClean="0">
              <a:ln>
                <a:noFill/>
              </a:ln>
              <a:solidFill>
                <a:schemeClr val="tx1"/>
              </a:solidFill>
              <a:effectLst/>
              <a:latin typeface="Arial" pitchFamily="34" charset="0"/>
              <a:cs typeface="Arial" pitchFamily="34" charset="0"/>
            </a:endParaRPr>
          </a:p>
        </p:txBody>
      </p:sp>
      <p:sp>
        <p:nvSpPr>
          <p:cNvPr id="98306" name="Rectangle 2"/>
          <p:cNvSpPr>
            <a:spLocks noChangeArrowheads="1"/>
          </p:cNvSpPr>
          <p:nvPr/>
        </p:nvSpPr>
        <p:spPr bwMode="auto">
          <a:xfrm>
            <a:off x="5438775" y="609600"/>
            <a:ext cx="675322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2000" b="1" i="0" u="none" strike="noStrike" cap="none" normalizeH="0" baseline="0" dirty="0" smtClean="0">
                <a:ln>
                  <a:noFill/>
                </a:ln>
                <a:solidFill>
                  <a:srgbClr val="00B050"/>
                </a:solidFill>
                <a:effectLst/>
                <a:latin typeface="Arial" pitchFamily="34" charset="0"/>
                <a:ea typeface="Calibri" pitchFamily="34" charset="0"/>
                <a:cs typeface="Arial" pitchFamily="34" charset="0"/>
              </a:rPr>
              <a:t>FORO MUJRES POR LA SEGURIDAD VIAL CON LA AGENCIA NACIONAL DE SEGURIDAD VIAL</a:t>
            </a:r>
            <a:endParaRPr kumimoji="0" lang="es-CO" sz="2000" b="0" i="0" u="none" strike="noStrike" cap="none" normalizeH="0" baseline="0" dirty="0" smtClean="0">
              <a:ln>
                <a:noFill/>
              </a:ln>
              <a:solidFill>
                <a:srgbClr val="00B05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4" name="13 Imagen" descr="C:\Users\EDUVIAL_PC_1_IMP\Downloads\PHOTO-2023-03-28-12-18-5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7467" y="2657475"/>
            <a:ext cx="2625408" cy="4010025"/>
          </a:xfrm>
          <a:prstGeom prst="rect">
            <a:avLst/>
          </a:prstGeom>
          <a:noFill/>
          <a:ln>
            <a:noFill/>
          </a:ln>
        </p:spPr>
      </p:pic>
      <p:pic>
        <p:nvPicPr>
          <p:cNvPr id="15" name="14 Imagen" descr="C:\Users\EDUVIAL_PC_1_IMP\Downloads\PHOTO-2023-03-28-10-48-5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81012"/>
            <a:ext cx="5210175" cy="3248025"/>
          </a:xfrm>
          <a:prstGeom prst="rect">
            <a:avLst/>
          </a:prstGeom>
          <a:noFill/>
          <a:ln>
            <a:noFill/>
          </a:ln>
        </p:spPr>
      </p:pic>
      <p:pic>
        <p:nvPicPr>
          <p:cNvPr id="21" name="20 Imagen" descr="C:\Users\EDUVIAL_PC_1_IMP\Downloads\PHOTO-2023-03-28-09-58-23.jpg"/>
          <p:cNvPicPr/>
          <p:nvPr/>
        </p:nvPicPr>
        <p:blipFill>
          <a:blip r:embed="rId8" cstate="print">
            <a:extLst>
              <a:ext uri="{28A0092B-C50C-407E-A947-70E740481C1C}">
                <a14:useLocalDpi xmlns:a14="http://schemas.microsoft.com/office/drawing/2010/main" val="0"/>
              </a:ext>
            </a:extLst>
          </a:blip>
          <a:srcRect r="19440"/>
          <a:stretch>
            <a:fillRect/>
          </a:stretch>
        </p:blipFill>
        <p:spPr bwMode="auto">
          <a:xfrm>
            <a:off x="128587" y="3729037"/>
            <a:ext cx="4519613" cy="2524125"/>
          </a:xfrm>
          <a:prstGeom prst="rect">
            <a:avLst/>
          </a:prstGeom>
          <a:noFill/>
          <a:ln>
            <a:noFill/>
          </a:ln>
        </p:spPr>
      </p:pic>
      <p:sp>
        <p:nvSpPr>
          <p:cNvPr id="98307" name="Rectangle 3"/>
          <p:cNvSpPr>
            <a:spLocks noChangeArrowheads="1"/>
          </p:cNvSpPr>
          <p:nvPr/>
        </p:nvSpPr>
        <p:spPr bwMode="auto">
          <a:xfrm>
            <a:off x="5810250" y="1485900"/>
            <a:ext cx="17526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r" defTabSz="914400" rtl="0" eaLnBrk="1" fontAlgn="base" latinLnBrk="0" hangingPunct="1">
              <a:lnSpc>
                <a:spcPct val="100000"/>
              </a:lnSpc>
              <a:spcBef>
                <a:spcPct val="0"/>
              </a:spcBef>
              <a:spcAft>
                <a:spcPct val="0"/>
              </a:spcAft>
              <a:buClrTx/>
              <a:buSzTx/>
              <a:buFontTx/>
              <a:buNone/>
              <a:tabLst/>
            </a:pPr>
            <a:r>
              <a:rPr kumimoji="0" lang="es-MX" b="0" i="0" u="none" strike="noStrike" cap="none" normalizeH="0" baseline="0" dirty="0" smtClean="0">
                <a:ln>
                  <a:noFill/>
                </a:ln>
                <a:solidFill>
                  <a:srgbClr val="00B050"/>
                </a:solidFill>
                <a:effectLst/>
                <a:latin typeface="Arial" pitchFamily="34" charset="0"/>
                <a:ea typeface="Calibri" pitchFamily="34" charset="0"/>
                <a:cs typeface="Arial" pitchFamily="34" charset="0"/>
              </a:rPr>
              <a:t>Asistentes</a:t>
            </a:r>
            <a:r>
              <a:rPr kumimoji="0" lang="es-MX" b="1" i="0" u="none" strike="noStrike" cap="none" normalizeH="0" baseline="0" dirty="0" smtClean="0">
                <a:ln>
                  <a:noFill/>
                </a:ln>
                <a:solidFill>
                  <a:srgbClr val="00B050"/>
                </a:solidFill>
                <a:effectLst/>
                <a:latin typeface="Arial" pitchFamily="34" charset="0"/>
                <a:ea typeface="Calibri" pitchFamily="34" charset="0"/>
                <a:cs typeface="Arial" pitchFamily="34" charset="0"/>
              </a:rPr>
              <a:t>90 personas</a:t>
            </a:r>
            <a:endParaRPr kumimoji="0" lang="es-MX" b="0" i="0" u="none" strike="noStrike" cap="none" normalizeH="0" baseline="0" dirty="0" smtClean="0">
              <a:ln>
                <a:noFill/>
              </a:ln>
              <a:solidFill>
                <a:srgbClr val="00B050"/>
              </a:solidFill>
              <a:effectLst/>
              <a:latin typeface="Arial" pitchFamily="34" charset="0"/>
              <a:cs typeface="Arial" pitchFamily="34" charset="0"/>
            </a:endParaRPr>
          </a:p>
        </p:txBody>
      </p:sp>
    </p:spTree>
    <p:extLst>
      <p:ext uri="{BB962C8B-B14F-4D97-AF65-F5344CB8AC3E}">
        <p14:creationId xmlns:p14="http://schemas.microsoft.com/office/powerpoint/2010/main" val="5508892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8;g13846ba19e3_0_49"/>
          <p:cNvSpPr txBox="1">
            <a:spLocks noGrp="1"/>
          </p:cNvSpPr>
          <p:nvPr>
            <p:ph type="body" idx="5"/>
          </p:nvPr>
        </p:nvSpPr>
        <p:spPr>
          <a:xfrm>
            <a:off x="960515" y="0"/>
            <a:ext cx="8879100" cy="7023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2300"/>
              <a:buNone/>
            </a:pPr>
            <a:r>
              <a:rPr lang="es-CO" sz="2700" b="1" dirty="0">
                <a:solidFill>
                  <a:srgbClr val="FF0000"/>
                </a:solidFill>
                <a:latin typeface="Century Gothic" panose="020B0502020202020204" pitchFamily="34" charset="0"/>
                <a:ea typeface="Arial"/>
                <a:cs typeface="Arial"/>
                <a:sym typeface="Arial"/>
              </a:rPr>
              <a:t>EDUCACIÓN VIAL Y ESCUELA DE ENSEÑANZA</a:t>
            </a:r>
          </a:p>
        </p:txBody>
      </p:sp>
      <p:pic>
        <p:nvPicPr>
          <p:cNvPr id="12" name="Imagen 11">
            <a:extLst>
              <a:ext uri="{FF2B5EF4-FFF2-40B4-BE49-F238E27FC236}">
                <a16:creationId xmlns:a16="http://schemas.microsoft.com/office/drawing/2014/main" id="{9DC696BD-3DAE-F871-649B-A945833F4F80}"/>
              </a:ext>
            </a:extLst>
          </p:cNvPr>
          <p:cNvPicPr>
            <a:picLocks noChangeAspect="1"/>
          </p:cNvPicPr>
          <p:nvPr/>
        </p:nvPicPr>
        <p:blipFill>
          <a:blip r:embed="rId2"/>
          <a:stretch>
            <a:fillRect/>
          </a:stretch>
        </p:blipFill>
        <p:spPr>
          <a:xfrm>
            <a:off x="5428287" y="3600450"/>
            <a:ext cx="474084" cy="655195"/>
          </a:xfrm>
          <a:prstGeom prst="rect">
            <a:avLst/>
          </a:prstGeom>
        </p:spPr>
      </p:pic>
      <p:pic>
        <p:nvPicPr>
          <p:cNvPr id="20" name="Picture 46">
            <a:extLst>
              <a:ext uri="{FF2B5EF4-FFF2-40B4-BE49-F238E27FC236}">
                <a16:creationId xmlns:a16="http://schemas.microsoft.com/office/drawing/2014/main" id="{7AEA84F8-8DDF-F84B-A67C-921D9A485BD1}"/>
              </a:ext>
            </a:extLst>
          </p:cNvPr>
          <p:cNvPicPr>
            <a:picLocks noChangeAspect="1"/>
          </p:cNvPicPr>
          <p:nvPr/>
        </p:nvPicPr>
        <p:blipFill>
          <a:blip r:embed="rId3"/>
          <a:srcRect/>
          <a:stretch>
            <a:fillRect/>
          </a:stretch>
        </p:blipFill>
        <p:spPr>
          <a:xfrm>
            <a:off x="8894432" y="6029325"/>
            <a:ext cx="3297568" cy="815714"/>
          </a:xfrm>
          <a:prstGeom prst="rect">
            <a:avLst/>
          </a:prstGeom>
        </p:spPr>
      </p:pic>
      <p:sp>
        <p:nvSpPr>
          <p:cNvPr id="99330" name="Rectangle 2"/>
          <p:cNvSpPr>
            <a:spLocks noChangeArrowheads="1"/>
          </p:cNvSpPr>
          <p:nvPr/>
        </p:nvSpPr>
        <p:spPr bwMode="auto">
          <a:xfrm>
            <a:off x="0" y="628650"/>
            <a:ext cx="5610225"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00B050"/>
                </a:solidFill>
                <a:effectLst/>
                <a:latin typeface="Arial" pitchFamily="34" charset="0"/>
                <a:ea typeface="Calibri" pitchFamily="34" charset="0"/>
                <a:cs typeface="Arial" pitchFamily="34" charset="0"/>
              </a:rPr>
              <a:t>PROGRAMA FORMACION A PROMOTORES EN MOVILIDAD ESCOLAR SEGURA CON LA AGENCIA NACIONAL DE SEGURIDAD VIAL</a:t>
            </a:r>
            <a:endParaRPr kumimoji="0" lang="es-CO" sz="1600" b="0" i="0" u="none" strike="noStrike" cap="none" normalizeH="0" baseline="0" dirty="0" smtClean="0">
              <a:ln>
                <a:noFill/>
              </a:ln>
              <a:solidFill>
                <a:srgbClr val="00B05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Se Form</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 los estudiantes de grado 10 de las I. E Leningrado, La Julita y Aquilino Bedoya en Normatividad, Reglamentaci</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y se</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alizaci</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vial tambi</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en h</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bitos, comportamientos, valores individuales y colectivos de tal manera que permitan desenvolverse de una forma segura en la v</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 y sean multiplicadores. </a:t>
            </a:r>
            <a:endParaRPr kumimoji="0" lang="es-CO"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600" b="0" i="0" u="none" strike="noStrike" cap="none" normalizeH="0" baseline="0" dirty="0" smtClean="0">
                <a:ln>
                  <a:noFill/>
                </a:ln>
                <a:solidFill>
                  <a:srgbClr val="00B050"/>
                </a:solidFill>
                <a:effectLst/>
                <a:latin typeface="Arial" pitchFamily="34" charset="0"/>
                <a:ea typeface="Calibri" pitchFamily="34" charset="0"/>
                <a:cs typeface="Arial" pitchFamily="34" charset="0"/>
              </a:rPr>
              <a:t>Total estudiantes Formados: </a:t>
            </a:r>
            <a:r>
              <a:rPr kumimoji="0" lang="es-MX" sz="1600" b="1" i="0" u="none" strike="noStrike" cap="none" normalizeH="0" baseline="0" dirty="0" smtClean="0">
                <a:ln>
                  <a:noFill/>
                </a:ln>
                <a:solidFill>
                  <a:srgbClr val="00B050"/>
                </a:solidFill>
                <a:effectLst/>
                <a:latin typeface="Arial" pitchFamily="34" charset="0"/>
                <a:ea typeface="Calibri" pitchFamily="34" charset="0"/>
                <a:cs typeface="Arial" pitchFamily="34" charset="0"/>
              </a:rPr>
              <a:t>45</a:t>
            </a:r>
            <a:endParaRPr kumimoji="0" lang="es-MX" sz="1600" b="0" i="0" u="none" strike="noStrike" cap="none" normalizeH="0" baseline="0" dirty="0" smtClean="0">
              <a:ln>
                <a:noFill/>
              </a:ln>
              <a:solidFill>
                <a:srgbClr val="00B050"/>
              </a:solidFill>
              <a:effectLst/>
              <a:latin typeface="Arial" pitchFamily="34" charset="0"/>
              <a:cs typeface="Arial" pitchFamily="34" charset="0"/>
            </a:endParaRPr>
          </a:p>
        </p:txBody>
      </p:sp>
      <p:sp>
        <p:nvSpPr>
          <p:cNvPr id="99331" name="Rectangle 3"/>
          <p:cNvSpPr>
            <a:spLocks noChangeArrowheads="1"/>
          </p:cNvSpPr>
          <p:nvPr/>
        </p:nvSpPr>
        <p:spPr bwMode="auto">
          <a:xfrm>
            <a:off x="5981700" y="2733675"/>
            <a:ext cx="6210300"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rgbClr val="00B050"/>
                </a:solidFill>
                <a:effectLst/>
                <a:latin typeface="Arial" pitchFamily="34" charset="0"/>
                <a:ea typeface="Calibri" pitchFamily="34" charset="0"/>
                <a:cs typeface="Arial" pitchFamily="34" charset="0"/>
              </a:rPr>
              <a:t>PROGRAMA BICIDESTREZAS CON LA AGENCIA NACIONAL DE SEGURIDAD VIAL</a:t>
            </a:r>
            <a:endParaRPr kumimoji="0" lang="es-CO" sz="1600" b="0" i="0" u="none" strike="noStrike" cap="none" normalizeH="0" baseline="0" dirty="0" smtClean="0">
              <a:ln>
                <a:noFill/>
              </a:ln>
              <a:solidFill>
                <a:srgbClr val="00B05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Es la estrategia de la ANSV que busca promover la protecci</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ciclistas en el contexto de la movilidad desde un enfoque de corresponsabilidad, a trav</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de autocuidado, el cuidado hac</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 actores viales m</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vulnerables y el cuidado que los actores motorizados deben a los m</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vulnerables, desarrollando un escenario de convivencia vial de forma pac</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fica, esta estrategia tiene proyectos derivados y en este caso el que se encuentra dirigido a ni</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as, ni</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os y adolescentes, busca promover habilidades y conocimientos en pro de la conducci</a:t>
            </a:r>
            <a:r>
              <a:rPr kumimoji="0" lang="es-MX"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segura de la bicicleta.</a:t>
            </a:r>
            <a:endParaRPr kumimoji="0" lang="es-CO"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600" b="0" i="0" u="none" strike="noStrike" cap="none" normalizeH="0" baseline="0" dirty="0" smtClean="0">
                <a:ln>
                  <a:noFill/>
                </a:ln>
                <a:solidFill>
                  <a:srgbClr val="00B050"/>
                </a:solidFill>
                <a:effectLst/>
                <a:latin typeface="Arial" pitchFamily="34" charset="0"/>
                <a:ea typeface="Calibri" pitchFamily="34" charset="0"/>
                <a:cs typeface="Arial" pitchFamily="34" charset="0"/>
              </a:rPr>
              <a:t>Total ni</a:t>
            </a:r>
            <a:r>
              <a:rPr kumimoji="0" lang="es-MX" sz="1600" b="0" i="0" u="none" strike="noStrike" cap="none" normalizeH="0" baseline="0" dirty="0" smtClean="0">
                <a:ln>
                  <a:noFill/>
                </a:ln>
                <a:solidFill>
                  <a:srgbClr val="00B050"/>
                </a:solidFill>
                <a:effectLst/>
                <a:latin typeface="Calibri"/>
                <a:ea typeface="Calibri" pitchFamily="34" charset="0"/>
                <a:cs typeface="Arial" pitchFamily="34" charset="0"/>
              </a:rPr>
              <a:t>ñ</a:t>
            </a:r>
            <a:r>
              <a:rPr kumimoji="0" lang="es-MX" sz="1600" b="0" i="0" u="none" strike="noStrike" cap="none" normalizeH="0" baseline="0" dirty="0" smtClean="0">
                <a:ln>
                  <a:noFill/>
                </a:ln>
                <a:solidFill>
                  <a:srgbClr val="00B050"/>
                </a:solidFill>
                <a:effectLst/>
                <a:latin typeface="Arial" pitchFamily="34" charset="0"/>
                <a:ea typeface="Calibri" pitchFamily="34" charset="0"/>
                <a:cs typeface="Arial" pitchFamily="34" charset="0"/>
              </a:rPr>
              <a:t>os y ni</a:t>
            </a:r>
            <a:r>
              <a:rPr kumimoji="0" lang="es-MX" sz="1600" b="0" i="0" u="none" strike="noStrike" cap="none" normalizeH="0" baseline="0" dirty="0" smtClean="0">
                <a:ln>
                  <a:noFill/>
                </a:ln>
                <a:solidFill>
                  <a:srgbClr val="00B050"/>
                </a:solidFill>
                <a:effectLst/>
                <a:latin typeface="Calibri"/>
                <a:ea typeface="Calibri" pitchFamily="34" charset="0"/>
                <a:cs typeface="Arial" pitchFamily="34" charset="0"/>
              </a:rPr>
              <a:t>ñ</a:t>
            </a:r>
            <a:r>
              <a:rPr kumimoji="0" lang="es-MX" sz="1600" b="0" i="0" u="none" strike="noStrike" cap="none" normalizeH="0" baseline="0" dirty="0" smtClean="0">
                <a:ln>
                  <a:noFill/>
                </a:ln>
                <a:solidFill>
                  <a:srgbClr val="00B050"/>
                </a:solidFill>
                <a:effectLst/>
                <a:latin typeface="Arial" pitchFamily="34" charset="0"/>
                <a:ea typeface="Calibri" pitchFamily="34" charset="0"/>
                <a:cs typeface="Arial" pitchFamily="34" charset="0"/>
              </a:rPr>
              <a:t>as formados y que obtuvieron el Kit de Seguridad vial (casco, chaleco reflectivo, luces y Catadi</a:t>
            </a:r>
            <a:r>
              <a:rPr kumimoji="0" lang="es-MX" sz="1600" b="0" i="0" u="none" strike="noStrike" cap="none" normalizeH="0" baseline="0" dirty="0" smtClean="0">
                <a:ln>
                  <a:noFill/>
                </a:ln>
                <a:solidFill>
                  <a:srgbClr val="00B050"/>
                </a:solidFill>
                <a:effectLst/>
                <a:latin typeface="Calibri"/>
                <a:ea typeface="Calibri" pitchFamily="34" charset="0"/>
                <a:cs typeface="Arial" pitchFamily="34" charset="0"/>
              </a:rPr>
              <a:t>ó</a:t>
            </a:r>
            <a:r>
              <a:rPr kumimoji="0" lang="es-MX" sz="1600" b="0" i="0" u="none" strike="noStrike" cap="none" normalizeH="0" baseline="0" dirty="0" smtClean="0">
                <a:ln>
                  <a:noFill/>
                </a:ln>
                <a:solidFill>
                  <a:srgbClr val="00B050"/>
                </a:solidFill>
                <a:effectLst/>
                <a:latin typeface="Arial" pitchFamily="34" charset="0"/>
                <a:ea typeface="Calibri" pitchFamily="34" charset="0"/>
                <a:cs typeface="Arial" pitchFamily="34" charset="0"/>
              </a:rPr>
              <a:t>ptricos: </a:t>
            </a:r>
            <a:r>
              <a:rPr kumimoji="0" lang="es-MX" sz="1600" b="1" i="0" u="none" strike="noStrike" cap="none" normalizeH="0" baseline="0" dirty="0" smtClean="0">
                <a:ln>
                  <a:noFill/>
                </a:ln>
                <a:solidFill>
                  <a:srgbClr val="00B050"/>
                </a:solidFill>
                <a:effectLst/>
                <a:latin typeface="Arial" pitchFamily="34" charset="0"/>
                <a:ea typeface="Calibri" pitchFamily="34" charset="0"/>
                <a:cs typeface="Arial" pitchFamily="34" charset="0"/>
              </a:rPr>
              <a:t>292</a:t>
            </a:r>
            <a:endParaRPr kumimoji="0" lang="es-MX" sz="1600" b="0" i="0" u="none" strike="noStrike" cap="none" normalizeH="0" baseline="0" dirty="0" smtClean="0">
              <a:ln>
                <a:noFill/>
              </a:ln>
              <a:solidFill>
                <a:srgbClr val="00B050"/>
              </a:solidFill>
              <a:effectLst/>
              <a:latin typeface="Arial" pitchFamily="34" charset="0"/>
              <a:cs typeface="Arial" pitchFamily="34" charset="0"/>
            </a:endParaRPr>
          </a:p>
        </p:txBody>
      </p:sp>
      <p:pic>
        <p:nvPicPr>
          <p:cNvPr id="16" name="15 Imagen" descr="C:\Users\EDUVIAL_PC_1_IMP\Downloads\PHOTO-2023-03-15-11-44-03(1).jpg"/>
          <p:cNvPicPr/>
          <p:nvPr/>
        </p:nvPicPr>
        <p:blipFill>
          <a:blip r:embed="rId4">
            <a:extLst>
              <a:ext uri="{28A0092B-C50C-407E-A947-70E740481C1C}">
                <a14:useLocalDpi xmlns:a14="http://schemas.microsoft.com/office/drawing/2010/main" val="0"/>
              </a:ext>
            </a:extLst>
          </a:blip>
          <a:srcRect/>
          <a:stretch>
            <a:fillRect/>
          </a:stretch>
        </p:blipFill>
        <p:spPr bwMode="auto">
          <a:xfrm>
            <a:off x="6448742" y="420687"/>
            <a:ext cx="5066665" cy="2339975"/>
          </a:xfrm>
          <a:prstGeom prst="rect">
            <a:avLst/>
          </a:prstGeom>
          <a:noFill/>
          <a:ln>
            <a:noFill/>
          </a:ln>
        </p:spPr>
      </p:pic>
      <p:pic>
        <p:nvPicPr>
          <p:cNvPr id="17" name="16 Imagen" descr="C:\Users\EDUVIAL_PC_1_IMP\Downloads\PHOTO-2023-03-06-08-48-55.jpg"/>
          <p:cNvPicPr/>
          <p:nvPr/>
        </p:nvPicPr>
        <p:blipFill>
          <a:blip r:embed="rId5" cstate="print">
            <a:lum bright="22000" contrast="14000"/>
            <a:extLst>
              <a:ext uri="{28A0092B-C50C-407E-A947-70E740481C1C}">
                <a14:useLocalDpi xmlns:a14="http://schemas.microsoft.com/office/drawing/2010/main" val="0"/>
              </a:ext>
            </a:extLst>
          </a:blip>
          <a:srcRect/>
          <a:stretch>
            <a:fillRect/>
          </a:stretch>
        </p:blipFill>
        <p:spPr bwMode="auto">
          <a:xfrm>
            <a:off x="595312" y="3181350"/>
            <a:ext cx="4829175" cy="3238500"/>
          </a:xfrm>
          <a:prstGeom prst="rect">
            <a:avLst/>
          </a:prstGeom>
          <a:noFill/>
          <a:ln>
            <a:noFill/>
          </a:ln>
        </p:spPr>
      </p:pic>
      <p:pic>
        <p:nvPicPr>
          <p:cNvPr id="18" name="Picture 4" descr="https://movilidadpereira.gov.co/img/logo-transito-1.png"/>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8892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01B3CE2-30E0-E89A-3BDA-0831E6B577DE}"/>
              </a:ext>
            </a:extLst>
          </p:cNvPr>
          <p:cNvSpPr>
            <a:spLocks noGrp="1"/>
          </p:cNvSpPr>
          <p:nvPr>
            <p:ph type="title"/>
          </p:nvPr>
        </p:nvSpPr>
        <p:spPr>
          <a:xfrm>
            <a:off x="712782" y="482860"/>
            <a:ext cx="11479218" cy="1112675"/>
          </a:xfrm>
          <a:solidFill>
            <a:srgbClr val="00B0F0"/>
          </a:solidFill>
        </p:spPr>
        <p:txBody>
          <a:bodyPr>
            <a:noAutofit/>
          </a:bodyPr>
          <a:lstStyle/>
          <a:p>
            <a:pPr algn="ctr"/>
            <a:r>
              <a:rPr lang="es-CO" sz="2800" b="1" dirty="0">
                <a:solidFill>
                  <a:schemeClr val="bg1"/>
                </a:solidFill>
              </a:rPr>
              <a:t>SISTEMA MEGABICI COMO ESTRATEGIA DE PROMOCIÓN AL USO DE LA BICI COMO MEDIO DE TRANSPORTE </a:t>
            </a:r>
          </a:p>
        </p:txBody>
      </p:sp>
      <p:pic>
        <p:nvPicPr>
          <p:cNvPr id="5" name="Picture 2" descr="200 Carro Animado Vectores, Ilustraciones y Gráficos - 123RF">
            <a:extLst>
              <a:ext uri="{FF2B5EF4-FFF2-40B4-BE49-F238E27FC236}">
                <a16:creationId xmlns:a16="http://schemas.microsoft.com/office/drawing/2014/main" id="{D727B92F-2286-668F-7A80-D70836E33EE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141" b="11592"/>
          <a:stretch/>
        </p:blipFill>
        <p:spPr bwMode="auto">
          <a:xfrm flipH="1">
            <a:off x="1297318" y="1648701"/>
            <a:ext cx="1422471" cy="88722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Logotipo, nombre de la empresa&#10;&#10;Descripción generada automáticamente">
            <a:extLst>
              <a:ext uri="{FF2B5EF4-FFF2-40B4-BE49-F238E27FC236}">
                <a16:creationId xmlns:a16="http://schemas.microsoft.com/office/drawing/2014/main" id="{7A96796D-644A-7CA0-2B7E-18ADA260FF28}"/>
              </a:ext>
            </a:extLst>
          </p:cNvPr>
          <p:cNvPicPr>
            <a:picLocks noChangeAspect="1"/>
          </p:cNvPicPr>
          <p:nvPr/>
        </p:nvPicPr>
        <p:blipFill rotWithShape="1">
          <a:blip r:embed="rId3"/>
          <a:srcRect l="35629" t="27685" r="35817" b="28331"/>
          <a:stretch/>
        </p:blipFill>
        <p:spPr>
          <a:xfrm>
            <a:off x="4481413" y="2003216"/>
            <a:ext cx="2368964" cy="2054697"/>
          </a:xfrm>
          <a:prstGeom prst="rect">
            <a:avLst/>
          </a:prstGeom>
        </p:spPr>
      </p:pic>
      <p:pic>
        <p:nvPicPr>
          <p:cNvPr id="7" name="Picture 4" descr="Imágenes de Moto Dibujo | Vectores, fotos de stock y PSD gratuitos">
            <a:extLst>
              <a:ext uri="{FF2B5EF4-FFF2-40B4-BE49-F238E27FC236}">
                <a16:creationId xmlns:a16="http://schemas.microsoft.com/office/drawing/2014/main" id="{23EE4C53-1B8A-E3FD-A819-F005A6B909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69" t="1953" r="33465" b="68256"/>
          <a:stretch/>
        </p:blipFill>
        <p:spPr bwMode="auto">
          <a:xfrm flipH="1">
            <a:off x="1179520" y="2556078"/>
            <a:ext cx="1604337" cy="9865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iudad Contaminada, Con Vehículos Contaminantes Ilustraciones Svg,  Vectoriales, Clip Art Vectorizado Libre De Derechos. Image 53936265.">
            <a:extLst>
              <a:ext uri="{FF2B5EF4-FFF2-40B4-BE49-F238E27FC236}">
                <a16:creationId xmlns:a16="http://schemas.microsoft.com/office/drawing/2014/main" id="{3F8881E5-070D-CA5E-4DCE-D67A7CDFA1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1" r="42018"/>
          <a:stretch/>
        </p:blipFill>
        <p:spPr bwMode="auto">
          <a:xfrm>
            <a:off x="1270320" y="3599475"/>
            <a:ext cx="1526112" cy="82978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2D5BD64F-3848-63E5-914C-89F1E5BC9A32}"/>
              </a:ext>
            </a:extLst>
          </p:cNvPr>
          <p:cNvPicPr>
            <a:picLocks noChangeAspect="1"/>
          </p:cNvPicPr>
          <p:nvPr/>
        </p:nvPicPr>
        <p:blipFill rotWithShape="1">
          <a:blip r:embed="rId6" cstate="print"/>
          <a:srcRect t="29608"/>
          <a:stretch/>
        </p:blipFill>
        <p:spPr>
          <a:xfrm>
            <a:off x="8422822" y="1899696"/>
            <a:ext cx="2598722" cy="2439039"/>
          </a:xfrm>
          <a:prstGeom prst="rect">
            <a:avLst/>
          </a:prstGeom>
        </p:spPr>
      </p:pic>
      <p:sp>
        <p:nvSpPr>
          <p:cNvPr id="10" name="Flecha: a la derecha 9">
            <a:extLst>
              <a:ext uri="{FF2B5EF4-FFF2-40B4-BE49-F238E27FC236}">
                <a16:creationId xmlns:a16="http://schemas.microsoft.com/office/drawing/2014/main" id="{6C4A6570-EE09-987C-BA3E-4524632881A7}"/>
              </a:ext>
            </a:extLst>
          </p:cNvPr>
          <p:cNvSpPr/>
          <p:nvPr/>
        </p:nvSpPr>
        <p:spPr>
          <a:xfrm>
            <a:off x="3341058" y="2849701"/>
            <a:ext cx="664979" cy="36172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sp>
        <p:nvSpPr>
          <p:cNvPr id="11" name="Flecha: a la derecha 10">
            <a:extLst>
              <a:ext uri="{FF2B5EF4-FFF2-40B4-BE49-F238E27FC236}">
                <a16:creationId xmlns:a16="http://schemas.microsoft.com/office/drawing/2014/main" id="{75809CBB-9EB9-4520-6E60-7D60CA79E3E9}"/>
              </a:ext>
            </a:extLst>
          </p:cNvPr>
          <p:cNvSpPr/>
          <p:nvPr/>
        </p:nvSpPr>
        <p:spPr>
          <a:xfrm>
            <a:off x="7472069" y="2985789"/>
            <a:ext cx="664979" cy="36172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51388B65-3FE2-9ABD-0723-BB55F99FB74C}"/>
              </a:ext>
            </a:extLst>
          </p:cNvPr>
          <p:cNvSpPr txBox="1"/>
          <p:nvPr/>
        </p:nvSpPr>
        <p:spPr>
          <a:xfrm>
            <a:off x="397811" y="4455480"/>
            <a:ext cx="3741576" cy="1631216"/>
          </a:xfrm>
          <a:prstGeom prst="rect">
            <a:avLst/>
          </a:prstGeom>
          <a:noFill/>
        </p:spPr>
        <p:txBody>
          <a:bodyPr wrap="square" rtlCol="0">
            <a:spAutoFit/>
          </a:bodyPr>
          <a:lstStyle/>
          <a:p>
            <a:pPr marL="285750" indent="-285750" algn="ctr">
              <a:buFont typeface="Arial" panose="020B0604020202020204" pitchFamily="34" charset="0"/>
              <a:buChar char="•"/>
            </a:pPr>
            <a:r>
              <a:rPr lang="es-CO" sz="2000" b="1" dirty="0"/>
              <a:t>Transportes convencionales contaminantes</a:t>
            </a:r>
          </a:p>
          <a:p>
            <a:pPr marL="285750" indent="-285750" algn="ctr">
              <a:buFont typeface="Arial" panose="020B0604020202020204" pitchFamily="34" charset="0"/>
              <a:buChar char="•"/>
            </a:pPr>
            <a:r>
              <a:rPr lang="es-CO" sz="2000" b="1" dirty="0"/>
              <a:t>Uso combustibles fósiles</a:t>
            </a:r>
          </a:p>
          <a:p>
            <a:pPr marL="285750" indent="-285750" algn="ctr">
              <a:buFont typeface="Arial" panose="020B0604020202020204" pitchFamily="34" charset="0"/>
              <a:buChar char="•"/>
            </a:pPr>
            <a:r>
              <a:rPr lang="es-CO" sz="2000" b="1" dirty="0"/>
              <a:t>Aportan al Cambio Climático</a:t>
            </a:r>
          </a:p>
          <a:p>
            <a:pPr marL="285750" indent="-285750" algn="ctr">
              <a:buFont typeface="Arial" panose="020B0604020202020204" pitchFamily="34" charset="0"/>
              <a:buChar char="•"/>
            </a:pPr>
            <a:r>
              <a:rPr lang="es-CO" sz="2000" b="1" dirty="0"/>
              <a:t>Afectan la calidad del aire</a:t>
            </a:r>
          </a:p>
        </p:txBody>
      </p:sp>
      <p:sp>
        <p:nvSpPr>
          <p:cNvPr id="13" name="CuadroTexto 12">
            <a:extLst>
              <a:ext uri="{FF2B5EF4-FFF2-40B4-BE49-F238E27FC236}">
                <a16:creationId xmlns:a16="http://schemas.microsoft.com/office/drawing/2014/main" id="{79F4B585-C2CB-1123-01C1-A611CF98A8F3}"/>
              </a:ext>
            </a:extLst>
          </p:cNvPr>
          <p:cNvSpPr txBox="1"/>
          <p:nvPr/>
        </p:nvSpPr>
        <p:spPr>
          <a:xfrm>
            <a:off x="8032273" y="4452158"/>
            <a:ext cx="3741576" cy="1323439"/>
          </a:xfrm>
          <a:prstGeom prst="rect">
            <a:avLst/>
          </a:prstGeom>
          <a:noFill/>
        </p:spPr>
        <p:txBody>
          <a:bodyPr wrap="square" rtlCol="0">
            <a:spAutoFit/>
          </a:bodyPr>
          <a:lstStyle/>
          <a:p>
            <a:pPr marL="285750" indent="-285750" algn="ctr">
              <a:buFont typeface="Arial" panose="020B0604020202020204" pitchFamily="34" charset="0"/>
              <a:buChar char="•"/>
            </a:pPr>
            <a:r>
              <a:rPr lang="es-CO" sz="2000" b="1" dirty="0"/>
              <a:t>Transporte cero emisiones</a:t>
            </a:r>
          </a:p>
          <a:p>
            <a:pPr marL="285750" indent="-285750" algn="ctr">
              <a:buFont typeface="Arial" panose="020B0604020202020204" pitchFamily="34" charset="0"/>
              <a:buChar char="•"/>
            </a:pPr>
            <a:r>
              <a:rPr lang="es-CO" sz="2000" b="1" dirty="0"/>
              <a:t>No contaminante</a:t>
            </a:r>
          </a:p>
          <a:p>
            <a:pPr marL="285750" indent="-285750" algn="ctr">
              <a:buFont typeface="Arial" panose="020B0604020202020204" pitchFamily="34" charset="0"/>
              <a:buChar char="•"/>
            </a:pPr>
            <a:r>
              <a:rPr lang="es-CO" sz="2000" b="1" dirty="0"/>
              <a:t>Beneficioso para el ambiente</a:t>
            </a:r>
          </a:p>
          <a:p>
            <a:pPr marL="285750" indent="-285750" algn="ctr">
              <a:buFont typeface="Arial" panose="020B0604020202020204" pitchFamily="34" charset="0"/>
              <a:buChar char="•"/>
            </a:pPr>
            <a:r>
              <a:rPr lang="es-CO" sz="2000" b="1" dirty="0"/>
              <a:t>Beneficioso para la salud</a:t>
            </a:r>
          </a:p>
        </p:txBody>
      </p:sp>
      <p:pic>
        <p:nvPicPr>
          <p:cNvPr id="24" name="object 4">
            <a:extLst>
              <a:ext uri="{FF2B5EF4-FFF2-40B4-BE49-F238E27FC236}">
                <a16:creationId xmlns:a16="http://schemas.microsoft.com/office/drawing/2014/main" id="{4D764864-79E5-9A21-A1DB-D6C94FC7C239}"/>
              </a:ext>
            </a:extLst>
          </p:cNvPr>
          <p:cNvPicPr/>
          <p:nvPr/>
        </p:nvPicPr>
        <p:blipFill>
          <a:blip r:embed="rId7" cstate="print"/>
          <a:stretch>
            <a:fillRect/>
          </a:stretch>
        </p:blipFill>
        <p:spPr>
          <a:xfrm>
            <a:off x="8686801" y="6122127"/>
            <a:ext cx="3505199" cy="685800"/>
          </a:xfrm>
          <a:prstGeom prst="rect">
            <a:avLst/>
          </a:prstGeom>
        </p:spPr>
      </p:pic>
      <p:pic>
        <p:nvPicPr>
          <p:cNvPr id="14" name="Picture 4" descr="https://movilidadpereira.gov.co/img/logo-transito-1.png"/>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829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83591" y="6107133"/>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15" name="Gráfico 14">
            <a:extLst>
              <a:ext uri="{FF2B5EF4-FFF2-40B4-BE49-F238E27FC236}">
                <a16:creationId xmlns:a16="http://schemas.microsoft.com/office/drawing/2014/main" id="{28E904C1-C5F7-0181-D08B-A1F54C1F4917}"/>
              </a:ext>
            </a:extLst>
          </p:cNvPr>
          <p:cNvGraphicFramePr>
            <a:graphicFrameLocks/>
          </p:cNvGraphicFramePr>
          <p:nvPr/>
        </p:nvGraphicFramePr>
        <p:xfrm>
          <a:off x="687977" y="235131"/>
          <a:ext cx="10171612" cy="6200503"/>
        </p:xfrm>
        <a:graphic>
          <a:graphicData uri="http://schemas.openxmlformats.org/drawingml/2006/chart">
            <c:chart xmlns:c="http://schemas.openxmlformats.org/drawingml/2006/chart" xmlns:r="http://schemas.openxmlformats.org/officeDocument/2006/relationships" r:id="rId4"/>
          </a:graphicData>
        </a:graphic>
      </p:graphicFrame>
      <p:sp>
        <p:nvSpPr>
          <p:cNvPr id="6" name="CuadroTexto 9">
            <a:extLst>
              <a:ext uri="{FF2B5EF4-FFF2-40B4-BE49-F238E27FC236}">
                <a16:creationId xmlns:a16="http://schemas.microsoft.com/office/drawing/2014/main" id="{FF55B62D-F007-5093-BEB7-A1AC86902457}"/>
              </a:ext>
            </a:extLst>
          </p:cNvPr>
          <p:cNvSpPr txBox="1"/>
          <p:nvPr/>
        </p:nvSpPr>
        <p:spPr>
          <a:xfrm>
            <a:off x="4922177" y="3961885"/>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84%</a:t>
            </a:r>
          </a:p>
        </p:txBody>
      </p:sp>
      <p:sp>
        <p:nvSpPr>
          <p:cNvPr id="9" name="CuadroTexto 9">
            <a:extLst>
              <a:ext uri="{FF2B5EF4-FFF2-40B4-BE49-F238E27FC236}">
                <a16:creationId xmlns:a16="http://schemas.microsoft.com/office/drawing/2014/main" id="{FF55B62D-F007-5093-BEB7-A1AC86902457}"/>
              </a:ext>
            </a:extLst>
          </p:cNvPr>
          <p:cNvSpPr txBox="1"/>
          <p:nvPr/>
        </p:nvSpPr>
        <p:spPr>
          <a:xfrm>
            <a:off x="6271776" y="3961885"/>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99%</a:t>
            </a:r>
          </a:p>
        </p:txBody>
      </p:sp>
      <p:sp>
        <p:nvSpPr>
          <p:cNvPr id="10" name="CuadroTexto 9">
            <a:extLst>
              <a:ext uri="{FF2B5EF4-FFF2-40B4-BE49-F238E27FC236}">
                <a16:creationId xmlns:a16="http://schemas.microsoft.com/office/drawing/2014/main" id="{FF55B62D-F007-5093-BEB7-A1AC86902457}"/>
              </a:ext>
            </a:extLst>
          </p:cNvPr>
          <p:cNvSpPr txBox="1"/>
          <p:nvPr/>
        </p:nvSpPr>
        <p:spPr>
          <a:xfrm>
            <a:off x="7621375" y="3961885"/>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100%</a:t>
            </a:r>
          </a:p>
        </p:txBody>
      </p:sp>
      <p:pic>
        <p:nvPicPr>
          <p:cNvPr id="11"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0"/>
            <a:ext cx="3297568" cy="815714"/>
          </a:xfrm>
          <a:prstGeom prst="rect">
            <a:avLst/>
          </a:prstGeom>
        </p:spPr>
      </p:pic>
    </p:spTree>
    <p:extLst>
      <p:ext uri="{BB962C8B-B14F-4D97-AF65-F5344CB8AC3E}">
        <p14:creationId xmlns:p14="http://schemas.microsoft.com/office/powerpoint/2010/main" val="19323146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3BC569E-FD2F-D20D-5761-D2D7F1A099D7}"/>
              </a:ext>
            </a:extLst>
          </p:cNvPr>
          <p:cNvPicPr>
            <a:picLocks noChangeAspect="1"/>
          </p:cNvPicPr>
          <p:nvPr/>
        </p:nvPicPr>
        <p:blipFill>
          <a:blip r:embed="rId2"/>
          <a:stretch>
            <a:fillRect/>
          </a:stretch>
        </p:blipFill>
        <p:spPr>
          <a:xfrm>
            <a:off x="478820" y="1188920"/>
            <a:ext cx="3607405" cy="4809872"/>
          </a:xfrm>
          <a:prstGeom prst="rect">
            <a:avLst/>
          </a:prstGeom>
        </p:spPr>
      </p:pic>
      <p:pic>
        <p:nvPicPr>
          <p:cNvPr id="5" name="Imagen 4" descr="MEGA BICI ALCALDIA DE PEREIRA-05">
            <a:extLst>
              <a:ext uri="{FF2B5EF4-FFF2-40B4-BE49-F238E27FC236}">
                <a16:creationId xmlns:a16="http://schemas.microsoft.com/office/drawing/2014/main" id="{B563D0F4-19F4-2EC1-22C9-5DFF2A6039CB}"/>
              </a:ext>
            </a:extLst>
          </p:cNvPr>
          <p:cNvPicPr>
            <a:picLocks noGrp="1" noChangeAspect="1"/>
          </p:cNvPicPr>
          <p:nvPr/>
        </p:nvPicPr>
        <p:blipFill rotWithShape="1">
          <a:blip r:embed="rId3" cstate="print">
            <a:lum/>
            <a:extLst>
              <a:ext uri="{28A0092B-C50C-407E-A947-70E740481C1C}">
                <a14:useLocalDpi xmlns:a14="http://schemas.microsoft.com/office/drawing/2010/main" val="0"/>
              </a:ext>
            </a:extLst>
          </a:blip>
          <a:srcRect l="36263" t="29359" r="36399" b="28359"/>
          <a:stretch/>
        </p:blipFill>
        <p:spPr>
          <a:xfrm>
            <a:off x="4541105" y="1992182"/>
            <a:ext cx="606414" cy="528050"/>
          </a:xfrm>
          <a:prstGeom prst="rect">
            <a:avLst/>
          </a:prstGeom>
          <a:noFill/>
          <a:ln>
            <a:noFill/>
          </a:ln>
        </p:spPr>
      </p:pic>
      <p:sp>
        <p:nvSpPr>
          <p:cNvPr id="6" name="54 CuadroTexto">
            <a:extLst>
              <a:ext uri="{FF2B5EF4-FFF2-40B4-BE49-F238E27FC236}">
                <a16:creationId xmlns:a16="http://schemas.microsoft.com/office/drawing/2014/main" id="{473DCDEE-96E7-C01E-300D-67F6353B64EF}"/>
              </a:ext>
            </a:extLst>
          </p:cNvPr>
          <p:cNvSpPr txBox="1"/>
          <p:nvPr/>
        </p:nvSpPr>
        <p:spPr>
          <a:xfrm>
            <a:off x="5253769" y="1942567"/>
            <a:ext cx="5735512" cy="1015663"/>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CO" sz="2000" dirty="0">
                <a:latin typeface="Century Gothic" panose="020B0502020202020204" pitchFamily="34" charset="0"/>
                <a:ea typeface="Verdana" pitchFamily="34" charset="0"/>
              </a:rPr>
              <a:t>El SBP MEGABICI cuenta con un total de</a:t>
            </a:r>
            <a:r>
              <a:rPr lang="es-CO" sz="2000" dirty="0">
                <a:solidFill>
                  <a:srgbClr val="00B0F0"/>
                </a:solidFill>
                <a:latin typeface="Century Gothic" panose="020B0502020202020204" pitchFamily="34" charset="0"/>
                <a:ea typeface="Verdana" pitchFamily="34" charset="0"/>
              </a:rPr>
              <a:t> </a:t>
            </a:r>
            <a:r>
              <a:rPr lang="es-CO" sz="2000" b="1" dirty="0">
                <a:solidFill>
                  <a:srgbClr val="00B0F0"/>
                </a:solidFill>
                <a:latin typeface="Century Gothic" panose="020B0502020202020204" pitchFamily="34" charset="0"/>
                <a:ea typeface="Verdana" pitchFamily="34" charset="0"/>
              </a:rPr>
              <a:t>1.940 </a:t>
            </a:r>
            <a:r>
              <a:rPr lang="es-CO" sz="2000" dirty="0">
                <a:latin typeface="Century Gothic" panose="020B0502020202020204" pitchFamily="34" charset="0"/>
                <a:ea typeface="Verdana" pitchFamily="34" charset="0"/>
              </a:rPr>
              <a:t>viajes en lo corrido de la vigencia 2023. (Corte 14 de Abril)</a:t>
            </a:r>
            <a:endParaRPr lang="es-CO" sz="2000" b="1" dirty="0">
              <a:solidFill>
                <a:srgbClr val="FF0000"/>
              </a:solidFill>
              <a:latin typeface="Century Gothic" panose="020B0502020202020204" pitchFamily="34" charset="0"/>
              <a:ea typeface="Verdana" pitchFamily="34" charset="0"/>
            </a:endParaRPr>
          </a:p>
        </p:txBody>
      </p:sp>
      <p:pic>
        <p:nvPicPr>
          <p:cNvPr id="7" name="Imagen 6" descr="Logotipo, nombre de la empresa&#10;&#10;Descripción generada automáticamente">
            <a:extLst>
              <a:ext uri="{FF2B5EF4-FFF2-40B4-BE49-F238E27FC236}">
                <a16:creationId xmlns:a16="http://schemas.microsoft.com/office/drawing/2014/main" id="{E6D505DE-B2A3-335B-5489-02D3013304A6}"/>
              </a:ext>
            </a:extLst>
          </p:cNvPr>
          <p:cNvPicPr>
            <a:picLocks noChangeAspect="1"/>
          </p:cNvPicPr>
          <p:nvPr/>
        </p:nvPicPr>
        <p:blipFill rotWithShape="1">
          <a:blip r:embed="rId4" cstate="print"/>
          <a:srcRect l="35629" t="27685" r="35817" b="28331"/>
          <a:stretch/>
        </p:blipFill>
        <p:spPr>
          <a:xfrm>
            <a:off x="4546107" y="3323230"/>
            <a:ext cx="687997" cy="596728"/>
          </a:xfrm>
          <a:prstGeom prst="rect">
            <a:avLst/>
          </a:prstGeom>
        </p:spPr>
      </p:pic>
      <p:sp>
        <p:nvSpPr>
          <p:cNvPr id="8" name="56 CuadroTexto">
            <a:extLst>
              <a:ext uri="{FF2B5EF4-FFF2-40B4-BE49-F238E27FC236}">
                <a16:creationId xmlns:a16="http://schemas.microsoft.com/office/drawing/2014/main" id="{8003A3DA-DCD3-841D-DD1E-E5B78160E975}"/>
              </a:ext>
            </a:extLst>
          </p:cNvPr>
          <p:cNvSpPr txBox="1"/>
          <p:nvPr/>
        </p:nvSpPr>
        <p:spPr>
          <a:xfrm>
            <a:off x="5234104" y="3280514"/>
            <a:ext cx="5866517" cy="707886"/>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CO" sz="2000" dirty="0">
                <a:latin typeface="Century Gothic" panose="020B0502020202020204" pitchFamily="34" charset="0"/>
                <a:ea typeface="Verdana" pitchFamily="34" charset="0"/>
              </a:rPr>
              <a:t>El SBP MEGABICI contó con un total de </a:t>
            </a:r>
            <a:r>
              <a:rPr lang="es-CO" sz="2000" b="1" dirty="0">
                <a:solidFill>
                  <a:srgbClr val="92D050"/>
                </a:solidFill>
                <a:latin typeface="Century Gothic" panose="020B0502020202020204" pitchFamily="34" charset="0"/>
                <a:ea typeface="Verdana" pitchFamily="34" charset="0"/>
              </a:rPr>
              <a:t>4.135 </a:t>
            </a:r>
            <a:r>
              <a:rPr lang="es-CO" sz="2000" dirty="0">
                <a:latin typeface="Century Gothic" panose="020B0502020202020204" pitchFamily="34" charset="0"/>
                <a:ea typeface="Verdana" pitchFamily="34" charset="0"/>
              </a:rPr>
              <a:t>usuarios inscritos</a:t>
            </a:r>
            <a:endParaRPr lang="es-CO" sz="2000" b="1" dirty="0">
              <a:latin typeface="Century Gothic" panose="020B0502020202020204" pitchFamily="34" charset="0"/>
              <a:ea typeface="Verdana" pitchFamily="34" charset="0"/>
            </a:endParaRPr>
          </a:p>
        </p:txBody>
      </p:sp>
      <p:sp>
        <p:nvSpPr>
          <p:cNvPr id="10" name="Google Shape;142;p8">
            <a:extLst>
              <a:ext uri="{FF2B5EF4-FFF2-40B4-BE49-F238E27FC236}">
                <a16:creationId xmlns:a16="http://schemas.microsoft.com/office/drawing/2014/main" id="{761B2787-37B9-C81A-5E86-003D26256D7E}"/>
              </a:ext>
            </a:extLst>
          </p:cNvPr>
          <p:cNvSpPr txBox="1">
            <a:spLocks/>
          </p:cNvSpPr>
          <p:nvPr/>
        </p:nvSpPr>
        <p:spPr>
          <a:xfrm>
            <a:off x="1287444" y="455525"/>
            <a:ext cx="8879100" cy="526712"/>
          </a:xfrm>
          <a:prstGeom prst="rect">
            <a:avLst/>
          </a:prstGeom>
          <a:solidFill>
            <a:srgbClr val="00B0F0"/>
          </a:solidFill>
          <a:ln>
            <a:noFill/>
          </a:ln>
        </p:spPr>
        <p:txBody>
          <a:bodyPr spcFirstLastPara="1" vert="horz" wrap="square" lIns="91425" tIns="45700" rIns="91425" bIns="45700" rtlCol="0" anchor="t" anchorCtr="0">
            <a:noAutofit/>
          </a:bodyPr>
          <a:lstStyle>
            <a:lvl1pPr marL="457200" marR="0" lvl="0" indent="-228600" algn="l" defTabSz="457200" rtl="0" eaLnBrk="1" latinLnBrk="0" hangingPunct="1">
              <a:lnSpc>
                <a:spcPct val="90000"/>
              </a:lnSpc>
              <a:spcBef>
                <a:spcPts val="1000"/>
              </a:spcBef>
              <a:spcAft>
                <a:spcPts val="0"/>
              </a:spcAft>
              <a:buClr>
                <a:schemeClr val="dk1"/>
              </a:buClr>
              <a:buSzPts val="1400"/>
              <a:buFont typeface="Arial"/>
              <a:buNone/>
              <a:defRPr sz="1400" b="0" i="0" u="none" strike="noStrike" kern="1200" cap="none">
                <a:solidFill>
                  <a:schemeClr val="dk1"/>
                </a:solidFill>
                <a:latin typeface="Century Gothic"/>
                <a:ea typeface="Century Gothic"/>
                <a:cs typeface="Century Gothic"/>
                <a:sym typeface="Century Gothic"/>
              </a:defRPr>
            </a:lvl1pPr>
            <a:lvl2pPr marL="914400" marR="0" lvl="1" indent="-381000" algn="l" defTabSz="457200" rtl="0" eaLnBrk="1" latinLnBrk="0" hangingPunct="1">
              <a:lnSpc>
                <a:spcPct val="90000"/>
              </a:lnSpc>
              <a:spcBef>
                <a:spcPts val="500"/>
              </a:spcBef>
              <a:spcAft>
                <a:spcPts val="0"/>
              </a:spcAft>
              <a:buClr>
                <a:schemeClr val="dk1"/>
              </a:buClr>
              <a:buSzPts val="2400"/>
              <a:buFont typeface="Arial"/>
              <a:buChar char="•"/>
              <a:defRPr sz="2400" b="0" i="0" u="none" strike="noStrike" kern="1200" cap="none">
                <a:solidFill>
                  <a:schemeClr val="dk1"/>
                </a:solidFill>
                <a:latin typeface="Calibri"/>
                <a:ea typeface="Calibri"/>
                <a:cs typeface="Calibri"/>
                <a:sym typeface="Calibri"/>
              </a:defRPr>
            </a:lvl2pPr>
            <a:lvl3pPr marL="1371600" marR="0" lvl="2" indent="-355600" algn="l" defTabSz="457200" rtl="0" eaLnBrk="1" latinLnBrk="0" hangingPunct="1">
              <a:lnSpc>
                <a:spcPct val="90000"/>
              </a:lnSpc>
              <a:spcBef>
                <a:spcPts val="5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3pPr>
            <a:lvl4pPr marL="1828800" marR="0" lvl="3"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4pPr>
            <a:lvl5pPr marL="2286000" marR="0" lvl="4"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5pPr>
            <a:lvl6pPr marL="2743200" marR="0" lvl="5"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lgn="ctr">
              <a:spcBef>
                <a:spcPts val="0"/>
              </a:spcBef>
              <a:buSzPts val="2300"/>
            </a:pPr>
            <a:r>
              <a:rPr lang="es-CO" sz="2200" b="1" dirty="0">
                <a:solidFill>
                  <a:schemeClr val="bg1"/>
                </a:solidFill>
                <a:latin typeface="Century Gothic" panose="020B0502020202020204" pitchFamily="34" charset="0"/>
                <a:ea typeface="Arial"/>
                <a:cs typeface="Arial"/>
                <a:sym typeface="Arial"/>
              </a:rPr>
              <a:t>SISTEMA DE BICICLETAS PÚBLICAS – SBP MEGABICI</a:t>
            </a:r>
          </a:p>
        </p:txBody>
      </p:sp>
      <p:pic>
        <p:nvPicPr>
          <p:cNvPr id="11" name="Imagen 10" descr="Logotipo, nombre de la empresa&#10;&#10;Descripción generada automáticamente">
            <a:extLst>
              <a:ext uri="{FF2B5EF4-FFF2-40B4-BE49-F238E27FC236}">
                <a16:creationId xmlns:a16="http://schemas.microsoft.com/office/drawing/2014/main" id="{E8C0D3F5-D675-5ADF-180F-3495A8534EC3}"/>
              </a:ext>
            </a:extLst>
          </p:cNvPr>
          <p:cNvPicPr>
            <a:picLocks noChangeAspect="1"/>
          </p:cNvPicPr>
          <p:nvPr/>
        </p:nvPicPr>
        <p:blipFill rotWithShape="1">
          <a:blip r:embed="rId4" cstate="print"/>
          <a:srcRect l="35629" t="27685" r="35817" b="28331"/>
          <a:stretch/>
        </p:blipFill>
        <p:spPr>
          <a:xfrm>
            <a:off x="4507813" y="4636901"/>
            <a:ext cx="687997" cy="596728"/>
          </a:xfrm>
          <a:prstGeom prst="rect">
            <a:avLst/>
          </a:prstGeom>
        </p:spPr>
      </p:pic>
      <p:sp>
        <p:nvSpPr>
          <p:cNvPr id="12" name="56 CuadroTexto">
            <a:extLst>
              <a:ext uri="{FF2B5EF4-FFF2-40B4-BE49-F238E27FC236}">
                <a16:creationId xmlns:a16="http://schemas.microsoft.com/office/drawing/2014/main" id="{F5E2EB84-B5D1-9A05-2F80-214E0F4C6552}"/>
              </a:ext>
            </a:extLst>
          </p:cNvPr>
          <p:cNvSpPr txBox="1"/>
          <p:nvPr/>
        </p:nvSpPr>
        <p:spPr>
          <a:xfrm>
            <a:off x="5263100" y="4658379"/>
            <a:ext cx="5866517" cy="707886"/>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CO" sz="2000" dirty="0">
                <a:latin typeface="Century Gothic" panose="020B0502020202020204" pitchFamily="34" charset="0"/>
                <a:ea typeface="Verdana" pitchFamily="34" charset="0"/>
              </a:rPr>
              <a:t>El SBP MEGABICI cuenta actualmente con </a:t>
            </a:r>
            <a:r>
              <a:rPr lang="es-CO" sz="2000" b="1" dirty="0">
                <a:solidFill>
                  <a:srgbClr val="FF0000"/>
                </a:solidFill>
                <a:latin typeface="Century Gothic" panose="020B0502020202020204" pitchFamily="34" charset="0"/>
                <a:ea typeface="Verdana" pitchFamily="34" charset="0"/>
              </a:rPr>
              <a:t>6</a:t>
            </a:r>
            <a:r>
              <a:rPr lang="es-CO" sz="2000" b="1" dirty="0">
                <a:solidFill>
                  <a:srgbClr val="92D050"/>
                </a:solidFill>
                <a:latin typeface="Century Gothic" panose="020B0502020202020204" pitchFamily="34" charset="0"/>
                <a:ea typeface="Verdana" pitchFamily="34" charset="0"/>
              </a:rPr>
              <a:t> </a:t>
            </a:r>
            <a:r>
              <a:rPr lang="es-CO" sz="2000" dirty="0">
                <a:latin typeface="Century Gothic" panose="020B0502020202020204" pitchFamily="34" charset="0"/>
                <a:ea typeface="Verdana" pitchFamily="34" charset="0"/>
              </a:rPr>
              <a:t>estaciones de préstamo</a:t>
            </a:r>
          </a:p>
        </p:txBody>
      </p:sp>
      <p:pic>
        <p:nvPicPr>
          <p:cNvPr id="13" name="object 4">
            <a:extLst>
              <a:ext uri="{FF2B5EF4-FFF2-40B4-BE49-F238E27FC236}">
                <a16:creationId xmlns:a16="http://schemas.microsoft.com/office/drawing/2014/main" id="{B598302E-FB4A-7636-BD40-189320806D6B}"/>
              </a:ext>
            </a:extLst>
          </p:cNvPr>
          <p:cNvPicPr/>
          <p:nvPr/>
        </p:nvPicPr>
        <p:blipFill>
          <a:blip r:embed="rId5" cstate="print"/>
          <a:stretch>
            <a:fillRect/>
          </a:stretch>
        </p:blipFill>
        <p:spPr>
          <a:xfrm>
            <a:off x="8485875" y="5989662"/>
            <a:ext cx="3505199" cy="685800"/>
          </a:xfrm>
          <a:prstGeom prst="rect">
            <a:avLst/>
          </a:prstGeom>
        </p:spPr>
      </p:pic>
      <p:pic>
        <p:nvPicPr>
          <p:cNvPr id="14" name="Picture 4" descr="https://movilidadpereira.gov.co/img/logo-transito-1.png"/>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173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9A2C8B2-C830-1F85-98B7-1278477DCD7B}"/>
              </a:ext>
            </a:extLst>
          </p:cNvPr>
          <p:cNvPicPr>
            <a:picLocks noChangeAspect="1"/>
          </p:cNvPicPr>
          <p:nvPr/>
        </p:nvPicPr>
        <p:blipFill>
          <a:blip r:embed="rId2"/>
          <a:stretch>
            <a:fillRect/>
          </a:stretch>
        </p:blipFill>
        <p:spPr>
          <a:xfrm>
            <a:off x="5134444" y="1284122"/>
            <a:ext cx="6655431" cy="4221327"/>
          </a:xfrm>
          <a:prstGeom prst="rect">
            <a:avLst/>
          </a:prstGeom>
        </p:spPr>
      </p:pic>
      <p:sp>
        <p:nvSpPr>
          <p:cNvPr id="7" name="56 CuadroTexto">
            <a:extLst>
              <a:ext uri="{FF2B5EF4-FFF2-40B4-BE49-F238E27FC236}">
                <a16:creationId xmlns:a16="http://schemas.microsoft.com/office/drawing/2014/main" id="{2C6E5B9F-A381-18E3-112C-0089A66AA500}"/>
              </a:ext>
            </a:extLst>
          </p:cNvPr>
          <p:cNvSpPr txBox="1"/>
          <p:nvPr/>
        </p:nvSpPr>
        <p:spPr>
          <a:xfrm>
            <a:off x="1593374" y="4147522"/>
            <a:ext cx="3407689" cy="1631216"/>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2000" dirty="0">
                <a:latin typeface="Century Gothic" panose="020B0502020202020204" pitchFamily="34" charset="0"/>
                <a:ea typeface="Verdana" pitchFamily="34" charset="0"/>
              </a:rPr>
              <a:t>Uso de aplicativo para registro de usuarios, control de </a:t>
            </a:r>
            <a:r>
              <a:rPr lang="es-ES" sz="2000" dirty="0" smtClean="0">
                <a:latin typeface="Century Gothic" panose="020B0502020202020204" pitchFamily="34" charset="0"/>
                <a:ea typeface="Verdana" pitchFamily="34" charset="0"/>
              </a:rPr>
              <a:t>préstamos </a:t>
            </a:r>
            <a:r>
              <a:rPr lang="es-ES" sz="2000" dirty="0">
                <a:latin typeface="Century Gothic" panose="020B0502020202020204" pitchFamily="34" charset="0"/>
                <a:ea typeface="Verdana" pitchFamily="34" charset="0"/>
              </a:rPr>
              <a:t>y operación del sistema “</a:t>
            </a:r>
            <a:r>
              <a:rPr lang="es-ES" sz="2000" b="1" dirty="0">
                <a:solidFill>
                  <a:srgbClr val="DAD500"/>
                </a:solidFill>
                <a:latin typeface="Century Gothic" panose="020B0502020202020204" pitchFamily="34" charset="0"/>
                <a:ea typeface="Verdana" pitchFamily="34" charset="0"/>
              </a:rPr>
              <a:t>Ibici</a:t>
            </a:r>
            <a:r>
              <a:rPr lang="es-ES" sz="2000" dirty="0">
                <a:latin typeface="Century Gothic" panose="020B0502020202020204" pitchFamily="34" charset="0"/>
                <a:ea typeface="Verdana" pitchFamily="34" charset="0"/>
              </a:rPr>
              <a:t>”</a:t>
            </a:r>
            <a:endParaRPr lang="es-CO" sz="2000" dirty="0">
              <a:latin typeface="Century Gothic" panose="020B0502020202020204" pitchFamily="34" charset="0"/>
              <a:ea typeface="Verdana" pitchFamily="34" charset="0"/>
            </a:endParaRPr>
          </a:p>
        </p:txBody>
      </p:sp>
      <p:pic>
        <p:nvPicPr>
          <p:cNvPr id="8" name="Imagen 7" descr="Logotipo, nombre de la empresa&#10;&#10;Descripción generada automáticamente">
            <a:extLst>
              <a:ext uri="{FF2B5EF4-FFF2-40B4-BE49-F238E27FC236}">
                <a16:creationId xmlns:a16="http://schemas.microsoft.com/office/drawing/2014/main" id="{DD604D5D-B596-D22A-648B-B99A82A89BAD}"/>
              </a:ext>
            </a:extLst>
          </p:cNvPr>
          <p:cNvPicPr>
            <a:picLocks noChangeAspect="1"/>
          </p:cNvPicPr>
          <p:nvPr/>
        </p:nvPicPr>
        <p:blipFill rotWithShape="1">
          <a:blip r:embed="rId3" cstate="print"/>
          <a:srcRect l="35629" t="27685" r="35817" b="28331"/>
          <a:stretch/>
        </p:blipFill>
        <p:spPr>
          <a:xfrm>
            <a:off x="546260" y="1462598"/>
            <a:ext cx="729703" cy="632902"/>
          </a:xfrm>
          <a:prstGeom prst="rect">
            <a:avLst/>
          </a:prstGeom>
        </p:spPr>
      </p:pic>
      <p:sp>
        <p:nvSpPr>
          <p:cNvPr id="9" name="56 CuadroTexto">
            <a:extLst>
              <a:ext uri="{FF2B5EF4-FFF2-40B4-BE49-F238E27FC236}">
                <a16:creationId xmlns:a16="http://schemas.microsoft.com/office/drawing/2014/main" id="{F5D9CD11-7FA9-3DEB-72AF-28DDD602B01C}"/>
              </a:ext>
            </a:extLst>
          </p:cNvPr>
          <p:cNvSpPr txBox="1"/>
          <p:nvPr/>
        </p:nvSpPr>
        <p:spPr>
          <a:xfrm>
            <a:off x="1588794" y="1584489"/>
            <a:ext cx="3407689" cy="707886"/>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2000" b="1" dirty="0">
                <a:solidFill>
                  <a:srgbClr val="92D050"/>
                </a:solidFill>
                <a:latin typeface="Century Gothic" panose="020B0502020202020204" pitchFamily="34" charset="0"/>
                <a:ea typeface="Verdana" pitchFamily="34" charset="0"/>
              </a:rPr>
              <a:t>115</a:t>
            </a:r>
            <a:r>
              <a:rPr lang="es-ES" sz="2000" dirty="0">
                <a:latin typeface="Century Gothic" panose="020B0502020202020204" pitchFamily="34" charset="0"/>
                <a:ea typeface="Verdana" pitchFamily="34" charset="0"/>
              </a:rPr>
              <a:t> Bicicletas al servicio de la ciudadanía</a:t>
            </a:r>
            <a:endParaRPr lang="es-CO" sz="2000" dirty="0">
              <a:latin typeface="Century Gothic" panose="020B0502020202020204" pitchFamily="34" charset="0"/>
              <a:ea typeface="Verdana" pitchFamily="34" charset="0"/>
            </a:endParaRPr>
          </a:p>
        </p:txBody>
      </p:sp>
      <p:pic>
        <p:nvPicPr>
          <p:cNvPr id="11" name="object 4">
            <a:extLst>
              <a:ext uri="{FF2B5EF4-FFF2-40B4-BE49-F238E27FC236}">
                <a16:creationId xmlns:a16="http://schemas.microsoft.com/office/drawing/2014/main" id="{7B6DC074-4326-DB26-AEAC-D7C8DADDF728}"/>
              </a:ext>
            </a:extLst>
          </p:cNvPr>
          <p:cNvPicPr/>
          <p:nvPr/>
        </p:nvPicPr>
        <p:blipFill>
          <a:blip r:embed="rId4" cstate="print"/>
          <a:stretch>
            <a:fillRect/>
          </a:stretch>
        </p:blipFill>
        <p:spPr>
          <a:xfrm>
            <a:off x="8485875" y="5997716"/>
            <a:ext cx="3505199" cy="685800"/>
          </a:xfrm>
          <a:prstGeom prst="rect">
            <a:avLst/>
          </a:prstGeom>
        </p:spPr>
      </p:pic>
      <p:sp>
        <p:nvSpPr>
          <p:cNvPr id="2" name="Google Shape;142;p8">
            <a:extLst>
              <a:ext uri="{FF2B5EF4-FFF2-40B4-BE49-F238E27FC236}">
                <a16:creationId xmlns:a16="http://schemas.microsoft.com/office/drawing/2014/main" id="{51621388-AF65-8670-2507-412066F98551}"/>
              </a:ext>
            </a:extLst>
          </p:cNvPr>
          <p:cNvSpPr txBox="1">
            <a:spLocks/>
          </p:cNvSpPr>
          <p:nvPr/>
        </p:nvSpPr>
        <p:spPr>
          <a:xfrm>
            <a:off x="1249344" y="417425"/>
            <a:ext cx="8879100" cy="526712"/>
          </a:xfrm>
          <a:prstGeom prst="rect">
            <a:avLst/>
          </a:prstGeom>
          <a:solidFill>
            <a:srgbClr val="00B0F0"/>
          </a:solidFill>
          <a:ln>
            <a:noFill/>
          </a:ln>
        </p:spPr>
        <p:txBody>
          <a:bodyPr spcFirstLastPara="1" vert="horz" wrap="square" lIns="91425" tIns="45700" rIns="91425" bIns="45700" rtlCol="0" anchor="t" anchorCtr="0">
            <a:noAutofit/>
          </a:bodyPr>
          <a:lstStyle>
            <a:lvl1pPr marL="457200" marR="0" lvl="0" indent="-228600" algn="l" defTabSz="457200" rtl="0" eaLnBrk="1" latinLnBrk="0" hangingPunct="1">
              <a:lnSpc>
                <a:spcPct val="90000"/>
              </a:lnSpc>
              <a:spcBef>
                <a:spcPts val="1000"/>
              </a:spcBef>
              <a:spcAft>
                <a:spcPts val="0"/>
              </a:spcAft>
              <a:buClr>
                <a:schemeClr val="dk1"/>
              </a:buClr>
              <a:buSzPts val="1400"/>
              <a:buFont typeface="Arial"/>
              <a:buNone/>
              <a:defRPr sz="1400" b="0" i="0" u="none" strike="noStrike" kern="1200" cap="none">
                <a:solidFill>
                  <a:schemeClr val="dk1"/>
                </a:solidFill>
                <a:latin typeface="Century Gothic"/>
                <a:ea typeface="Century Gothic"/>
                <a:cs typeface="Century Gothic"/>
                <a:sym typeface="Century Gothic"/>
              </a:defRPr>
            </a:lvl1pPr>
            <a:lvl2pPr marL="914400" marR="0" lvl="1" indent="-381000" algn="l" defTabSz="457200" rtl="0" eaLnBrk="1" latinLnBrk="0" hangingPunct="1">
              <a:lnSpc>
                <a:spcPct val="90000"/>
              </a:lnSpc>
              <a:spcBef>
                <a:spcPts val="500"/>
              </a:spcBef>
              <a:spcAft>
                <a:spcPts val="0"/>
              </a:spcAft>
              <a:buClr>
                <a:schemeClr val="dk1"/>
              </a:buClr>
              <a:buSzPts val="2400"/>
              <a:buFont typeface="Arial"/>
              <a:buChar char="•"/>
              <a:defRPr sz="2400" b="0" i="0" u="none" strike="noStrike" kern="1200" cap="none">
                <a:solidFill>
                  <a:schemeClr val="dk1"/>
                </a:solidFill>
                <a:latin typeface="Calibri"/>
                <a:ea typeface="Calibri"/>
                <a:cs typeface="Calibri"/>
                <a:sym typeface="Calibri"/>
              </a:defRPr>
            </a:lvl2pPr>
            <a:lvl3pPr marL="1371600" marR="0" lvl="2" indent="-355600" algn="l" defTabSz="457200" rtl="0" eaLnBrk="1" latinLnBrk="0" hangingPunct="1">
              <a:lnSpc>
                <a:spcPct val="90000"/>
              </a:lnSpc>
              <a:spcBef>
                <a:spcPts val="5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3pPr>
            <a:lvl4pPr marL="1828800" marR="0" lvl="3"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4pPr>
            <a:lvl5pPr marL="2286000" marR="0" lvl="4"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5pPr>
            <a:lvl6pPr marL="2743200" marR="0" lvl="5"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4572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lgn="r">
              <a:spcBef>
                <a:spcPts val="0"/>
              </a:spcBef>
              <a:buSzPts val="2300"/>
            </a:pPr>
            <a:r>
              <a:rPr lang="es-CO" sz="3200" b="1" dirty="0">
                <a:solidFill>
                  <a:schemeClr val="bg1"/>
                </a:solidFill>
                <a:latin typeface="Century Gothic" panose="020B0502020202020204" pitchFamily="34" charset="0"/>
                <a:ea typeface="Arial"/>
                <a:cs typeface="Arial"/>
                <a:sym typeface="Arial"/>
              </a:rPr>
              <a:t>SISTEMA DE BICICLETAS PÚBLICAS – SBP MEGABICI</a:t>
            </a:r>
          </a:p>
        </p:txBody>
      </p:sp>
      <p:sp>
        <p:nvSpPr>
          <p:cNvPr id="12" name="56 CuadroTexto">
            <a:extLst>
              <a:ext uri="{FF2B5EF4-FFF2-40B4-BE49-F238E27FC236}">
                <a16:creationId xmlns:a16="http://schemas.microsoft.com/office/drawing/2014/main" id="{5190DDCB-ECEE-B59C-17CA-171C1C198E41}"/>
              </a:ext>
            </a:extLst>
          </p:cNvPr>
          <p:cNvSpPr txBox="1"/>
          <p:nvPr/>
        </p:nvSpPr>
        <p:spPr>
          <a:xfrm>
            <a:off x="1479435" y="2691693"/>
            <a:ext cx="3517048" cy="1323439"/>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2000" dirty="0">
                <a:latin typeface="Century Gothic" panose="020B0502020202020204" pitchFamily="34" charset="0"/>
                <a:ea typeface="Verdana" pitchFamily="34" charset="0"/>
              </a:rPr>
              <a:t>Un equipo de </a:t>
            </a:r>
            <a:r>
              <a:rPr lang="es-ES" sz="2000" b="1" dirty="0">
                <a:solidFill>
                  <a:srgbClr val="00B0F0"/>
                </a:solidFill>
                <a:latin typeface="Century Gothic" panose="020B0502020202020204" pitchFamily="34" charset="0"/>
                <a:ea typeface="Verdana" pitchFamily="34" charset="0"/>
              </a:rPr>
              <a:t>14</a:t>
            </a:r>
            <a:r>
              <a:rPr lang="es-ES" sz="2000" b="1" dirty="0">
                <a:latin typeface="Century Gothic" panose="020B0502020202020204" pitchFamily="34" charset="0"/>
                <a:ea typeface="Verdana" pitchFamily="34" charset="0"/>
              </a:rPr>
              <a:t> </a:t>
            </a:r>
            <a:r>
              <a:rPr lang="es-ES" sz="2000" dirty="0">
                <a:latin typeface="Century Gothic" panose="020B0502020202020204" pitchFamily="34" charset="0"/>
                <a:ea typeface="Verdana" pitchFamily="34" charset="0"/>
              </a:rPr>
              <a:t>personas dedicada al fortalecimiento del Sistema.</a:t>
            </a:r>
            <a:endParaRPr lang="es-CO" sz="2000" dirty="0">
              <a:latin typeface="Century Gothic" panose="020B0502020202020204" pitchFamily="34" charset="0"/>
              <a:ea typeface="Verdana" pitchFamily="34" charset="0"/>
            </a:endParaRPr>
          </a:p>
        </p:txBody>
      </p:sp>
      <p:pic>
        <p:nvPicPr>
          <p:cNvPr id="13" name="Imagen 7" descr="Logotipo, nombre de la empresa&#10;&#10;Descripción generada automáticamente">
            <a:extLst>
              <a:ext uri="{FF2B5EF4-FFF2-40B4-BE49-F238E27FC236}">
                <a16:creationId xmlns:a16="http://schemas.microsoft.com/office/drawing/2014/main" id="{DD604D5D-B596-D22A-648B-B99A82A89BAD}"/>
              </a:ext>
            </a:extLst>
          </p:cNvPr>
          <p:cNvPicPr>
            <a:picLocks noChangeAspect="1"/>
          </p:cNvPicPr>
          <p:nvPr/>
        </p:nvPicPr>
        <p:blipFill rotWithShape="1">
          <a:blip r:embed="rId3" cstate="print"/>
          <a:srcRect l="35629" t="27685" r="35817" b="28331"/>
          <a:stretch/>
        </p:blipFill>
        <p:spPr>
          <a:xfrm>
            <a:off x="555785" y="3005648"/>
            <a:ext cx="729703" cy="632902"/>
          </a:xfrm>
          <a:prstGeom prst="rect">
            <a:avLst/>
          </a:prstGeom>
        </p:spPr>
      </p:pic>
      <p:pic>
        <p:nvPicPr>
          <p:cNvPr id="14" name="Imagen 7" descr="Logotipo, nombre de la empresa&#10;&#10;Descripción generada automáticamente">
            <a:extLst>
              <a:ext uri="{FF2B5EF4-FFF2-40B4-BE49-F238E27FC236}">
                <a16:creationId xmlns:a16="http://schemas.microsoft.com/office/drawing/2014/main" id="{DD604D5D-B596-D22A-648B-B99A82A89BAD}"/>
              </a:ext>
            </a:extLst>
          </p:cNvPr>
          <p:cNvPicPr>
            <a:picLocks noChangeAspect="1"/>
          </p:cNvPicPr>
          <p:nvPr/>
        </p:nvPicPr>
        <p:blipFill rotWithShape="1">
          <a:blip r:embed="rId3" cstate="print"/>
          <a:srcRect l="35629" t="27685" r="35817" b="28331"/>
          <a:stretch/>
        </p:blipFill>
        <p:spPr>
          <a:xfrm>
            <a:off x="612935" y="4786823"/>
            <a:ext cx="729703" cy="632902"/>
          </a:xfrm>
          <a:prstGeom prst="rect">
            <a:avLst/>
          </a:prstGeom>
        </p:spPr>
      </p:pic>
    </p:spTree>
    <p:extLst>
      <p:ext uri="{BB962C8B-B14F-4D97-AF65-F5344CB8AC3E}">
        <p14:creationId xmlns:p14="http://schemas.microsoft.com/office/powerpoint/2010/main" val="10902719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100353" name="Rectangle 1"/>
          <p:cNvSpPr>
            <a:spLocks noChangeArrowheads="1"/>
          </p:cNvSpPr>
          <p:nvPr/>
        </p:nvSpPr>
        <p:spPr bwMode="auto">
          <a:xfrm>
            <a:off x="161924" y="971550"/>
            <a:ext cx="6829425"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altLang="zh-TW"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Desde el año 2022 se logro tener un cuerpo de agentes de tránsito en su 99% en carrera administrativa, con un proceso de evaluación más eficiente donde se mide de manera Comportamental y  funcional, logrando disminuir las quejas por mal trato al usuario y la mala prestación del servicio.</a:t>
            </a:r>
            <a:endParaRPr kumimoji="0" lang="es-CO" altLang="zh-TW"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Google Shape;118;g13846ba19e3_0_49"/>
          <p:cNvSpPr txBox="1">
            <a:spLocks/>
          </p:cNvSpPr>
          <p:nvPr/>
        </p:nvSpPr>
        <p:spPr>
          <a:xfrm>
            <a:off x="960515" y="0"/>
            <a:ext cx="8879100" cy="7023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chemeClr val="dk1"/>
              </a:buClr>
              <a:buSzPts val="2300"/>
              <a:buFont typeface="Arial" panose="020B0604020202020204" pitchFamily="34" charset="0"/>
              <a:buNone/>
              <a:tabLst/>
              <a:defRPr/>
            </a:pPr>
            <a:r>
              <a:rPr kumimoji="0" lang="es-CO" sz="2700" b="1" i="0" u="none" strike="noStrike" kern="1200" cap="none" spc="0" normalizeH="0" baseline="0" noProof="0" dirty="0" smtClean="0">
                <a:ln>
                  <a:noFill/>
                </a:ln>
                <a:solidFill>
                  <a:srgbClr val="FF0000"/>
                </a:solidFill>
                <a:effectLst/>
                <a:uLnTx/>
                <a:uFillTx/>
                <a:latin typeface="Century Gothic" panose="020B0502020202020204" pitchFamily="34" charset="0"/>
                <a:ea typeface="Arial"/>
                <a:cs typeface="Arial"/>
                <a:sym typeface="Arial"/>
              </a:rPr>
              <a:t>AGENTES</a:t>
            </a:r>
            <a:r>
              <a:rPr kumimoji="0" lang="es-CO" sz="2700" b="1" i="0" u="none" strike="noStrike" kern="1200" cap="none" spc="0" normalizeH="0" noProof="0" dirty="0" smtClean="0">
                <a:ln>
                  <a:noFill/>
                </a:ln>
                <a:solidFill>
                  <a:srgbClr val="FF0000"/>
                </a:solidFill>
                <a:effectLst/>
                <a:uLnTx/>
                <a:uFillTx/>
                <a:latin typeface="Century Gothic" panose="020B0502020202020204" pitchFamily="34" charset="0"/>
                <a:ea typeface="Arial"/>
                <a:cs typeface="Arial"/>
                <a:sym typeface="Arial"/>
              </a:rPr>
              <a:t> DE TRANSITO</a:t>
            </a:r>
            <a:endParaRPr kumimoji="0" lang="es-CO" sz="2700" b="1" i="0" u="none" strike="noStrike" kern="1200" cap="none" spc="0" normalizeH="0" baseline="0" noProof="0" dirty="0">
              <a:ln>
                <a:noFill/>
              </a:ln>
              <a:solidFill>
                <a:srgbClr val="FF0000"/>
              </a:solidFill>
              <a:effectLst/>
              <a:uLnTx/>
              <a:uFillTx/>
              <a:latin typeface="Century Gothic" panose="020B0502020202020204" pitchFamily="34" charset="0"/>
              <a:ea typeface="Arial"/>
              <a:cs typeface="Arial"/>
              <a:sym typeface="Arial"/>
            </a:endParaRPr>
          </a:p>
        </p:txBody>
      </p:sp>
      <p:sp>
        <p:nvSpPr>
          <p:cNvPr id="100354" name="Rectangle 2"/>
          <p:cNvSpPr>
            <a:spLocks noChangeArrowheads="1"/>
          </p:cNvSpPr>
          <p:nvPr/>
        </p:nvSpPr>
        <p:spPr bwMode="auto">
          <a:xfrm>
            <a:off x="8420100" y="590550"/>
            <a:ext cx="2581275"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CO" altLang="zh-TW" b="1" dirty="0" smtClean="0">
                <a:solidFill>
                  <a:srgbClr val="C00000"/>
                </a:solidFill>
                <a:latin typeface="Calibri" pitchFamily="34" charset="0"/>
                <a:ea typeface="Times New Roman" pitchFamily="18" charset="0"/>
                <a:cs typeface="Times New Roman" pitchFamily="18" charset="0"/>
              </a:rPr>
              <a:t>S</a:t>
            </a:r>
            <a:r>
              <a:rPr kumimoji="0" lang="es-CO" altLang="zh-TW" b="1" i="0" u="none" strike="noStrike" cap="none" normalizeH="0" baseline="0" dirty="0" smtClean="0">
                <a:ln>
                  <a:noFill/>
                </a:ln>
                <a:solidFill>
                  <a:srgbClr val="C00000"/>
                </a:solidFill>
                <a:effectLst/>
                <a:latin typeface="Calibri" pitchFamily="34" charset="0"/>
                <a:ea typeface="Times New Roman" pitchFamily="18" charset="0"/>
                <a:cs typeface="Times New Roman" pitchFamily="18" charset="0"/>
              </a:rPr>
              <a:t>ervicio BICI-AGENTES </a:t>
            </a:r>
            <a:endParaRPr kumimoji="0" lang="es-CO" altLang="zh-TW" b="0" i="0" u="none" strike="noStrike" cap="none" normalizeH="0" baseline="0" dirty="0" smtClean="0">
              <a:ln>
                <a:noFill/>
              </a:ln>
              <a:solidFill>
                <a:srgbClr val="C00000"/>
              </a:solidFill>
              <a:effectLst/>
              <a:latin typeface="Arial" pitchFamily="34" charset="0"/>
              <a:cs typeface="Arial" pitchFamily="34" charset="0"/>
            </a:endParaRPr>
          </a:p>
        </p:txBody>
      </p:sp>
      <p:pic>
        <p:nvPicPr>
          <p:cNvPr id="9" name="image19.jpeg" descr="A group of people riding motorcycles  Description automatically generated with low confidence">
            <a:extLst>
              <a:ext uri="{FF2B5EF4-FFF2-40B4-BE49-F238E27FC236}">
                <a16:creationId xmlns:a16="http://schemas.microsoft.com/office/drawing/2014/main" id="{268D4024-0C94-476B-B92A-DE74A0466981}"/>
              </a:ext>
            </a:extLst>
          </p:cNvPr>
          <p:cNvPicPr/>
          <p:nvPr/>
        </p:nvPicPr>
        <p:blipFill>
          <a:blip r:embed="rId4" cstate="print"/>
          <a:stretch>
            <a:fillRect/>
          </a:stretch>
        </p:blipFill>
        <p:spPr>
          <a:xfrm>
            <a:off x="7391399" y="2924174"/>
            <a:ext cx="4487477" cy="2910673"/>
          </a:xfrm>
          <a:prstGeom prst="rect">
            <a:avLst/>
          </a:prstGeom>
        </p:spPr>
      </p:pic>
      <p:sp>
        <p:nvSpPr>
          <p:cNvPr id="10" name="CuadroTexto 4"/>
          <p:cNvSpPr txBox="1"/>
          <p:nvPr/>
        </p:nvSpPr>
        <p:spPr>
          <a:xfrm>
            <a:off x="7324725" y="1268817"/>
            <a:ext cx="4686300" cy="1200329"/>
          </a:xfrm>
          <a:prstGeom prst="rect">
            <a:avLst/>
          </a:prstGeom>
          <a:noFill/>
        </p:spPr>
        <p:txBody>
          <a:bodyPr wrap="square" rtlCol="0">
            <a:spAutoFit/>
          </a:bodyPr>
          <a:lstStyle/>
          <a:p>
            <a:pPr algn="just"/>
            <a:r>
              <a:rPr lang="es-ES" dirty="0">
                <a:ea typeface="Arial MT"/>
              </a:rPr>
              <a:t>S</a:t>
            </a:r>
            <a:r>
              <a:rPr lang="es-ES" sz="1800" dirty="0">
                <a:effectLst/>
                <a:ea typeface="Arial MT"/>
              </a:rPr>
              <a:t>e han dispuesto 10 agentes para el monitoreo y vigilancia</a:t>
            </a:r>
            <a:r>
              <a:rPr lang="es-ES" sz="1800" spc="5" dirty="0">
                <a:effectLst/>
                <a:ea typeface="Arial MT"/>
              </a:rPr>
              <a:t> </a:t>
            </a:r>
            <a:r>
              <a:rPr lang="es-ES" sz="1800" dirty="0">
                <a:effectLst/>
                <a:ea typeface="Arial MT"/>
              </a:rPr>
              <a:t>del cumplimiento de las normas de tránsito y la seguridad vial de todos los actores viales del municipio</a:t>
            </a:r>
            <a:r>
              <a:rPr lang="es-ES" sz="1800" spc="-295" dirty="0">
                <a:effectLst/>
                <a:ea typeface="Arial MT"/>
              </a:rPr>
              <a:t> </a:t>
            </a:r>
            <a:r>
              <a:rPr lang="es-ES" sz="1800" dirty="0">
                <a:effectLst/>
                <a:ea typeface="Arial MT"/>
              </a:rPr>
              <a:t>de</a:t>
            </a:r>
            <a:r>
              <a:rPr lang="es-ES" sz="1800" spc="-5" dirty="0">
                <a:effectLst/>
                <a:ea typeface="Arial MT"/>
              </a:rPr>
              <a:t> </a:t>
            </a:r>
            <a:r>
              <a:rPr lang="es-ES" sz="1800" dirty="0">
                <a:effectLst/>
                <a:ea typeface="Arial MT"/>
              </a:rPr>
              <a:t>Pereira.</a:t>
            </a:r>
            <a:endParaRPr lang="es-MX" sz="2000" dirty="0">
              <a:cs typeface="Arial" panose="020B0604020202020204" pitchFamily="34" charset="0"/>
            </a:endParaRPr>
          </a:p>
        </p:txBody>
      </p:sp>
      <p:sp>
        <p:nvSpPr>
          <p:cNvPr id="11" name="Rectangle 2"/>
          <p:cNvSpPr>
            <a:spLocks noChangeArrowheads="1"/>
          </p:cNvSpPr>
          <p:nvPr/>
        </p:nvSpPr>
        <p:spPr bwMode="auto">
          <a:xfrm>
            <a:off x="914400" y="495300"/>
            <a:ext cx="3133725"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CO" altLang="zh-TW" b="1" dirty="0" smtClean="0">
                <a:solidFill>
                  <a:srgbClr val="C00000"/>
                </a:solidFill>
                <a:latin typeface="Calibri" pitchFamily="34" charset="0"/>
                <a:ea typeface="Times New Roman" pitchFamily="18" charset="0"/>
                <a:cs typeface="Times New Roman" pitchFamily="18" charset="0"/>
              </a:rPr>
              <a:t>CARRERA ADMINISTRATIVA</a:t>
            </a:r>
            <a:endParaRPr kumimoji="0" lang="es-CO" altLang="zh-TW" b="0" i="0" u="none" strike="noStrike" cap="none" normalizeH="0" baseline="0" dirty="0" smtClean="0">
              <a:ln>
                <a:noFill/>
              </a:ln>
              <a:solidFill>
                <a:srgbClr val="C00000"/>
              </a:solidFill>
              <a:effectLst/>
              <a:latin typeface="Arial" pitchFamily="34" charset="0"/>
              <a:cs typeface="Arial" pitchFamily="34" charset="0"/>
            </a:endParaRPr>
          </a:p>
        </p:txBody>
      </p:sp>
      <p:sp>
        <p:nvSpPr>
          <p:cNvPr id="100355" name="Rectangle 3"/>
          <p:cNvSpPr>
            <a:spLocks noChangeArrowheads="1"/>
          </p:cNvSpPr>
          <p:nvPr/>
        </p:nvSpPr>
        <p:spPr bwMode="auto">
          <a:xfrm>
            <a:off x="219075" y="2447925"/>
            <a:ext cx="6638925"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es-CO" altLang="zh-TW" b="0" i="0" u="none" strike="noStrike" cap="none" normalizeH="0" baseline="0" dirty="0" smtClean="0">
                <a:ln>
                  <a:noFill/>
                </a:ln>
                <a:solidFill>
                  <a:schemeClr val="tx1"/>
                </a:solidFill>
                <a:effectLst/>
                <a:latin typeface="Calibri" charset="0"/>
                <a:ea typeface="Times New Roman" pitchFamily="18" charset="0"/>
                <a:cs typeface="Times New Roman" pitchFamily="18" charset="0"/>
              </a:rPr>
              <a:t>Cada vez tenemos un cuerpo de agentes de tránsito más capacitado en normatividad, comportamiento, y moto destrezas como lo evidencia la imagen </a:t>
            </a:r>
            <a:endParaRPr kumimoji="0" lang="es-CO" altLang="zh-TW" b="0" i="0" u="none" strike="noStrike" cap="none" normalizeH="0" baseline="0" dirty="0" smtClean="0">
              <a:ln>
                <a:noFill/>
              </a:ln>
              <a:solidFill>
                <a:schemeClr val="tx1"/>
              </a:solidFill>
              <a:effectLst/>
              <a:latin typeface="Arial" pitchFamily="34" charset="0"/>
              <a:cs typeface="Arial" pitchFamily="34" charset="0"/>
            </a:endParaRPr>
          </a:p>
        </p:txBody>
      </p:sp>
      <p:pic>
        <p:nvPicPr>
          <p:cNvPr id="12" name="3 Imagen" descr="WhatsApp Image 2023-04-12 at 1.01.25 PM.jpeg"/>
          <p:cNvPicPr/>
          <p:nvPr/>
        </p:nvPicPr>
        <p:blipFill>
          <a:blip r:embed="rId5"/>
          <a:stretch>
            <a:fillRect/>
          </a:stretch>
        </p:blipFill>
        <p:spPr>
          <a:xfrm>
            <a:off x="3362325" y="3481388"/>
            <a:ext cx="3958590" cy="3376612"/>
          </a:xfrm>
          <a:prstGeom prst="rect">
            <a:avLst/>
          </a:prstGeom>
        </p:spPr>
      </p:pic>
      <p:pic>
        <p:nvPicPr>
          <p:cNvPr id="13" name="Picture 4" descr="https://movilidadpereira.gov.co/img/logo-transito-1.pn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r="1" b="-6822"/>
          <a:stretch/>
        </p:blipFill>
        <p:spPr bwMode="auto">
          <a:xfrm>
            <a:off x="8592310" y="5847944"/>
            <a:ext cx="3523490" cy="90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9235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6" name="Google Shape;118;g13846ba19e3_0_49"/>
          <p:cNvSpPr txBox="1">
            <a:spLocks/>
          </p:cNvSpPr>
          <p:nvPr/>
        </p:nvSpPr>
        <p:spPr>
          <a:xfrm>
            <a:off x="960515" y="0"/>
            <a:ext cx="8879100" cy="7023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chemeClr val="dk1"/>
              </a:buClr>
              <a:buSzPts val="2300"/>
              <a:buFont typeface="Arial" panose="020B0604020202020204" pitchFamily="34" charset="0"/>
              <a:buNone/>
              <a:tabLst/>
              <a:defRPr/>
            </a:pPr>
            <a:r>
              <a:rPr kumimoji="0" lang="es-CO" sz="2700" b="1" i="0" u="none" strike="noStrike" kern="1200" cap="none" spc="0" normalizeH="0" baseline="0" noProof="0" dirty="0" smtClean="0">
                <a:ln>
                  <a:noFill/>
                </a:ln>
                <a:solidFill>
                  <a:srgbClr val="FF0000"/>
                </a:solidFill>
                <a:effectLst/>
                <a:uLnTx/>
                <a:uFillTx/>
                <a:latin typeface="Century Gothic" panose="020B0502020202020204" pitchFamily="34" charset="0"/>
                <a:ea typeface="Arial"/>
                <a:cs typeface="Arial"/>
                <a:sym typeface="Arial"/>
              </a:rPr>
              <a:t>AGENTES</a:t>
            </a:r>
            <a:r>
              <a:rPr kumimoji="0" lang="es-CO" sz="2700" b="1" i="0" u="none" strike="noStrike" kern="1200" cap="none" spc="0" normalizeH="0" noProof="0" dirty="0" smtClean="0">
                <a:ln>
                  <a:noFill/>
                </a:ln>
                <a:solidFill>
                  <a:srgbClr val="FF0000"/>
                </a:solidFill>
                <a:effectLst/>
                <a:uLnTx/>
                <a:uFillTx/>
                <a:latin typeface="Century Gothic" panose="020B0502020202020204" pitchFamily="34" charset="0"/>
                <a:ea typeface="Arial"/>
                <a:cs typeface="Arial"/>
                <a:sym typeface="Arial"/>
              </a:rPr>
              <a:t> DE TRANSITO</a:t>
            </a:r>
            <a:endParaRPr kumimoji="0" lang="es-CO" sz="2700" b="1" i="0" u="none" strike="noStrike" kern="1200" cap="none" spc="0" normalizeH="0" baseline="0" noProof="0" dirty="0">
              <a:ln>
                <a:noFill/>
              </a:ln>
              <a:solidFill>
                <a:srgbClr val="FF0000"/>
              </a:solidFill>
              <a:effectLst/>
              <a:uLnTx/>
              <a:uFillTx/>
              <a:latin typeface="Century Gothic" panose="020B0502020202020204" pitchFamily="34" charset="0"/>
              <a:ea typeface="Arial"/>
              <a:cs typeface="Arial"/>
              <a:sym typeface="Arial"/>
            </a:endParaRPr>
          </a:p>
        </p:txBody>
      </p:sp>
      <p:sp>
        <p:nvSpPr>
          <p:cNvPr id="100354" name="Rectangle 2"/>
          <p:cNvSpPr>
            <a:spLocks noChangeArrowheads="1"/>
          </p:cNvSpPr>
          <p:nvPr/>
        </p:nvSpPr>
        <p:spPr bwMode="auto">
          <a:xfrm>
            <a:off x="7515226" y="590550"/>
            <a:ext cx="348615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CO" altLang="zh-TW" b="1" dirty="0" smtClean="0">
                <a:solidFill>
                  <a:srgbClr val="C00000"/>
                </a:solidFill>
                <a:latin typeface="Calibri" pitchFamily="34" charset="0"/>
                <a:ea typeface="Times New Roman" pitchFamily="18" charset="0"/>
                <a:cs typeface="Times New Roman" pitchFamily="18" charset="0"/>
              </a:rPr>
              <a:t>INNOVACION TECNOLOGICA</a:t>
            </a:r>
            <a:endParaRPr kumimoji="0" lang="es-CO" altLang="zh-TW" b="0" i="0" u="none" strike="noStrike" cap="none" normalizeH="0" baseline="0" dirty="0" smtClean="0">
              <a:ln>
                <a:noFill/>
              </a:ln>
              <a:solidFill>
                <a:srgbClr val="C00000"/>
              </a:solidFill>
              <a:effectLst/>
              <a:latin typeface="Arial" pitchFamily="34" charset="0"/>
              <a:cs typeface="Arial" pitchFamily="34" charset="0"/>
            </a:endParaRPr>
          </a:p>
        </p:txBody>
      </p:sp>
      <p:sp>
        <p:nvSpPr>
          <p:cNvPr id="11" name="Rectangle 2"/>
          <p:cNvSpPr>
            <a:spLocks noChangeArrowheads="1"/>
          </p:cNvSpPr>
          <p:nvPr/>
        </p:nvSpPr>
        <p:spPr bwMode="auto">
          <a:xfrm>
            <a:off x="914400" y="495300"/>
            <a:ext cx="3133725"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CO" altLang="zh-TW" b="1" dirty="0" smtClean="0">
                <a:solidFill>
                  <a:srgbClr val="C00000"/>
                </a:solidFill>
                <a:latin typeface="Calibri" pitchFamily="34" charset="0"/>
                <a:ea typeface="Times New Roman" pitchFamily="18" charset="0"/>
                <a:cs typeface="Times New Roman" pitchFamily="18" charset="0"/>
              </a:rPr>
              <a:t>AGENTE COMUNITARIO</a:t>
            </a:r>
            <a:endParaRPr kumimoji="0" lang="es-CO" altLang="zh-TW" b="0" i="0" u="none" strike="noStrike" cap="none" normalizeH="0" baseline="0" dirty="0" smtClean="0">
              <a:ln>
                <a:noFill/>
              </a:ln>
              <a:solidFill>
                <a:srgbClr val="C00000"/>
              </a:solidFill>
              <a:effectLst/>
              <a:latin typeface="Arial" pitchFamily="34" charset="0"/>
              <a:cs typeface="Arial" pitchFamily="34" charset="0"/>
            </a:endParaRPr>
          </a:p>
        </p:txBody>
      </p:sp>
      <p:pic>
        <p:nvPicPr>
          <p:cNvPr id="13" name="Picture 4" descr="https://movilidadpereira.gov.co/img/logo-transito-1.pn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r="1" b="-6822"/>
          <a:stretch/>
        </p:blipFill>
        <p:spPr bwMode="auto">
          <a:xfrm>
            <a:off x="8592310" y="5847944"/>
            <a:ext cx="3523490" cy="909804"/>
          </a:xfrm>
          <a:prstGeom prst="rect">
            <a:avLst/>
          </a:prstGeom>
          <a:noFill/>
          <a:extLst>
            <a:ext uri="{909E8E84-426E-40DD-AFC4-6F175D3DCCD1}">
              <a14:hiddenFill xmlns:a14="http://schemas.microsoft.com/office/drawing/2010/main">
                <a:solidFill>
                  <a:srgbClr val="FFFFFF"/>
                </a:solidFill>
              </a14:hiddenFill>
            </a:ext>
          </a:extLst>
        </p:spPr>
      </p:pic>
      <p:pic>
        <p:nvPicPr>
          <p:cNvPr id="14" name="1 Imagen" descr="WhatsApp Image 2023-04-12 at 12.45.49 PM.jpeg"/>
          <p:cNvPicPr/>
          <p:nvPr/>
        </p:nvPicPr>
        <p:blipFill>
          <a:blip r:embed="rId4"/>
          <a:stretch>
            <a:fillRect/>
          </a:stretch>
        </p:blipFill>
        <p:spPr>
          <a:xfrm>
            <a:off x="561974" y="2314574"/>
            <a:ext cx="4901565" cy="3533775"/>
          </a:xfrm>
          <a:prstGeom prst="rect">
            <a:avLst/>
          </a:prstGeom>
        </p:spPr>
      </p:pic>
      <p:sp>
        <p:nvSpPr>
          <p:cNvPr id="103425" name="Rectangle 1"/>
          <p:cNvSpPr>
            <a:spLocks noChangeArrowheads="1"/>
          </p:cNvSpPr>
          <p:nvPr/>
        </p:nvSpPr>
        <p:spPr bwMode="auto">
          <a:xfrm>
            <a:off x="390524" y="895350"/>
            <a:ext cx="618172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altLang="zh-TW" b="0" i="0" u="none" strike="noStrike" cap="none" normalizeH="0" baseline="0" dirty="0" smtClean="0">
                <a:ln>
                  <a:noFill/>
                </a:ln>
                <a:solidFill>
                  <a:schemeClr val="tx1"/>
                </a:solidFill>
                <a:effectLst/>
                <a:latin typeface="Calibri" charset="0"/>
                <a:ea typeface="Times New Roman" pitchFamily="18" charset="0"/>
                <a:cs typeface="Times New Roman" pitchFamily="18" charset="0"/>
              </a:rPr>
              <a:t>Se dio inicio del servicio agente comunitario el cual llega de forma amable, oportuna, e interactúa con la ciudadanía, atiende los llamados comunitarios, suministra su línea telefónica de forma directa una interacción entre la comunidad y el instituto de movilidad de Pereira</a:t>
            </a:r>
            <a:endParaRPr kumimoji="0" lang="es-CO" altLang="zh-TW" b="0" i="0" u="none" strike="noStrike" cap="none" normalizeH="0" baseline="0" dirty="0" smtClean="0">
              <a:ln>
                <a:noFill/>
              </a:ln>
              <a:solidFill>
                <a:schemeClr val="tx1"/>
              </a:solidFill>
              <a:effectLst/>
              <a:latin typeface="Arial" pitchFamily="34" charset="0"/>
              <a:cs typeface="Arial" pitchFamily="34" charset="0"/>
            </a:endParaRPr>
          </a:p>
        </p:txBody>
      </p:sp>
      <p:sp>
        <p:nvSpPr>
          <p:cNvPr id="103426" name="Rectangle 2"/>
          <p:cNvSpPr>
            <a:spLocks noChangeArrowheads="1"/>
          </p:cNvSpPr>
          <p:nvPr/>
        </p:nvSpPr>
        <p:spPr bwMode="auto">
          <a:xfrm>
            <a:off x="6781800" y="1076325"/>
            <a:ext cx="514350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altLang="zh-TW" b="0" i="0" u="none" strike="noStrike" cap="none" normalizeH="0" baseline="0" dirty="0" smtClean="0">
                <a:ln>
                  <a:noFill/>
                </a:ln>
                <a:solidFill>
                  <a:schemeClr val="tx1"/>
                </a:solidFill>
                <a:effectLst/>
                <a:latin typeface="Calibri" charset="0"/>
                <a:ea typeface="Times New Roman" pitchFamily="18" charset="0"/>
                <a:cs typeface="Times New Roman" pitchFamily="18" charset="0"/>
              </a:rPr>
              <a:t>Se </a:t>
            </a:r>
            <a:r>
              <a:rPr lang="es-CO" altLang="zh-TW" dirty="0" smtClean="0">
                <a:latin typeface="Calibri" charset="0"/>
                <a:ea typeface="Times New Roman" pitchFamily="18" charset="0"/>
                <a:cs typeface="Times New Roman" pitchFamily="18" charset="0"/>
              </a:rPr>
              <a:t>continua con </a:t>
            </a:r>
            <a:r>
              <a:rPr kumimoji="0" lang="es-CO" altLang="zh-TW" b="0" i="0" u="none" strike="noStrike" cap="none" normalizeH="0" baseline="0" dirty="0" smtClean="0">
                <a:ln>
                  <a:noFill/>
                </a:ln>
                <a:solidFill>
                  <a:schemeClr val="tx1"/>
                </a:solidFill>
                <a:effectLst/>
                <a:latin typeface="Calibri" charset="0"/>
                <a:ea typeface="Times New Roman" pitchFamily="18" charset="0"/>
                <a:cs typeface="Times New Roman" pitchFamily="18" charset="0"/>
              </a:rPr>
              <a:t>la elaboración de comparendos de forma electrónica con unos controles efectivos y beneficios para una buena atención al usuario. Disminución de costos y uso de papel, compra de equipos de última generación </a:t>
            </a:r>
            <a:r>
              <a:rPr kumimoji="0" lang="es-CO" altLang="zh-TW" sz="2000" b="1" i="0" u="none" strike="noStrike" cap="none" normalizeH="0" baseline="0" dirty="0" smtClean="0">
                <a:ln>
                  <a:noFill/>
                </a:ln>
                <a:solidFill>
                  <a:srgbClr val="C00000"/>
                </a:solidFill>
                <a:effectLst/>
                <a:latin typeface="Calibri" charset="0"/>
                <a:ea typeface="Times New Roman" pitchFamily="18" charset="0"/>
                <a:cs typeface="Times New Roman" pitchFamily="18" charset="0"/>
              </a:rPr>
              <a:t>un total de 20</a:t>
            </a:r>
            <a:r>
              <a:rPr kumimoji="0" lang="es-CO" altLang="zh-TW" b="0" i="0" u="none" strike="noStrike" cap="none" normalizeH="0" baseline="0" dirty="0" smtClean="0">
                <a:ln>
                  <a:noFill/>
                </a:ln>
                <a:solidFill>
                  <a:schemeClr val="tx1"/>
                </a:solidFill>
                <a:effectLst/>
                <a:latin typeface="Calibri" charset="0"/>
                <a:ea typeface="Times New Roman" pitchFamily="18" charset="0"/>
                <a:cs typeface="Times New Roman" pitchFamily="18" charset="0"/>
              </a:rPr>
              <a:t>, próximamente se entregaran nuevos equipos.</a:t>
            </a:r>
            <a:endParaRPr kumimoji="0" lang="es-CO" altLang="zh-TW" b="0" i="0" u="none" strike="noStrike" cap="none" normalizeH="0" baseline="0" dirty="0" smtClean="0">
              <a:ln>
                <a:noFill/>
              </a:ln>
              <a:solidFill>
                <a:schemeClr val="tx1"/>
              </a:solidFill>
              <a:effectLst/>
              <a:latin typeface="Arial" pitchFamily="34" charset="0"/>
              <a:cs typeface="Arial" pitchFamily="34" charset="0"/>
            </a:endParaRPr>
          </a:p>
        </p:txBody>
      </p:sp>
      <p:pic>
        <p:nvPicPr>
          <p:cNvPr id="17" name="0 Imagen" descr="WhatsApp Image 2023-04-12 at 12.41.05 PM.jpeg"/>
          <p:cNvPicPr/>
          <p:nvPr/>
        </p:nvPicPr>
        <p:blipFill>
          <a:blip r:embed="rId5"/>
          <a:srcRect l="5072" t="6329" r="4789" b="5374"/>
          <a:stretch>
            <a:fillRect/>
          </a:stretch>
        </p:blipFill>
        <p:spPr>
          <a:xfrm rot="16200000">
            <a:off x="8002428" y="2932270"/>
            <a:ext cx="2873696" cy="2838449"/>
          </a:xfrm>
          <a:prstGeom prst="rect">
            <a:avLst/>
          </a:prstGeom>
        </p:spPr>
      </p:pic>
    </p:spTree>
    <p:extLst>
      <p:ext uri="{BB962C8B-B14F-4D97-AF65-F5344CB8AC3E}">
        <p14:creationId xmlns:p14="http://schemas.microsoft.com/office/powerpoint/2010/main" val="38139235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102402" name="Rectangle 2"/>
          <p:cNvSpPr>
            <a:spLocks noChangeArrowheads="1"/>
          </p:cNvSpPr>
          <p:nvPr/>
        </p:nvSpPr>
        <p:spPr bwMode="auto">
          <a:xfrm>
            <a:off x="1" y="514349"/>
            <a:ext cx="638175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es-CO" b="1" i="0" u="none" strike="noStrike" cap="none" normalizeH="0" baseline="0" dirty="0" smtClean="0">
                <a:ln>
                  <a:noFill/>
                </a:ln>
                <a:solidFill>
                  <a:srgbClr val="7030A0"/>
                </a:solidFill>
                <a:effectLst/>
                <a:latin typeface="Calibri" charset="0"/>
                <a:ea typeface="Calibri" charset="0"/>
                <a:cs typeface="Calibri" charset="0"/>
              </a:rPr>
              <a:t>Gestión Estratégica del Talento Humano:</a:t>
            </a:r>
            <a:r>
              <a:rPr kumimoji="0" lang="es-CO" b="1" i="0" u="none" strike="noStrike" cap="none" normalizeH="0" baseline="0" dirty="0" smtClean="0">
                <a:ln>
                  <a:noFill/>
                </a:ln>
                <a:solidFill>
                  <a:srgbClr val="000000"/>
                </a:solidFill>
                <a:effectLst/>
                <a:latin typeface="Calibri" charset="0"/>
                <a:ea typeface="Calibri" charset="0"/>
                <a:cs typeface="Calibri" charset="0"/>
              </a:rPr>
              <a:t> </a:t>
            </a:r>
            <a:r>
              <a:rPr kumimoji="0" lang="es-CO" b="0" i="0" u="none" strike="noStrike" cap="none" normalizeH="0" baseline="0" dirty="0" smtClean="0">
                <a:ln>
                  <a:noFill/>
                </a:ln>
                <a:solidFill>
                  <a:srgbClr val="000000"/>
                </a:solidFill>
                <a:effectLst/>
                <a:latin typeface="Calibri" charset="0"/>
                <a:ea typeface="Calibri" charset="0"/>
                <a:cs typeface="Calibri" charset="0"/>
              </a:rPr>
              <a:t>Cambio cultural para una gestión con una cadena de valor.</a:t>
            </a:r>
            <a:r>
              <a:rPr kumimoji="0" lang="es-CO" b="0" i="0" u="none" strike="noStrike" cap="none" normalizeH="0" dirty="0" smtClean="0">
                <a:ln>
                  <a:noFill/>
                </a:ln>
                <a:solidFill>
                  <a:srgbClr val="000000"/>
                </a:solidFill>
                <a:effectLst/>
                <a:latin typeface="Calibri" charset="0"/>
                <a:ea typeface="Calibri" charset="0"/>
                <a:cs typeface="Calibri" charset="0"/>
              </a:rPr>
              <a:t> </a:t>
            </a:r>
            <a:r>
              <a:rPr kumimoji="0" lang="es-CO" i="0" u="none" strike="noStrike" cap="none" normalizeH="0" baseline="0" dirty="0" smtClean="0">
                <a:ln>
                  <a:noFill/>
                </a:ln>
                <a:effectLst/>
                <a:latin typeface="Calibri" charset="0"/>
                <a:ea typeface="Calibri" charset="0"/>
                <a:cs typeface="Calibri" charset="0"/>
              </a:rPr>
              <a:t>Dentro del cual se han nombrado de 107 empleos ofertados de 108 cargos.</a:t>
            </a:r>
            <a:endParaRPr kumimoji="0" lang="es-CO"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s-CO" b="1" i="0" u="none" strike="noStrike" cap="none" normalizeH="0" baseline="0" dirty="0" smtClean="0">
                <a:ln>
                  <a:noFill/>
                </a:ln>
                <a:solidFill>
                  <a:srgbClr val="7030A0"/>
                </a:solidFill>
                <a:effectLst/>
                <a:latin typeface="Calibri" charset="0"/>
                <a:ea typeface="Calibri" charset="0"/>
                <a:cs typeface="Calibri" charset="0"/>
              </a:rPr>
              <a:t>Integridad:</a:t>
            </a:r>
            <a:r>
              <a:rPr kumimoji="0" lang="es-CO" b="1" i="0" u="none" strike="noStrike" cap="none" normalizeH="0" baseline="0" dirty="0" smtClean="0">
                <a:ln>
                  <a:noFill/>
                </a:ln>
                <a:solidFill>
                  <a:srgbClr val="000000"/>
                </a:solidFill>
                <a:effectLst/>
                <a:latin typeface="Calibri" charset="0"/>
                <a:ea typeface="Calibri" charset="0"/>
                <a:cs typeface="Calibri" charset="0"/>
              </a:rPr>
              <a:t> Folleto Informativo</a:t>
            </a:r>
            <a:r>
              <a:rPr kumimoji="0" lang="es-CO" b="0" i="0" u="none" strike="noStrike" cap="none" normalizeH="0" baseline="0" dirty="0" smtClean="0">
                <a:ln>
                  <a:noFill/>
                </a:ln>
                <a:solidFill>
                  <a:srgbClr val="000000"/>
                </a:solidFill>
                <a:effectLst/>
                <a:latin typeface="Calibri" charset="0"/>
                <a:ea typeface="Calibri" charset="0"/>
                <a:cs typeface="Calibri" charset="0"/>
              </a:rPr>
              <a:t>: Comunicación Asertiva.</a:t>
            </a:r>
            <a:endParaRPr kumimoji="0" lang="es-CO"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buFont typeface="Wingdings" pitchFamily="2" charset="2"/>
              <a:buChar char="ü"/>
            </a:pPr>
            <a:r>
              <a:rPr kumimoji="0" lang="es-CO" b="1" i="0" u="none" strike="noStrike" cap="none" normalizeH="0" baseline="0" dirty="0" smtClean="0">
                <a:ln>
                  <a:noFill/>
                </a:ln>
                <a:solidFill>
                  <a:srgbClr val="7030A0"/>
                </a:solidFill>
                <a:effectLst/>
                <a:latin typeface="Calibri" charset="0"/>
                <a:ea typeface="Calibri" charset="0"/>
                <a:cs typeface="Calibri" charset="0"/>
              </a:rPr>
              <a:t>Planeación Institucional</a:t>
            </a:r>
            <a:r>
              <a:rPr kumimoji="0" lang="es-CO" b="1" i="0" u="none" strike="noStrike" cap="none" normalizeH="0" baseline="0" dirty="0" smtClean="0">
                <a:ln>
                  <a:noFill/>
                </a:ln>
                <a:solidFill>
                  <a:srgbClr val="000000"/>
                </a:solidFill>
                <a:effectLst/>
                <a:latin typeface="Calibri" charset="0"/>
                <a:ea typeface="Calibri" charset="0"/>
                <a:cs typeface="Calibri" charset="0"/>
              </a:rPr>
              <a:t>: </a:t>
            </a:r>
            <a:r>
              <a:rPr kumimoji="0" lang="es-CO" b="0" i="0" u="none" strike="noStrike" cap="none" normalizeH="0" baseline="0" dirty="0" smtClean="0">
                <a:ln>
                  <a:noFill/>
                </a:ln>
                <a:solidFill>
                  <a:srgbClr val="000000"/>
                </a:solidFill>
                <a:effectLst/>
                <a:latin typeface="Calibri" charset="0"/>
                <a:ea typeface="Calibri" charset="0"/>
                <a:cs typeface="Calibri" charset="0"/>
              </a:rPr>
              <a:t>Se efectuó registro en la página web Ministerio de Trabajo resultados evaluación estándares Mínimos del </a:t>
            </a:r>
            <a:r>
              <a:rPr lang="es-CO" dirty="0" smtClean="0">
                <a:solidFill>
                  <a:srgbClr val="000000"/>
                </a:solidFill>
                <a:latin typeface="Calibri" charset="0"/>
                <a:ea typeface="Calibri" charset="0"/>
                <a:cs typeface="Calibri" charset="0"/>
              </a:rPr>
              <a:t>SGSST.</a:t>
            </a:r>
            <a:r>
              <a:rPr kumimoji="0" lang="es-CO" b="0" i="0" u="none" strike="noStrike" cap="none" normalizeH="0" baseline="0" dirty="0" smtClean="0">
                <a:ln>
                  <a:noFill/>
                </a:ln>
                <a:solidFill>
                  <a:srgbClr val="000000"/>
                </a:solidFill>
                <a:effectLst/>
                <a:latin typeface="Calibri" charset="0"/>
                <a:ea typeface="Calibri" charset="0"/>
                <a:cs typeface="Calibri" charset="0"/>
              </a:rPr>
              <a:t>, Avance 96%. </a:t>
            </a:r>
            <a:endParaRPr kumimoji="0" lang="es-CO"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s-CO" b="1" i="0" u="none" strike="noStrike" cap="none" normalizeH="0" baseline="0" dirty="0" smtClean="0">
                <a:ln>
                  <a:noFill/>
                </a:ln>
                <a:solidFill>
                  <a:srgbClr val="7030A0"/>
                </a:solidFill>
                <a:effectLst/>
                <a:latin typeface="Calibri" charset="0"/>
                <a:ea typeface="Calibri" charset="0"/>
                <a:cs typeface="Calibri" charset="0"/>
              </a:rPr>
              <a:t>Gobierno Digital: Inducción y reinducciones</a:t>
            </a:r>
            <a:r>
              <a:rPr kumimoji="0" lang="es-CO" b="1" i="0" u="none" strike="noStrike" cap="none" normalizeH="0" baseline="0" dirty="0" smtClean="0">
                <a:ln>
                  <a:noFill/>
                </a:ln>
                <a:solidFill>
                  <a:srgbClr val="000000"/>
                </a:solidFill>
                <a:effectLst/>
                <a:latin typeface="Calibri" charset="0"/>
                <a:ea typeface="Calibri" charset="0"/>
                <a:cs typeface="Calibri" charset="0"/>
              </a:rPr>
              <a:t>: </a:t>
            </a:r>
            <a:r>
              <a:rPr kumimoji="0" lang="es-CO" b="0" i="0" u="none" strike="noStrike" cap="none" normalizeH="0" baseline="0" dirty="0" smtClean="0">
                <a:ln>
                  <a:noFill/>
                </a:ln>
                <a:solidFill>
                  <a:srgbClr val="000000"/>
                </a:solidFill>
                <a:effectLst/>
                <a:latin typeface="Calibri" charset="0"/>
                <a:ea typeface="Calibri" charset="0"/>
                <a:cs typeface="Calibri" charset="0"/>
              </a:rPr>
              <a:t>Curso virtuales, con generación de certificados digitales.</a:t>
            </a:r>
            <a:endParaRPr kumimoji="0" lang="es-CO"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s-CO" b="1" i="0" u="none" strike="noStrike" cap="none" normalizeH="0" baseline="0" dirty="0" smtClean="0">
                <a:ln>
                  <a:noFill/>
                </a:ln>
                <a:solidFill>
                  <a:srgbClr val="7030A0"/>
                </a:solidFill>
                <a:effectLst/>
                <a:latin typeface="Calibri" charset="0"/>
                <a:ea typeface="Calibri" charset="0"/>
                <a:cs typeface="Calibri" charset="0"/>
              </a:rPr>
              <a:t>Defensa Jurídica:</a:t>
            </a:r>
            <a:r>
              <a:rPr kumimoji="0" lang="es-CO" b="1" i="0" u="none" strike="noStrike" cap="none" normalizeH="0" baseline="0" dirty="0" smtClean="0">
                <a:ln>
                  <a:noFill/>
                </a:ln>
                <a:solidFill>
                  <a:srgbClr val="000000"/>
                </a:solidFill>
                <a:effectLst/>
                <a:latin typeface="Calibri" charset="0"/>
                <a:ea typeface="Calibri" charset="0"/>
                <a:cs typeface="Calibri" charset="0"/>
              </a:rPr>
              <a:t> </a:t>
            </a:r>
            <a:r>
              <a:rPr kumimoji="0" lang="es-CO" b="0" i="0" u="none" strike="noStrike" cap="none" normalizeH="0" baseline="0" dirty="0" smtClean="0">
                <a:ln>
                  <a:noFill/>
                </a:ln>
                <a:solidFill>
                  <a:srgbClr val="000000"/>
                </a:solidFill>
                <a:effectLst/>
                <a:latin typeface="Calibri" charset="0"/>
                <a:ea typeface="Calibri" charset="0"/>
                <a:cs typeface="Calibri" charset="0"/>
              </a:rPr>
              <a:t>Acciones de tutela presentadas, todas han salido a favor del IMP.</a:t>
            </a:r>
            <a:endParaRPr kumimoji="0" lang="es-CO"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s-CO" b="1" i="0" u="none" strike="noStrike" cap="none" normalizeH="0" baseline="0" dirty="0" smtClean="0">
                <a:ln>
                  <a:noFill/>
                </a:ln>
                <a:solidFill>
                  <a:srgbClr val="7030A0"/>
                </a:solidFill>
                <a:effectLst/>
                <a:latin typeface="Calibri" charset="0"/>
                <a:ea typeface="Calibri" charset="0"/>
                <a:cs typeface="Calibri" charset="0"/>
              </a:rPr>
              <a:t>Servicio al Ciudadano:</a:t>
            </a:r>
            <a:r>
              <a:rPr kumimoji="0" lang="es-CO" b="1" i="0" u="none" strike="noStrike" cap="none" normalizeH="0" baseline="0" dirty="0" smtClean="0">
                <a:ln>
                  <a:noFill/>
                </a:ln>
                <a:solidFill>
                  <a:srgbClr val="000000"/>
                </a:solidFill>
                <a:effectLst/>
                <a:latin typeface="Calibri" charset="0"/>
                <a:ea typeface="Calibri" charset="0"/>
                <a:cs typeface="Calibri" charset="0"/>
              </a:rPr>
              <a:t> </a:t>
            </a:r>
            <a:r>
              <a:rPr kumimoji="0" lang="es-CO" i="0" u="none" strike="noStrike" cap="none" normalizeH="0" baseline="0" dirty="0" smtClean="0">
                <a:ln>
                  <a:noFill/>
                </a:ln>
                <a:solidFill>
                  <a:srgbClr val="000000"/>
                </a:solidFill>
                <a:effectLst/>
                <a:latin typeface="Calibri" charset="0"/>
                <a:ea typeface="Calibri" charset="0"/>
                <a:cs typeface="Calibri" charset="0"/>
              </a:rPr>
              <a:t>Instalación Punto Violeta.</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s-CO" b="1" i="0" u="none" strike="noStrike" cap="none" normalizeH="0" baseline="0" dirty="0" smtClean="0">
                <a:ln>
                  <a:noFill/>
                </a:ln>
                <a:solidFill>
                  <a:srgbClr val="7030A0"/>
                </a:solidFill>
                <a:effectLst/>
                <a:latin typeface="Calibri" charset="0"/>
                <a:ea typeface="Calibri" charset="0"/>
                <a:cs typeface="Calibri" charset="0"/>
              </a:rPr>
              <a:t>Racionalización de Trámites:</a:t>
            </a:r>
            <a:r>
              <a:rPr kumimoji="0" lang="es-CO" b="1" i="0" u="none" strike="noStrike" cap="none" normalizeH="0" baseline="0" dirty="0" smtClean="0">
                <a:ln>
                  <a:noFill/>
                </a:ln>
                <a:solidFill>
                  <a:srgbClr val="000000"/>
                </a:solidFill>
                <a:effectLst/>
                <a:latin typeface="Calibri" charset="0"/>
                <a:ea typeface="Calibri" charset="0"/>
                <a:cs typeface="Calibri" charset="0"/>
              </a:rPr>
              <a:t> </a:t>
            </a:r>
            <a:r>
              <a:rPr kumimoji="0" lang="es-CO" b="0" i="0" u="none" strike="noStrike" cap="none" normalizeH="0" baseline="0" dirty="0" smtClean="0">
                <a:ln>
                  <a:noFill/>
                </a:ln>
                <a:solidFill>
                  <a:srgbClr val="000000"/>
                </a:solidFill>
                <a:effectLst/>
                <a:latin typeface="Calibri" charset="0"/>
                <a:ea typeface="Calibri" charset="0"/>
                <a:cs typeface="Calibri" charset="0"/>
              </a:rPr>
              <a:t>Expedición certificados laborales y colillas de pago de manera digital.</a:t>
            </a:r>
            <a:endParaRPr kumimoji="0" lang="es-CO"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s-CO" b="1" i="0" u="none" strike="noStrike" cap="none" normalizeH="0" baseline="0" dirty="0" smtClean="0">
                <a:ln>
                  <a:noFill/>
                </a:ln>
                <a:solidFill>
                  <a:srgbClr val="7030A0"/>
                </a:solidFill>
                <a:effectLst/>
                <a:latin typeface="Calibri" charset="0"/>
                <a:ea typeface="Calibri" charset="0"/>
                <a:cs typeface="Calibri" charset="0"/>
              </a:rPr>
              <a:t>Seguimiento y Evaluación del Desempeño Institucional</a:t>
            </a:r>
            <a:r>
              <a:rPr kumimoji="0" lang="es-CO" b="1" i="0" u="none" strike="noStrike" cap="none" normalizeH="0" baseline="0" dirty="0" smtClean="0">
                <a:ln>
                  <a:noFill/>
                </a:ln>
                <a:solidFill>
                  <a:srgbClr val="000000"/>
                </a:solidFill>
                <a:effectLst/>
                <a:latin typeface="Calibri" charset="0"/>
                <a:ea typeface="Calibri" charset="0"/>
                <a:cs typeface="Calibri" charset="0"/>
              </a:rPr>
              <a:t>: </a:t>
            </a:r>
            <a:r>
              <a:rPr kumimoji="0" lang="es-CO" b="0" i="0" u="none" strike="noStrike" cap="none" normalizeH="0" baseline="0" dirty="0" smtClean="0">
                <a:ln>
                  <a:noFill/>
                </a:ln>
                <a:solidFill>
                  <a:srgbClr val="000000"/>
                </a:solidFill>
                <a:effectLst/>
                <a:latin typeface="Calibri" charset="0"/>
                <a:ea typeface="Calibri" charset="0"/>
                <a:cs typeface="Calibri" charset="0"/>
              </a:rPr>
              <a:t>Personal de carrera administrativa calificado.</a:t>
            </a:r>
            <a:endParaRPr kumimoji="0" lang="es-CO"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s-CO" b="1" i="0" u="none" strike="noStrike" cap="none" normalizeH="0" baseline="0" dirty="0" smtClean="0">
                <a:ln>
                  <a:noFill/>
                </a:ln>
                <a:solidFill>
                  <a:srgbClr val="7030A0"/>
                </a:solidFill>
                <a:effectLst/>
                <a:latin typeface="Calibri" charset="0"/>
                <a:ea typeface="Calibri" charset="0"/>
                <a:cs typeface="Calibri" charset="0"/>
              </a:rPr>
              <a:t>Adopción plan de capacitación, bienestar e incentivo</a:t>
            </a:r>
            <a:r>
              <a:rPr kumimoji="0" lang="es-CO" b="1" i="0" u="none" strike="noStrike" cap="none" normalizeH="0" baseline="0" dirty="0" smtClean="0">
                <a:ln>
                  <a:noFill/>
                </a:ln>
                <a:solidFill>
                  <a:srgbClr val="000000"/>
                </a:solidFill>
                <a:effectLst/>
                <a:latin typeface="Calibri" charset="0"/>
                <a:ea typeface="Calibri" charset="0"/>
                <a:cs typeface="Calibri" charset="0"/>
              </a:rPr>
              <a:t>: </a:t>
            </a:r>
            <a:r>
              <a:rPr kumimoji="0" lang="es-CO" b="0" i="0" u="none" strike="noStrike" cap="none" normalizeH="0" baseline="0" dirty="0" smtClean="0">
                <a:ln>
                  <a:noFill/>
                </a:ln>
                <a:solidFill>
                  <a:srgbClr val="000000"/>
                </a:solidFill>
                <a:effectLst/>
                <a:latin typeface="Calibri" charset="0"/>
                <a:ea typeface="Calibri" charset="0"/>
                <a:cs typeface="Calibri" charset="0"/>
              </a:rPr>
              <a:t>Bajo la resolución 000097 del 25 de enero de 2023. Cumplimiento 100% actividades programas primer trimestre</a:t>
            </a:r>
            <a:endParaRPr kumimoji="0" lang="es-CO"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Google Shape;118;g13846ba19e3_0_49"/>
          <p:cNvSpPr txBox="1">
            <a:spLocks/>
          </p:cNvSpPr>
          <p:nvPr/>
        </p:nvSpPr>
        <p:spPr>
          <a:xfrm>
            <a:off x="3371849" y="0"/>
            <a:ext cx="4686301" cy="638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chemeClr val="dk1"/>
              </a:buClr>
              <a:buSzPts val="2300"/>
              <a:buFont typeface="Arial" panose="020B0604020202020204" pitchFamily="34" charset="0"/>
              <a:buNone/>
              <a:tabLst/>
              <a:defRPr/>
            </a:pPr>
            <a:r>
              <a:rPr kumimoji="0" lang="es-CO" sz="2700" b="1" i="0" u="none" strike="noStrike" kern="1200" cap="none" spc="0" normalizeH="0" baseline="0" noProof="0" dirty="0" smtClean="0">
                <a:ln>
                  <a:noFill/>
                </a:ln>
                <a:solidFill>
                  <a:srgbClr val="FF0000"/>
                </a:solidFill>
                <a:effectLst/>
                <a:uLnTx/>
                <a:uFillTx/>
                <a:latin typeface="Century Gothic" panose="020B0502020202020204" pitchFamily="34" charset="0"/>
                <a:ea typeface="Arial"/>
                <a:cs typeface="Arial"/>
                <a:sym typeface="Arial"/>
              </a:rPr>
              <a:t>TALENTO HUMANO</a:t>
            </a:r>
            <a:endParaRPr kumimoji="0" lang="es-CO" sz="2700" b="1" i="0" u="none" strike="noStrike" kern="1200" cap="none" spc="0" normalizeH="0" baseline="0" noProof="0" dirty="0">
              <a:ln>
                <a:noFill/>
              </a:ln>
              <a:solidFill>
                <a:srgbClr val="FF0000"/>
              </a:solidFill>
              <a:effectLst/>
              <a:uLnTx/>
              <a:uFillTx/>
              <a:latin typeface="Century Gothic" panose="020B0502020202020204" pitchFamily="34" charset="0"/>
              <a:ea typeface="Arial"/>
              <a:cs typeface="Arial"/>
              <a:sym typeface="Arial"/>
            </a:endParaRPr>
          </a:p>
        </p:txBody>
      </p:sp>
      <p:pic>
        <p:nvPicPr>
          <p:cNvPr id="10" name="Picture 4" descr="https://movilidadpereira.gov.co/img/logo-transito-1.pn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r="1" b="-6822"/>
          <a:stretch/>
        </p:blipFill>
        <p:spPr bwMode="auto">
          <a:xfrm>
            <a:off x="8668510" y="5948196"/>
            <a:ext cx="3523490" cy="909804"/>
          </a:xfrm>
          <a:prstGeom prst="rect">
            <a:avLst/>
          </a:prstGeom>
          <a:noFill/>
          <a:extLst>
            <a:ext uri="{909E8E84-426E-40DD-AFC4-6F175D3DCCD1}">
              <a14:hiddenFill xmlns:a14="http://schemas.microsoft.com/office/drawing/2010/main">
                <a:solidFill>
                  <a:srgbClr val="FFFFFF"/>
                </a:solidFill>
              </a14:hiddenFill>
            </a:ext>
          </a:extLst>
        </p:spPr>
      </p:pic>
      <p:pic>
        <p:nvPicPr>
          <p:cNvPr id="11" name="10 Imagen" descr="C:\Users\Adriana-PC\Downloads\WhatsApp Image 2023-04-13 at 2.34.48 PM.jpeg"/>
          <p:cNvPicPr/>
          <p:nvPr/>
        </p:nvPicPr>
        <p:blipFill>
          <a:blip r:embed="rId4"/>
          <a:srcRect/>
          <a:stretch>
            <a:fillRect/>
          </a:stretch>
        </p:blipFill>
        <p:spPr bwMode="auto">
          <a:xfrm>
            <a:off x="6909435" y="876300"/>
            <a:ext cx="4949190" cy="3924300"/>
          </a:xfrm>
          <a:prstGeom prst="rect">
            <a:avLst/>
          </a:prstGeom>
          <a:noFill/>
          <a:ln w="9525">
            <a:noFill/>
            <a:miter lim="800000"/>
            <a:headEnd/>
            <a:tailEnd/>
          </a:ln>
        </p:spPr>
      </p:pic>
    </p:spTree>
    <p:extLst>
      <p:ext uri="{BB962C8B-B14F-4D97-AF65-F5344CB8AC3E}">
        <p14:creationId xmlns:p14="http://schemas.microsoft.com/office/powerpoint/2010/main" val="3813923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D697D69-183C-8148-97DD-9199AB966E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43" y="-198996"/>
            <a:ext cx="12189957" cy="6857999"/>
          </a:xfrm>
          <a:prstGeom prst="rect">
            <a:avLst/>
          </a:prstGeom>
        </p:spPr>
      </p:pic>
      <p:sp>
        <p:nvSpPr>
          <p:cNvPr id="2" name="CuadroTexto 1"/>
          <p:cNvSpPr txBox="1"/>
          <p:nvPr/>
        </p:nvSpPr>
        <p:spPr>
          <a:xfrm>
            <a:off x="172742" y="141131"/>
            <a:ext cx="9361783" cy="523220"/>
          </a:xfrm>
          <a:prstGeom prst="rect">
            <a:avLst/>
          </a:prstGeom>
          <a:noFill/>
        </p:spPr>
        <p:txBody>
          <a:bodyPr wrap="square" rtlCol="0">
            <a:spAutoFit/>
          </a:bodyPr>
          <a:lstStyle/>
          <a:p>
            <a:r>
              <a:rPr lang="es-MX" sz="2800" b="1" dirty="0" smtClean="0">
                <a:solidFill>
                  <a:srgbClr val="FF0000"/>
                </a:solidFill>
                <a:latin typeface="Montserrat"/>
              </a:rPr>
              <a:t>PROCESO DE AGENDAMIENTO DIC-2022 – ENE - 2023</a:t>
            </a:r>
            <a:endParaRPr lang="es-CO" sz="2800" b="1" dirty="0">
              <a:solidFill>
                <a:srgbClr val="FF0000"/>
              </a:solidFill>
              <a:latin typeface="Montserrat"/>
            </a:endParaRPr>
          </a:p>
        </p:txBody>
      </p:sp>
      <p:sp>
        <p:nvSpPr>
          <p:cNvPr id="7" name="CuadroTexto 1"/>
          <p:cNvSpPr txBox="1"/>
          <p:nvPr/>
        </p:nvSpPr>
        <p:spPr>
          <a:xfrm>
            <a:off x="4476751" y="943289"/>
            <a:ext cx="6619874" cy="1077218"/>
          </a:xfrm>
          <a:prstGeom prst="rect">
            <a:avLst/>
          </a:prstGeom>
          <a:noFill/>
        </p:spPr>
        <p:txBody>
          <a:bodyPr wrap="square" rtlCol="0">
            <a:spAutoFit/>
          </a:bodyPr>
          <a:lstStyle/>
          <a:p>
            <a:r>
              <a:rPr lang="es-MX" sz="3200" dirty="0" smtClean="0">
                <a:latin typeface="Montserrat"/>
              </a:rPr>
              <a:t>PROCESO CONTRACTUAL DICIEMBRE 2022</a:t>
            </a:r>
          </a:p>
        </p:txBody>
      </p:sp>
      <p:pic>
        <p:nvPicPr>
          <p:cNvPr id="8" name="Imagen 17"/>
          <p:cNvPicPr>
            <a:picLocks noChangeAspect="1"/>
          </p:cNvPicPr>
          <p:nvPr/>
        </p:nvPicPr>
        <p:blipFill>
          <a:blip r:embed="rId3"/>
          <a:stretch>
            <a:fillRect/>
          </a:stretch>
        </p:blipFill>
        <p:spPr>
          <a:xfrm>
            <a:off x="399781" y="1219200"/>
            <a:ext cx="3407190" cy="4407244"/>
          </a:xfrm>
          <a:prstGeom prst="rect">
            <a:avLst/>
          </a:prstGeom>
        </p:spPr>
      </p:pic>
      <p:sp>
        <p:nvSpPr>
          <p:cNvPr id="9" name="CuadroTexto 1"/>
          <p:cNvSpPr txBox="1"/>
          <p:nvPr/>
        </p:nvSpPr>
        <p:spPr>
          <a:xfrm>
            <a:off x="4425270" y="3441929"/>
            <a:ext cx="7557180" cy="2185214"/>
          </a:xfrm>
          <a:prstGeom prst="rect">
            <a:avLst/>
          </a:prstGeom>
          <a:noFill/>
        </p:spPr>
        <p:txBody>
          <a:bodyPr wrap="square" rtlCol="0">
            <a:spAutoFit/>
          </a:bodyPr>
          <a:lstStyle/>
          <a:p>
            <a:r>
              <a:rPr lang="es-MX" sz="2800" b="1" dirty="0" smtClean="0">
                <a:latin typeface="Montserrat"/>
              </a:rPr>
              <a:t>INICIO Agendamiento 16 de ENERO 2023 </a:t>
            </a:r>
          </a:p>
          <a:p>
            <a:endParaRPr lang="es-MX" sz="2800" b="1" dirty="0" smtClean="0">
              <a:latin typeface="Montserrat"/>
            </a:endParaRPr>
          </a:p>
          <a:p>
            <a:pPr>
              <a:buFont typeface="Arial" pitchFamily="34" charset="0"/>
              <a:buChar char="•"/>
            </a:pPr>
            <a:r>
              <a:rPr lang="es-MX" sz="2800" b="1" dirty="0" smtClean="0">
                <a:latin typeface="Montserrat"/>
              </a:rPr>
              <a:t> </a:t>
            </a:r>
            <a:r>
              <a:rPr lang="es-CO" sz="2600" dirty="0" smtClean="0"/>
              <a:t>Administración software de agendamiento, turnos online, manuales y espontáneos correspondientes con la caracterización de usuarios</a:t>
            </a:r>
            <a:endParaRPr lang="es-CO" sz="2600" dirty="0">
              <a:latin typeface="Montserrat"/>
            </a:endParaRPr>
          </a:p>
        </p:txBody>
      </p:sp>
      <p:sp>
        <p:nvSpPr>
          <p:cNvPr id="10" name="CuadroTexto 1"/>
          <p:cNvSpPr txBox="1"/>
          <p:nvPr/>
        </p:nvSpPr>
        <p:spPr>
          <a:xfrm>
            <a:off x="4572001" y="2143439"/>
            <a:ext cx="6619874" cy="1077218"/>
          </a:xfrm>
          <a:prstGeom prst="rect">
            <a:avLst/>
          </a:prstGeom>
          <a:noFill/>
        </p:spPr>
        <p:txBody>
          <a:bodyPr wrap="square" rtlCol="0">
            <a:spAutoFit/>
          </a:bodyPr>
          <a:lstStyle/>
          <a:p>
            <a:r>
              <a:rPr lang="es-MX" sz="3200" dirty="0" smtClean="0">
                <a:latin typeface="Montserrat"/>
              </a:rPr>
              <a:t>PRUEBAS FINALES  ENERO 1-15 DE 2023</a:t>
            </a:r>
            <a:endParaRPr lang="es-CO" sz="3200" dirty="0">
              <a:latin typeface="Montserrat"/>
            </a:endParaRPr>
          </a:p>
        </p:txBody>
      </p:sp>
      <p:pic>
        <p:nvPicPr>
          <p:cNvPr id="11" name="Picture 46">
            <a:extLst>
              <a:ext uri="{FF2B5EF4-FFF2-40B4-BE49-F238E27FC236}">
                <a16:creationId xmlns:a16="http://schemas.microsoft.com/office/drawing/2014/main" id="{7AEA84F8-8DDF-F84B-A67C-921D9A485BD1}"/>
              </a:ext>
            </a:extLst>
          </p:cNvPr>
          <p:cNvPicPr>
            <a:picLocks noChangeAspect="1"/>
          </p:cNvPicPr>
          <p:nvPr/>
        </p:nvPicPr>
        <p:blipFill>
          <a:blip r:embed="rId4"/>
          <a:srcRect/>
          <a:stretch>
            <a:fillRect/>
          </a:stretch>
        </p:blipFill>
        <p:spPr>
          <a:xfrm>
            <a:off x="3555054" y="5845476"/>
            <a:ext cx="3297568" cy="815714"/>
          </a:xfrm>
          <a:prstGeom prst="rect">
            <a:avLst/>
          </a:prstGeom>
        </p:spPr>
      </p:pic>
    </p:spTree>
    <p:extLst>
      <p:ext uri="{BB962C8B-B14F-4D97-AF65-F5344CB8AC3E}">
        <p14:creationId xmlns:p14="http://schemas.microsoft.com/office/powerpoint/2010/main" val="4099417769"/>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30513"/>
            <a:ext cx="827314" cy="1630175"/>
          </a:xfrm>
          <a:prstGeom prst="rect">
            <a:avLst/>
          </a:prstGeom>
        </p:spPr>
      </p:pic>
      <p:sp>
        <p:nvSpPr>
          <p:cNvPr id="7" name="CuadroTexto 6"/>
          <p:cNvSpPr txBox="1"/>
          <p:nvPr/>
        </p:nvSpPr>
        <p:spPr>
          <a:xfrm>
            <a:off x="652634" y="3400326"/>
            <a:ext cx="2683748" cy="830997"/>
          </a:xfrm>
          <a:prstGeom prst="rect">
            <a:avLst/>
          </a:prstGeom>
          <a:noFill/>
        </p:spPr>
        <p:txBody>
          <a:bodyPr wrap="none" rtlCol="0">
            <a:spAutoFit/>
          </a:bodyPr>
          <a:lstStyle/>
          <a:p>
            <a:r>
              <a:rPr lang="es-CO" sz="4800" dirty="0">
                <a:solidFill>
                  <a:srgbClr val="E20E18"/>
                </a:solidFill>
                <a:latin typeface="Montserrat Black" panose="00000A00000000000000" pitchFamily="2" charset="0"/>
              </a:rPr>
              <a:t>AVANCE </a:t>
            </a:r>
          </a:p>
        </p:txBody>
      </p:sp>
      <p:sp>
        <p:nvSpPr>
          <p:cNvPr id="8" name="CuadroTexto 7"/>
          <p:cNvSpPr txBox="1"/>
          <p:nvPr/>
        </p:nvSpPr>
        <p:spPr>
          <a:xfrm>
            <a:off x="652634" y="4028976"/>
            <a:ext cx="1167307" cy="830997"/>
          </a:xfrm>
          <a:prstGeom prst="rect">
            <a:avLst/>
          </a:prstGeom>
          <a:noFill/>
        </p:spPr>
        <p:txBody>
          <a:bodyPr wrap="none" rtlCol="0">
            <a:spAutoFit/>
          </a:bodyPr>
          <a:lstStyle/>
          <a:p>
            <a:r>
              <a:rPr lang="es-CO" sz="4800" dirty="0">
                <a:solidFill>
                  <a:srgbClr val="E20E18"/>
                </a:solidFill>
                <a:latin typeface="Montserrat Black" panose="00000A00000000000000" pitchFamily="2" charset="0"/>
              </a:rPr>
              <a:t>EN </a:t>
            </a:r>
          </a:p>
        </p:txBody>
      </p:sp>
      <p:sp>
        <p:nvSpPr>
          <p:cNvPr id="9" name="CuadroTexto 8"/>
          <p:cNvSpPr txBox="1"/>
          <p:nvPr/>
        </p:nvSpPr>
        <p:spPr>
          <a:xfrm>
            <a:off x="652634" y="4657626"/>
            <a:ext cx="4769254" cy="830997"/>
          </a:xfrm>
          <a:prstGeom prst="rect">
            <a:avLst/>
          </a:prstGeom>
          <a:noFill/>
        </p:spPr>
        <p:txBody>
          <a:bodyPr wrap="none" rtlCol="0">
            <a:spAutoFit/>
          </a:bodyPr>
          <a:lstStyle/>
          <a:p>
            <a:r>
              <a:rPr lang="es-CO" sz="4800" dirty="0">
                <a:solidFill>
                  <a:srgbClr val="E20E18"/>
                </a:solidFill>
                <a:latin typeface="Montserrat Black" panose="00000A00000000000000" pitchFamily="2" charset="0"/>
              </a:rPr>
              <a:t>CONTRATACIÓN</a:t>
            </a:r>
          </a:p>
        </p:txBody>
      </p:sp>
      <p:sp>
        <p:nvSpPr>
          <p:cNvPr id="10" name="CuadroTexto 9"/>
          <p:cNvSpPr txBox="1"/>
          <p:nvPr/>
        </p:nvSpPr>
        <p:spPr>
          <a:xfrm>
            <a:off x="6772188" y="1387106"/>
            <a:ext cx="3352887" cy="1323439"/>
          </a:xfrm>
          <a:prstGeom prst="rect">
            <a:avLst/>
          </a:prstGeom>
          <a:noFill/>
        </p:spPr>
        <p:txBody>
          <a:bodyPr wrap="square" rtlCol="0">
            <a:spAutoFit/>
          </a:bodyPr>
          <a:lstStyle/>
          <a:p>
            <a:pPr algn="just"/>
            <a:r>
              <a:rPr lang="es-CO" sz="2000" b="0" i="0" u="none" strike="noStrike" dirty="0">
                <a:solidFill>
                  <a:srgbClr val="000000"/>
                </a:solidFill>
                <a:effectLst/>
                <a:latin typeface="-webkit-standard"/>
              </a:rPr>
              <a:t>Contratos de prestación de servicios profesionales área de sistema de información y telemática  12</a:t>
            </a:r>
            <a:endParaRPr lang="es-CO" sz="2000" dirty="0">
              <a:solidFill>
                <a:srgbClr val="727070"/>
              </a:solidFill>
              <a:latin typeface="Montserrat Medium" panose="00000600000000000000" pitchFamily="2" charset="0"/>
            </a:endParaRPr>
          </a:p>
        </p:txBody>
      </p:sp>
      <p:sp>
        <p:nvSpPr>
          <p:cNvPr id="11" name="CuadroTexto 10"/>
          <p:cNvSpPr txBox="1"/>
          <p:nvPr/>
        </p:nvSpPr>
        <p:spPr>
          <a:xfrm>
            <a:off x="6760782" y="908210"/>
            <a:ext cx="2853666" cy="523220"/>
          </a:xfrm>
          <a:prstGeom prst="rect">
            <a:avLst/>
          </a:prstGeom>
          <a:noFill/>
        </p:spPr>
        <p:txBody>
          <a:bodyPr wrap="none" rtlCol="0">
            <a:spAutoFit/>
          </a:bodyPr>
          <a:lstStyle/>
          <a:p>
            <a:r>
              <a:rPr lang="es-CO" sz="2800" b="1" dirty="0">
                <a:solidFill>
                  <a:srgbClr val="727070"/>
                </a:solidFill>
                <a:latin typeface="Montserrat Black" panose="00000A00000000000000" pitchFamily="2" charset="0"/>
              </a:rPr>
              <a:t>CONTRATISTAS</a:t>
            </a:r>
          </a:p>
        </p:txBody>
      </p:sp>
      <p:sp>
        <p:nvSpPr>
          <p:cNvPr id="14" name="CuadroTexto 13"/>
          <p:cNvSpPr txBox="1"/>
          <p:nvPr/>
        </p:nvSpPr>
        <p:spPr>
          <a:xfrm>
            <a:off x="7821981" y="3646547"/>
            <a:ext cx="4246193" cy="1938992"/>
          </a:xfrm>
          <a:prstGeom prst="rect">
            <a:avLst/>
          </a:prstGeom>
          <a:noFill/>
        </p:spPr>
        <p:txBody>
          <a:bodyPr wrap="square" rtlCol="0">
            <a:spAutoFit/>
          </a:bodyPr>
          <a:lstStyle/>
          <a:p>
            <a:pPr algn="just"/>
            <a:r>
              <a:rPr lang="es-CO" sz="2000" b="0" i="0" u="none" strike="noStrike" dirty="0">
                <a:solidFill>
                  <a:srgbClr val="000000"/>
                </a:solidFill>
                <a:effectLst/>
                <a:latin typeface="-webkit-standard"/>
              </a:rPr>
              <a:t>Contrato de de proveedores para el área de sistema de información a la fecha  </a:t>
            </a:r>
            <a:r>
              <a:rPr lang="es-CO" sz="2000" dirty="0">
                <a:solidFill>
                  <a:srgbClr val="000000"/>
                </a:solidFill>
                <a:latin typeface="-webkit-standard"/>
              </a:rPr>
              <a:t>4  con las empresas Une, Tes (Impresoras) , Quipux y SAIA ya que son plataformas sensibles de la entidad.</a:t>
            </a:r>
          </a:p>
        </p:txBody>
      </p:sp>
      <p:sp>
        <p:nvSpPr>
          <p:cNvPr id="15" name="CuadroTexto 14"/>
          <p:cNvSpPr txBox="1"/>
          <p:nvPr/>
        </p:nvSpPr>
        <p:spPr>
          <a:xfrm>
            <a:off x="7539325" y="3211453"/>
            <a:ext cx="2696572" cy="523220"/>
          </a:xfrm>
          <a:prstGeom prst="rect">
            <a:avLst/>
          </a:prstGeom>
          <a:noFill/>
        </p:spPr>
        <p:txBody>
          <a:bodyPr wrap="none" rtlCol="0">
            <a:spAutoFit/>
          </a:bodyPr>
          <a:lstStyle/>
          <a:p>
            <a:r>
              <a:rPr lang="es-CO" sz="2800" b="1" dirty="0">
                <a:solidFill>
                  <a:srgbClr val="727070"/>
                </a:solidFill>
                <a:latin typeface="Montserrat Black" panose="00000A00000000000000" pitchFamily="2" charset="0"/>
              </a:rPr>
              <a:t>PROVEEDORES</a:t>
            </a:r>
          </a:p>
        </p:txBody>
      </p:sp>
      <p:sp>
        <p:nvSpPr>
          <p:cNvPr id="16" name="Rectángulo 15"/>
          <p:cNvSpPr/>
          <p:nvPr/>
        </p:nvSpPr>
        <p:spPr>
          <a:xfrm>
            <a:off x="532410" y="756164"/>
            <a:ext cx="4477740" cy="1200329"/>
          </a:xfrm>
          <a:prstGeom prst="rect">
            <a:avLst/>
          </a:prstGeom>
        </p:spPr>
        <p:txBody>
          <a:bodyPr wrap="square">
            <a:spAutoFit/>
          </a:bodyPr>
          <a:lstStyle/>
          <a:p>
            <a:pPr algn="ctr"/>
            <a:r>
              <a:rPr lang="es-CO" sz="2400" b="1" dirty="0" smtClean="0">
                <a:solidFill>
                  <a:srgbClr val="00B050"/>
                </a:solidFill>
                <a:latin typeface="Montserrat Black" panose="00000A00000000000000" pitchFamily="2" charset="0"/>
              </a:rPr>
              <a:t>SUBDIRECCION DE SISTEMAS DE INFORMACION Y TELEMATICA</a:t>
            </a:r>
            <a:endParaRPr lang="es-CO" sz="2400" b="1" dirty="0">
              <a:solidFill>
                <a:srgbClr val="00B050"/>
              </a:solidFill>
            </a:endParaRPr>
          </a:p>
        </p:txBody>
      </p:sp>
      <p:pic>
        <p:nvPicPr>
          <p:cNvPr id="6" name="Imagen 5">
            <a:extLst>
              <a:ext uri="{FF2B5EF4-FFF2-40B4-BE49-F238E27FC236}">
                <a16:creationId xmlns:a16="http://schemas.microsoft.com/office/drawing/2014/main" id="{295F679D-5792-8D73-D9A1-ED86024A6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8353" y="696247"/>
            <a:ext cx="1569985" cy="1845184"/>
          </a:xfrm>
          <a:prstGeom prst="rect">
            <a:avLst/>
          </a:prstGeom>
        </p:spPr>
      </p:pic>
      <p:pic>
        <p:nvPicPr>
          <p:cNvPr id="13" name="Imagen 12">
            <a:extLst>
              <a:ext uri="{FF2B5EF4-FFF2-40B4-BE49-F238E27FC236}">
                <a16:creationId xmlns:a16="http://schemas.microsoft.com/office/drawing/2014/main" id="{BFFED68A-6FC7-3EFC-B6C8-242BAA870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588" y="2831081"/>
            <a:ext cx="1906369" cy="2199910"/>
          </a:xfrm>
          <a:prstGeom prst="rect">
            <a:avLst/>
          </a:prstGeom>
        </p:spPr>
      </p:pic>
      <p:pic>
        <p:nvPicPr>
          <p:cNvPr id="17" name="Picture 4" descr="https://movilidadpereira.gov.co/img/logo-transito-1.png"/>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movilidadpereira.gov.co/img/logo-transito-1.png"/>
          <p:cNvPicPr>
            <a:picLocks noChangeAspect="1" noChangeArrowheads="1"/>
          </p:cNvPicPr>
          <p:nvPr/>
        </p:nvPicPr>
        <p:blipFill rotWithShape="1">
          <a:blip r:embed="rId5">
            <a:extLst>
              <a:ext uri="{28A0092B-C50C-407E-A947-70E740481C1C}">
                <a14:useLocalDpi xmlns:a14="http://schemas.microsoft.com/office/drawing/2010/main" val="0"/>
              </a:ext>
            </a:extLst>
          </a:blip>
          <a:srcRect l="-2336" r="1" b="-6822"/>
          <a:stretch/>
        </p:blipFill>
        <p:spPr bwMode="auto">
          <a:xfrm>
            <a:off x="8668510" y="5948196"/>
            <a:ext cx="3523490" cy="90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5672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30513"/>
            <a:ext cx="827314" cy="1630175"/>
          </a:xfrm>
          <a:prstGeom prst="rect">
            <a:avLst/>
          </a:prstGeom>
        </p:spPr>
      </p:pic>
      <p:sp>
        <p:nvSpPr>
          <p:cNvPr id="7" name="CuadroTexto 6"/>
          <p:cNvSpPr txBox="1"/>
          <p:nvPr/>
        </p:nvSpPr>
        <p:spPr>
          <a:xfrm>
            <a:off x="300209" y="3400326"/>
            <a:ext cx="2058577" cy="646331"/>
          </a:xfrm>
          <a:prstGeom prst="rect">
            <a:avLst/>
          </a:prstGeom>
          <a:noFill/>
        </p:spPr>
        <p:txBody>
          <a:bodyPr wrap="none" rtlCol="0">
            <a:spAutoFit/>
          </a:bodyPr>
          <a:lstStyle/>
          <a:p>
            <a:r>
              <a:rPr lang="es-CO" sz="3600" dirty="0">
                <a:solidFill>
                  <a:srgbClr val="E20E18"/>
                </a:solidFill>
                <a:latin typeface="Montserrat Black" panose="00000A00000000000000" pitchFamily="2" charset="0"/>
              </a:rPr>
              <a:t>AVANCE </a:t>
            </a:r>
          </a:p>
        </p:txBody>
      </p:sp>
      <p:sp>
        <p:nvSpPr>
          <p:cNvPr id="8" name="CuadroTexto 7"/>
          <p:cNvSpPr txBox="1"/>
          <p:nvPr/>
        </p:nvSpPr>
        <p:spPr>
          <a:xfrm>
            <a:off x="300209" y="4028976"/>
            <a:ext cx="889987" cy="646331"/>
          </a:xfrm>
          <a:prstGeom prst="rect">
            <a:avLst/>
          </a:prstGeom>
          <a:noFill/>
        </p:spPr>
        <p:txBody>
          <a:bodyPr wrap="none" rtlCol="0">
            <a:spAutoFit/>
          </a:bodyPr>
          <a:lstStyle/>
          <a:p>
            <a:r>
              <a:rPr lang="es-CO" sz="3600" dirty="0">
                <a:solidFill>
                  <a:srgbClr val="E20E18"/>
                </a:solidFill>
                <a:latin typeface="Montserrat Black" panose="00000A00000000000000" pitchFamily="2" charset="0"/>
              </a:rPr>
              <a:t>EN </a:t>
            </a:r>
          </a:p>
        </p:txBody>
      </p:sp>
      <p:sp>
        <p:nvSpPr>
          <p:cNvPr id="9" name="CuadroTexto 8"/>
          <p:cNvSpPr txBox="1"/>
          <p:nvPr/>
        </p:nvSpPr>
        <p:spPr>
          <a:xfrm>
            <a:off x="300209" y="4657626"/>
            <a:ext cx="2518638" cy="646331"/>
          </a:xfrm>
          <a:prstGeom prst="rect">
            <a:avLst/>
          </a:prstGeom>
          <a:noFill/>
        </p:spPr>
        <p:txBody>
          <a:bodyPr wrap="none" rtlCol="0">
            <a:spAutoFit/>
          </a:bodyPr>
          <a:lstStyle/>
          <a:p>
            <a:r>
              <a:rPr lang="es-CO" sz="3600" dirty="0">
                <a:solidFill>
                  <a:srgbClr val="E20E18"/>
                </a:solidFill>
                <a:latin typeface="Montserrat Black" panose="00000A00000000000000" pitchFamily="2" charset="0"/>
              </a:rPr>
              <a:t>GESTIONES</a:t>
            </a:r>
          </a:p>
        </p:txBody>
      </p:sp>
      <p:sp>
        <p:nvSpPr>
          <p:cNvPr id="10" name="CuadroTexto 9"/>
          <p:cNvSpPr txBox="1"/>
          <p:nvPr/>
        </p:nvSpPr>
        <p:spPr>
          <a:xfrm>
            <a:off x="8495146" y="127514"/>
            <a:ext cx="2893790" cy="1631216"/>
          </a:xfrm>
          <a:prstGeom prst="rect">
            <a:avLst/>
          </a:prstGeom>
          <a:noFill/>
        </p:spPr>
        <p:txBody>
          <a:bodyPr wrap="square" rtlCol="0">
            <a:spAutoFit/>
          </a:bodyPr>
          <a:lstStyle/>
          <a:p>
            <a:pPr algn="just"/>
            <a:r>
              <a:rPr lang="es-CO" sz="2000" b="0" i="0" u="none" strike="noStrike" dirty="0">
                <a:solidFill>
                  <a:srgbClr val="000000"/>
                </a:solidFill>
                <a:effectLst/>
                <a:latin typeface="-webkit-standard"/>
              </a:rPr>
              <a:t>Implementación de aplicativo GLPI para solicitud de incidencias  y requerimientos del IMP</a:t>
            </a:r>
            <a:endParaRPr lang="es-CO" sz="2000" dirty="0">
              <a:solidFill>
                <a:srgbClr val="727070"/>
              </a:solidFill>
              <a:latin typeface="Montserrat Medium" panose="00000600000000000000" pitchFamily="2" charset="0"/>
            </a:endParaRPr>
          </a:p>
        </p:txBody>
      </p:sp>
      <p:sp>
        <p:nvSpPr>
          <p:cNvPr id="11" name="CuadroTexto 10"/>
          <p:cNvSpPr txBox="1"/>
          <p:nvPr/>
        </p:nvSpPr>
        <p:spPr>
          <a:xfrm>
            <a:off x="7460154" y="404513"/>
            <a:ext cx="1180131" cy="523220"/>
          </a:xfrm>
          <a:prstGeom prst="rect">
            <a:avLst/>
          </a:prstGeom>
          <a:noFill/>
        </p:spPr>
        <p:txBody>
          <a:bodyPr wrap="none" rtlCol="0">
            <a:spAutoFit/>
          </a:bodyPr>
          <a:lstStyle/>
          <a:p>
            <a:r>
              <a:rPr lang="es-CO" sz="2800" dirty="0">
                <a:solidFill>
                  <a:srgbClr val="727070"/>
                </a:solidFill>
                <a:latin typeface="Montserrat Black" panose="00000A00000000000000" pitchFamily="2" charset="0"/>
              </a:rPr>
              <a:t>GLPI </a:t>
            </a:r>
          </a:p>
        </p:txBody>
      </p:sp>
      <p:sp>
        <p:nvSpPr>
          <p:cNvPr id="14" name="CuadroTexto 13"/>
          <p:cNvSpPr txBox="1"/>
          <p:nvPr/>
        </p:nvSpPr>
        <p:spPr>
          <a:xfrm>
            <a:off x="3313166" y="4168938"/>
            <a:ext cx="3303528" cy="2246769"/>
          </a:xfrm>
          <a:prstGeom prst="rect">
            <a:avLst/>
          </a:prstGeom>
          <a:noFill/>
        </p:spPr>
        <p:txBody>
          <a:bodyPr wrap="square" rtlCol="0">
            <a:spAutoFit/>
          </a:bodyPr>
          <a:lstStyle/>
          <a:p>
            <a:pPr algn="just"/>
            <a:r>
              <a:rPr lang="es-CO" sz="2000" b="0" i="0" u="none" strike="noStrike" dirty="0">
                <a:solidFill>
                  <a:srgbClr val="000000"/>
                </a:solidFill>
                <a:effectLst/>
                <a:latin typeface="-webkit-standard"/>
              </a:rPr>
              <a:t>Implementación  de proceso de turnero con citas ONLINE del sistema nacional </a:t>
            </a:r>
            <a:r>
              <a:rPr lang="es-CO" sz="2000" dirty="0">
                <a:solidFill>
                  <a:srgbClr val="000000"/>
                </a:solidFill>
                <a:latin typeface="-webkit-standard"/>
              </a:rPr>
              <a:t>QX.</a:t>
            </a:r>
            <a:r>
              <a:rPr lang="es-CO" sz="2000" b="0" i="0" u="none" strike="noStrike" dirty="0">
                <a:solidFill>
                  <a:srgbClr val="000000"/>
                </a:solidFill>
                <a:effectLst/>
                <a:latin typeface="-webkit-standard"/>
              </a:rPr>
              <a:t> Implementación </a:t>
            </a:r>
            <a:r>
              <a:rPr lang="es-CO" sz="2000" dirty="0">
                <a:solidFill>
                  <a:srgbClr val="000000"/>
                </a:solidFill>
                <a:latin typeface="-webkit-standard"/>
              </a:rPr>
              <a:t>S</a:t>
            </a:r>
            <a:r>
              <a:rPr lang="es-CO" sz="2000" b="0" i="0" u="none" strike="noStrike" dirty="0">
                <a:solidFill>
                  <a:srgbClr val="000000"/>
                </a:solidFill>
                <a:effectLst/>
                <a:latin typeface="-webkit-standard"/>
              </a:rPr>
              <a:t>istemas digitales ONLINE duplicado de licencia</a:t>
            </a:r>
            <a:endParaRPr lang="es-CO" sz="2000" dirty="0">
              <a:solidFill>
                <a:srgbClr val="000000"/>
              </a:solidFill>
              <a:latin typeface="-webkit-standard"/>
            </a:endParaRPr>
          </a:p>
        </p:txBody>
      </p:sp>
      <p:sp>
        <p:nvSpPr>
          <p:cNvPr id="15" name="CuadroTexto 14"/>
          <p:cNvSpPr txBox="1"/>
          <p:nvPr/>
        </p:nvSpPr>
        <p:spPr>
          <a:xfrm>
            <a:off x="3386175" y="3139582"/>
            <a:ext cx="3525324" cy="954107"/>
          </a:xfrm>
          <a:prstGeom prst="rect">
            <a:avLst/>
          </a:prstGeom>
          <a:noFill/>
        </p:spPr>
        <p:txBody>
          <a:bodyPr wrap="none" rtlCol="0">
            <a:spAutoFit/>
          </a:bodyPr>
          <a:lstStyle/>
          <a:p>
            <a:r>
              <a:rPr lang="es-CO" sz="2800" dirty="0">
                <a:solidFill>
                  <a:srgbClr val="727070"/>
                </a:solidFill>
                <a:latin typeface="Montserrat Black" panose="00000A00000000000000" pitchFamily="2" charset="0"/>
              </a:rPr>
              <a:t>Nuevo Turnero y </a:t>
            </a:r>
          </a:p>
          <a:p>
            <a:r>
              <a:rPr lang="es-CO" sz="2800" dirty="0">
                <a:solidFill>
                  <a:srgbClr val="727070"/>
                </a:solidFill>
                <a:latin typeface="Montserrat Black" panose="00000A00000000000000" pitchFamily="2" charset="0"/>
              </a:rPr>
              <a:t>Nuevo Sistema</a:t>
            </a:r>
          </a:p>
        </p:txBody>
      </p:sp>
      <p:pic>
        <p:nvPicPr>
          <p:cNvPr id="6" name="Imagen 5">
            <a:extLst>
              <a:ext uri="{FF2B5EF4-FFF2-40B4-BE49-F238E27FC236}">
                <a16:creationId xmlns:a16="http://schemas.microsoft.com/office/drawing/2014/main" id="{10251B3A-DB6E-7E5B-E39C-DC9C84B6B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2425" y="113116"/>
            <a:ext cx="3458845" cy="2317118"/>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1C326F5C-7EE5-37CB-34EF-937245F37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969" y="1741755"/>
            <a:ext cx="3979397" cy="2317118"/>
          </a:xfrm>
          <a:prstGeom prst="rect">
            <a:avLst/>
          </a:prstGeom>
          <a:ln>
            <a:noFill/>
          </a:ln>
          <a:effectLst>
            <a:outerShdw blurRad="292100" dist="139700" dir="2700000" algn="tl" rotWithShape="0">
              <a:srgbClr val="333333">
                <a:alpha val="65000"/>
              </a:srgbClr>
            </a:outerShdw>
          </a:effectLst>
        </p:spPr>
      </p:pic>
      <p:pic>
        <p:nvPicPr>
          <p:cNvPr id="18" name="Imagen 17">
            <a:extLst>
              <a:ext uri="{FF2B5EF4-FFF2-40B4-BE49-F238E27FC236}">
                <a16:creationId xmlns:a16="http://schemas.microsoft.com/office/drawing/2014/main" id="{DD919874-0F59-3875-BB2F-540AB4E1FE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994" y="4117696"/>
            <a:ext cx="4643919" cy="2205679"/>
          </a:xfrm>
          <a:prstGeom prst="rect">
            <a:avLst/>
          </a:prstGeom>
          <a:ln>
            <a:noFill/>
          </a:ln>
          <a:effectLst>
            <a:outerShdw blurRad="292100" dist="139700" dir="2700000" algn="tl" rotWithShape="0">
              <a:srgbClr val="333333">
                <a:alpha val="65000"/>
              </a:srgbClr>
            </a:outerShdw>
          </a:effectLst>
        </p:spPr>
      </p:pic>
      <p:pic>
        <p:nvPicPr>
          <p:cNvPr id="17" name="Picture 4" descr="https://movilidadpereira.gov.co/img/logo-transito-1.png"/>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movilidadpereira.gov.co/img/logo-transito-1.png"/>
          <p:cNvPicPr>
            <a:picLocks noChangeAspect="1" noChangeArrowheads="1"/>
          </p:cNvPicPr>
          <p:nvPr/>
        </p:nvPicPr>
        <p:blipFill rotWithShape="1">
          <a:blip r:embed="rId6">
            <a:extLst>
              <a:ext uri="{28A0092B-C50C-407E-A947-70E740481C1C}">
                <a14:useLocalDpi xmlns:a14="http://schemas.microsoft.com/office/drawing/2010/main" val="0"/>
              </a:ext>
            </a:extLst>
          </a:blip>
          <a:srcRect l="-2336" r="1" b="-6822"/>
          <a:stretch/>
        </p:blipFill>
        <p:spPr bwMode="auto">
          <a:xfrm>
            <a:off x="8668510" y="5948196"/>
            <a:ext cx="3523490" cy="909804"/>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5"/>
          <p:cNvSpPr/>
          <p:nvPr/>
        </p:nvSpPr>
        <p:spPr>
          <a:xfrm>
            <a:off x="0" y="279914"/>
            <a:ext cx="3724275" cy="1569660"/>
          </a:xfrm>
          <a:prstGeom prst="rect">
            <a:avLst/>
          </a:prstGeom>
        </p:spPr>
        <p:txBody>
          <a:bodyPr wrap="square">
            <a:spAutoFit/>
          </a:bodyPr>
          <a:lstStyle/>
          <a:p>
            <a:pPr algn="ctr"/>
            <a:r>
              <a:rPr lang="es-CO" sz="2400" b="1" dirty="0" smtClean="0">
                <a:solidFill>
                  <a:srgbClr val="00B050"/>
                </a:solidFill>
                <a:latin typeface="Montserrat Black" panose="00000A00000000000000" pitchFamily="2" charset="0"/>
              </a:rPr>
              <a:t>SUBDIRECCION DE SISTEMAS DE INFORMACION Y TELEMATICA</a:t>
            </a:r>
            <a:endParaRPr lang="es-CO" sz="2400" b="1" dirty="0">
              <a:solidFill>
                <a:srgbClr val="00B050"/>
              </a:solidFill>
            </a:endParaRPr>
          </a:p>
        </p:txBody>
      </p:sp>
    </p:spTree>
    <p:extLst>
      <p:ext uri="{BB962C8B-B14F-4D97-AF65-F5344CB8AC3E}">
        <p14:creationId xmlns:p14="http://schemas.microsoft.com/office/powerpoint/2010/main" val="2268650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30513"/>
            <a:ext cx="827314" cy="1630175"/>
          </a:xfrm>
          <a:prstGeom prst="rect">
            <a:avLst/>
          </a:prstGeom>
        </p:spPr>
      </p:pic>
      <p:sp>
        <p:nvSpPr>
          <p:cNvPr id="7" name="CuadroTexto 6"/>
          <p:cNvSpPr txBox="1"/>
          <p:nvPr/>
        </p:nvSpPr>
        <p:spPr>
          <a:xfrm>
            <a:off x="119234" y="3476526"/>
            <a:ext cx="2518638" cy="646331"/>
          </a:xfrm>
          <a:prstGeom prst="rect">
            <a:avLst/>
          </a:prstGeom>
          <a:noFill/>
        </p:spPr>
        <p:txBody>
          <a:bodyPr wrap="none" rtlCol="0">
            <a:spAutoFit/>
          </a:bodyPr>
          <a:lstStyle/>
          <a:p>
            <a:r>
              <a:rPr lang="es-CO" sz="3600" dirty="0">
                <a:solidFill>
                  <a:srgbClr val="E20E18"/>
                </a:solidFill>
                <a:latin typeface="Montserrat Black" panose="00000A00000000000000" pitchFamily="2" charset="0"/>
              </a:rPr>
              <a:t>GESTIONES</a:t>
            </a:r>
          </a:p>
        </p:txBody>
      </p:sp>
      <p:sp>
        <p:nvSpPr>
          <p:cNvPr id="8" name="CuadroTexto 7"/>
          <p:cNvSpPr txBox="1"/>
          <p:nvPr/>
        </p:nvSpPr>
        <p:spPr>
          <a:xfrm>
            <a:off x="119234" y="4105176"/>
            <a:ext cx="3746538" cy="646331"/>
          </a:xfrm>
          <a:prstGeom prst="rect">
            <a:avLst/>
          </a:prstGeom>
          <a:noFill/>
        </p:spPr>
        <p:txBody>
          <a:bodyPr wrap="none" rtlCol="0">
            <a:spAutoFit/>
          </a:bodyPr>
          <a:lstStyle/>
          <a:p>
            <a:r>
              <a:rPr lang="es-CO" sz="3600" dirty="0">
                <a:solidFill>
                  <a:srgbClr val="E20E18"/>
                </a:solidFill>
                <a:latin typeface="Montserrat Black" panose="00000A00000000000000" pitchFamily="2" charset="0"/>
              </a:rPr>
              <a:t>PARA EL FUTURO</a:t>
            </a:r>
          </a:p>
        </p:txBody>
      </p:sp>
      <p:sp>
        <p:nvSpPr>
          <p:cNvPr id="10" name="CuadroTexto 9"/>
          <p:cNvSpPr txBox="1"/>
          <p:nvPr/>
        </p:nvSpPr>
        <p:spPr>
          <a:xfrm>
            <a:off x="3787651" y="486697"/>
            <a:ext cx="3352887" cy="2246769"/>
          </a:xfrm>
          <a:prstGeom prst="rect">
            <a:avLst/>
          </a:prstGeom>
          <a:noFill/>
        </p:spPr>
        <p:txBody>
          <a:bodyPr wrap="square" rtlCol="0">
            <a:spAutoFit/>
          </a:bodyPr>
          <a:lstStyle/>
          <a:p>
            <a:pPr algn="just"/>
            <a:r>
              <a:rPr lang="es-CO" sz="2000" dirty="0">
                <a:solidFill>
                  <a:srgbClr val="000000"/>
                </a:solidFill>
                <a:latin typeface="-webkit-standard"/>
              </a:rPr>
              <a:t>P</a:t>
            </a:r>
            <a:r>
              <a:rPr lang="es-CO" sz="2000" b="0" i="0" u="none" strike="noStrike" dirty="0">
                <a:solidFill>
                  <a:srgbClr val="000000"/>
                </a:solidFill>
                <a:effectLst/>
                <a:latin typeface="-webkit-standard"/>
              </a:rPr>
              <a:t>roceso de implementación por parte de Quipux los demás  trámites de licencias que se llama   gestor del servicio está en proceso de desarrollo.</a:t>
            </a:r>
            <a:endParaRPr lang="es-CO" sz="2000" dirty="0">
              <a:solidFill>
                <a:srgbClr val="727070"/>
              </a:solidFill>
              <a:latin typeface="Montserrat Medium" panose="00000600000000000000" pitchFamily="2" charset="0"/>
            </a:endParaRPr>
          </a:p>
        </p:txBody>
      </p:sp>
      <p:sp>
        <p:nvSpPr>
          <p:cNvPr id="11" name="CuadroTexto 10"/>
          <p:cNvSpPr txBox="1"/>
          <p:nvPr/>
        </p:nvSpPr>
        <p:spPr>
          <a:xfrm>
            <a:off x="3822062" y="-9295"/>
            <a:ext cx="2108269" cy="523220"/>
          </a:xfrm>
          <a:prstGeom prst="rect">
            <a:avLst/>
          </a:prstGeom>
          <a:noFill/>
        </p:spPr>
        <p:txBody>
          <a:bodyPr wrap="none" rtlCol="0">
            <a:spAutoFit/>
          </a:bodyPr>
          <a:lstStyle/>
          <a:p>
            <a:r>
              <a:rPr lang="es-CO" sz="2800" dirty="0">
                <a:solidFill>
                  <a:srgbClr val="727070"/>
                </a:solidFill>
                <a:latin typeface="Montserrat Black" panose="00000A00000000000000" pitchFamily="2" charset="0"/>
              </a:rPr>
              <a:t>Licencias </a:t>
            </a:r>
          </a:p>
        </p:txBody>
      </p:sp>
      <p:sp>
        <p:nvSpPr>
          <p:cNvPr id="14" name="CuadroTexto 13"/>
          <p:cNvSpPr txBox="1"/>
          <p:nvPr/>
        </p:nvSpPr>
        <p:spPr>
          <a:xfrm>
            <a:off x="8107828" y="988569"/>
            <a:ext cx="3352887" cy="2246769"/>
          </a:xfrm>
          <a:prstGeom prst="rect">
            <a:avLst/>
          </a:prstGeom>
          <a:noFill/>
        </p:spPr>
        <p:txBody>
          <a:bodyPr wrap="square" rtlCol="0">
            <a:spAutoFit/>
          </a:bodyPr>
          <a:lstStyle/>
          <a:p>
            <a:pPr algn="just"/>
            <a:r>
              <a:rPr lang="es-CO" sz="2000" dirty="0">
                <a:solidFill>
                  <a:srgbClr val="000000"/>
                </a:solidFill>
                <a:latin typeface="-webkit-standard"/>
              </a:rPr>
              <a:t>S</a:t>
            </a:r>
            <a:r>
              <a:rPr lang="es-CO" sz="2000" b="0" i="0" u="none" strike="noStrike" dirty="0">
                <a:solidFill>
                  <a:srgbClr val="000000"/>
                </a:solidFill>
                <a:effectLst/>
                <a:latin typeface="-webkit-standard"/>
              </a:rPr>
              <a:t>e está iniciando implementación para proceso de convalidación de licencias por el ministerio, los países autorizados España y  corea</a:t>
            </a:r>
            <a:endParaRPr lang="es-CO" sz="2000" dirty="0">
              <a:solidFill>
                <a:srgbClr val="000000"/>
              </a:solidFill>
              <a:latin typeface="-webkit-standard"/>
            </a:endParaRPr>
          </a:p>
        </p:txBody>
      </p:sp>
      <p:sp>
        <p:nvSpPr>
          <p:cNvPr id="15" name="CuadroTexto 14"/>
          <p:cNvSpPr txBox="1"/>
          <p:nvPr/>
        </p:nvSpPr>
        <p:spPr>
          <a:xfrm>
            <a:off x="7696199" y="400256"/>
            <a:ext cx="4048125" cy="523220"/>
          </a:xfrm>
          <a:prstGeom prst="rect">
            <a:avLst/>
          </a:prstGeom>
          <a:noFill/>
        </p:spPr>
        <p:txBody>
          <a:bodyPr wrap="square" rtlCol="0">
            <a:spAutoFit/>
          </a:bodyPr>
          <a:lstStyle/>
          <a:p>
            <a:pPr algn="ctr"/>
            <a:r>
              <a:rPr lang="es-CO" sz="2800" dirty="0" smtClean="0">
                <a:solidFill>
                  <a:srgbClr val="727070"/>
                </a:solidFill>
                <a:latin typeface="Montserrat Black" panose="00000A00000000000000" pitchFamily="2" charset="0"/>
              </a:rPr>
              <a:t>Licencias Fuera </a:t>
            </a:r>
            <a:r>
              <a:rPr lang="es-CO" sz="2800" dirty="0">
                <a:solidFill>
                  <a:srgbClr val="727070"/>
                </a:solidFill>
                <a:latin typeface="Montserrat Black" panose="00000A00000000000000" pitchFamily="2" charset="0"/>
              </a:rPr>
              <a:t>del País</a:t>
            </a:r>
          </a:p>
        </p:txBody>
      </p:sp>
      <p:sp>
        <p:nvSpPr>
          <p:cNvPr id="2" name="CuadroTexto 1">
            <a:extLst>
              <a:ext uri="{FF2B5EF4-FFF2-40B4-BE49-F238E27FC236}">
                <a16:creationId xmlns:a16="http://schemas.microsoft.com/office/drawing/2014/main" id="{3D3D5555-C92F-2029-A06E-48704A4A447E}"/>
              </a:ext>
            </a:extLst>
          </p:cNvPr>
          <p:cNvSpPr txBox="1"/>
          <p:nvPr/>
        </p:nvSpPr>
        <p:spPr>
          <a:xfrm>
            <a:off x="3790950" y="3452423"/>
            <a:ext cx="3274433" cy="2554545"/>
          </a:xfrm>
          <a:prstGeom prst="rect">
            <a:avLst/>
          </a:prstGeom>
          <a:noFill/>
        </p:spPr>
        <p:txBody>
          <a:bodyPr wrap="square" rtlCol="0">
            <a:spAutoFit/>
          </a:bodyPr>
          <a:lstStyle/>
          <a:p>
            <a:pPr algn="just"/>
            <a:r>
              <a:rPr lang="es-CO" sz="2000" b="0" i="0" u="none" strike="noStrike" dirty="0">
                <a:solidFill>
                  <a:srgbClr val="000000"/>
                </a:solidFill>
                <a:effectLst/>
                <a:latin typeface="-webkit-standard"/>
              </a:rPr>
              <a:t>implementación de plataforma servicios digitales para cual tipo de tramite como :</a:t>
            </a:r>
          </a:p>
          <a:p>
            <a:pPr algn="just"/>
            <a:r>
              <a:rPr lang="es-CO" sz="2000" b="0" i="0" u="none" strike="noStrike" dirty="0">
                <a:solidFill>
                  <a:srgbClr val="000000"/>
                </a:solidFill>
                <a:effectLst/>
                <a:latin typeface="-webkit-standard"/>
              </a:rPr>
              <a:t>Traspaso, Levantamiento</a:t>
            </a:r>
            <a:r>
              <a:rPr lang="es-CO" sz="2000" dirty="0">
                <a:solidFill>
                  <a:srgbClr val="000000"/>
                </a:solidFill>
                <a:latin typeface="-webkit-standard"/>
              </a:rPr>
              <a:t>, </a:t>
            </a:r>
            <a:r>
              <a:rPr lang="es-CO" sz="2000" b="0" i="0" u="none" strike="noStrike" dirty="0">
                <a:solidFill>
                  <a:srgbClr val="000000"/>
                </a:solidFill>
                <a:effectLst/>
                <a:latin typeface="-webkit-standard"/>
              </a:rPr>
              <a:t>Certificado tradición, inscripción de prenda. Pago de impuestos</a:t>
            </a:r>
          </a:p>
        </p:txBody>
      </p:sp>
      <p:sp>
        <p:nvSpPr>
          <p:cNvPr id="4" name="CuadroTexto 3">
            <a:extLst>
              <a:ext uri="{FF2B5EF4-FFF2-40B4-BE49-F238E27FC236}">
                <a16:creationId xmlns:a16="http://schemas.microsoft.com/office/drawing/2014/main" id="{56724B3A-F341-885F-54D7-FDC922DC23FF}"/>
              </a:ext>
            </a:extLst>
          </p:cNvPr>
          <p:cNvSpPr txBox="1"/>
          <p:nvPr/>
        </p:nvSpPr>
        <p:spPr>
          <a:xfrm>
            <a:off x="3858563" y="2826360"/>
            <a:ext cx="3313728" cy="523220"/>
          </a:xfrm>
          <a:prstGeom prst="rect">
            <a:avLst/>
          </a:prstGeom>
          <a:noFill/>
        </p:spPr>
        <p:txBody>
          <a:bodyPr wrap="none" rtlCol="0">
            <a:spAutoFit/>
          </a:bodyPr>
          <a:lstStyle/>
          <a:p>
            <a:r>
              <a:rPr lang="es-CO" sz="2800" dirty="0">
                <a:solidFill>
                  <a:srgbClr val="727070"/>
                </a:solidFill>
                <a:latin typeface="Montserrat Black" panose="00000A00000000000000" pitchFamily="2" charset="0"/>
              </a:rPr>
              <a:t>Nuevo Sistema. </a:t>
            </a:r>
          </a:p>
        </p:txBody>
      </p:sp>
      <p:pic>
        <p:nvPicPr>
          <p:cNvPr id="5" name="Imagen 4">
            <a:extLst>
              <a:ext uri="{FF2B5EF4-FFF2-40B4-BE49-F238E27FC236}">
                <a16:creationId xmlns:a16="http://schemas.microsoft.com/office/drawing/2014/main" id="{DC3216BA-C23D-2056-DE86-43C29B5BB5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9570" y="3138217"/>
            <a:ext cx="4863735" cy="2757758"/>
          </a:xfrm>
          <a:prstGeom prst="rect">
            <a:avLst/>
          </a:prstGeom>
          <a:ln>
            <a:noFill/>
          </a:ln>
          <a:effectLst>
            <a:outerShdw blurRad="292100" dist="139700" dir="2700000" algn="tl" rotWithShape="0">
              <a:srgbClr val="333333">
                <a:alpha val="65000"/>
              </a:srgbClr>
            </a:outerShdw>
          </a:effectLst>
        </p:spPr>
      </p:pic>
      <p:pic>
        <p:nvPicPr>
          <p:cNvPr id="13" name="Picture 4" descr="https://movilidadpereira.gov.co/img/logo-transito-1.png"/>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movilidadpereira.gov.co/img/logo-transito-1.png"/>
          <p:cNvPicPr>
            <a:picLocks noChangeAspect="1" noChangeArrowheads="1"/>
          </p:cNvPicPr>
          <p:nvPr/>
        </p:nvPicPr>
        <p:blipFill rotWithShape="1">
          <a:blip r:embed="rId4">
            <a:extLst>
              <a:ext uri="{28A0092B-C50C-407E-A947-70E740481C1C}">
                <a14:useLocalDpi xmlns:a14="http://schemas.microsoft.com/office/drawing/2010/main" val="0"/>
              </a:ext>
            </a:extLst>
          </a:blip>
          <a:srcRect l="-2336" r="1" b="-6822"/>
          <a:stretch/>
        </p:blipFill>
        <p:spPr bwMode="auto">
          <a:xfrm>
            <a:off x="8668510" y="5948196"/>
            <a:ext cx="3523490" cy="909804"/>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15"/>
          <p:cNvSpPr/>
          <p:nvPr/>
        </p:nvSpPr>
        <p:spPr>
          <a:xfrm>
            <a:off x="122835" y="451364"/>
            <a:ext cx="3534765" cy="1569660"/>
          </a:xfrm>
          <a:prstGeom prst="rect">
            <a:avLst/>
          </a:prstGeom>
        </p:spPr>
        <p:txBody>
          <a:bodyPr wrap="square">
            <a:spAutoFit/>
          </a:bodyPr>
          <a:lstStyle/>
          <a:p>
            <a:pPr algn="ctr"/>
            <a:r>
              <a:rPr lang="es-CO" sz="2400" b="1" dirty="0" smtClean="0">
                <a:solidFill>
                  <a:srgbClr val="00B050"/>
                </a:solidFill>
                <a:latin typeface="Montserrat Black" panose="00000A00000000000000" pitchFamily="2" charset="0"/>
              </a:rPr>
              <a:t>SUBDIRECCION DE SISTEMAS DE INFORMACION Y TELEMATICA</a:t>
            </a:r>
            <a:endParaRPr lang="es-CO" sz="2400" b="1" dirty="0">
              <a:solidFill>
                <a:srgbClr val="00B050"/>
              </a:solidFill>
            </a:endParaRPr>
          </a:p>
        </p:txBody>
      </p:sp>
    </p:spTree>
    <p:extLst>
      <p:ext uri="{BB962C8B-B14F-4D97-AF65-F5344CB8AC3E}">
        <p14:creationId xmlns:p14="http://schemas.microsoft.com/office/powerpoint/2010/main" val="12825185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30513"/>
            <a:ext cx="827314" cy="1630175"/>
          </a:xfrm>
          <a:prstGeom prst="rect">
            <a:avLst/>
          </a:prstGeom>
        </p:spPr>
      </p:pic>
      <p:sp>
        <p:nvSpPr>
          <p:cNvPr id="7" name="CuadroTexto 6"/>
          <p:cNvSpPr txBox="1"/>
          <p:nvPr/>
        </p:nvSpPr>
        <p:spPr>
          <a:xfrm>
            <a:off x="433559" y="4076601"/>
            <a:ext cx="3695242" cy="784830"/>
          </a:xfrm>
          <a:prstGeom prst="rect">
            <a:avLst/>
          </a:prstGeom>
          <a:noFill/>
        </p:spPr>
        <p:txBody>
          <a:bodyPr wrap="none" rtlCol="0">
            <a:spAutoFit/>
          </a:bodyPr>
          <a:lstStyle/>
          <a:p>
            <a:r>
              <a:rPr lang="es-CO" sz="4500" dirty="0">
                <a:solidFill>
                  <a:srgbClr val="E20E18"/>
                </a:solidFill>
                <a:latin typeface="Montserrat Black" panose="00000A00000000000000" pitchFamily="2" charset="0"/>
              </a:rPr>
              <a:t>GESTIONES</a:t>
            </a:r>
          </a:p>
        </p:txBody>
      </p:sp>
      <p:sp>
        <p:nvSpPr>
          <p:cNvPr id="8" name="CuadroTexto 7"/>
          <p:cNvSpPr txBox="1"/>
          <p:nvPr/>
        </p:nvSpPr>
        <p:spPr>
          <a:xfrm>
            <a:off x="433559" y="4705251"/>
            <a:ext cx="5633273" cy="784830"/>
          </a:xfrm>
          <a:prstGeom prst="rect">
            <a:avLst/>
          </a:prstGeom>
          <a:noFill/>
        </p:spPr>
        <p:txBody>
          <a:bodyPr wrap="none" rtlCol="0">
            <a:spAutoFit/>
          </a:bodyPr>
          <a:lstStyle/>
          <a:p>
            <a:r>
              <a:rPr lang="es-CO" sz="4500" dirty="0">
                <a:solidFill>
                  <a:srgbClr val="E20E18"/>
                </a:solidFill>
                <a:latin typeface="Montserrat Black" panose="00000A00000000000000" pitchFamily="2" charset="0"/>
              </a:rPr>
              <a:t>PARA EL FUTURO</a:t>
            </a:r>
          </a:p>
        </p:txBody>
      </p:sp>
      <p:sp>
        <p:nvSpPr>
          <p:cNvPr id="10" name="CuadroTexto 9"/>
          <p:cNvSpPr txBox="1"/>
          <p:nvPr/>
        </p:nvSpPr>
        <p:spPr>
          <a:xfrm>
            <a:off x="3209925" y="1629323"/>
            <a:ext cx="4213413" cy="1631216"/>
          </a:xfrm>
          <a:prstGeom prst="rect">
            <a:avLst/>
          </a:prstGeom>
          <a:noFill/>
        </p:spPr>
        <p:txBody>
          <a:bodyPr wrap="square" rtlCol="0">
            <a:spAutoFit/>
          </a:bodyPr>
          <a:lstStyle/>
          <a:p>
            <a:pPr algn="just"/>
            <a:r>
              <a:rPr lang="es-CO" sz="2000" b="1" dirty="0">
                <a:solidFill>
                  <a:srgbClr val="727070"/>
                </a:solidFill>
                <a:latin typeface="Montserrat Medium" panose="00000600000000000000" pitchFamily="2" charset="0"/>
              </a:rPr>
              <a:t>Realización de comodato con la Federación Colombiana de Municipios y </a:t>
            </a:r>
            <a:r>
              <a:rPr lang="es-CO" sz="2000" b="1" dirty="0" err="1">
                <a:solidFill>
                  <a:srgbClr val="727070"/>
                </a:solidFill>
                <a:latin typeface="Montserrat Medium" panose="00000600000000000000" pitchFamily="2" charset="0"/>
              </a:rPr>
              <a:t>Simit</a:t>
            </a:r>
            <a:r>
              <a:rPr lang="es-CO" sz="2000" b="1" dirty="0">
                <a:solidFill>
                  <a:srgbClr val="727070"/>
                </a:solidFill>
                <a:latin typeface="Montserrat Medium" panose="00000600000000000000" pitchFamily="2" charset="0"/>
              </a:rPr>
              <a:t> para la entrega de 9 comprenderás con sistema SAC</a:t>
            </a:r>
          </a:p>
        </p:txBody>
      </p:sp>
      <p:sp>
        <p:nvSpPr>
          <p:cNvPr id="11" name="CuadroTexto 10"/>
          <p:cNvSpPr txBox="1"/>
          <p:nvPr/>
        </p:nvSpPr>
        <p:spPr>
          <a:xfrm>
            <a:off x="4089501" y="76406"/>
            <a:ext cx="4553394" cy="954107"/>
          </a:xfrm>
          <a:prstGeom prst="rect">
            <a:avLst/>
          </a:prstGeom>
          <a:noFill/>
        </p:spPr>
        <p:txBody>
          <a:bodyPr wrap="square" rtlCol="0">
            <a:spAutoFit/>
          </a:bodyPr>
          <a:lstStyle/>
          <a:p>
            <a:r>
              <a:rPr lang="es-CO" sz="2800" dirty="0">
                <a:solidFill>
                  <a:srgbClr val="727070"/>
                </a:solidFill>
                <a:latin typeface="Montserrat Black" panose="00000A00000000000000" pitchFamily="2" charset="0"/>
              </a:rPr>
              <a:t>Comprenderás  Electrónicas</a:t>
            </a:r>
          </a:p>
        </p:txBody>
      </p:sp>
      <p:sp>
        <p:nvSpPr>
          <p:cNvPr id="14" name="CuadroTexto 13"/>
          <p:cNvSpPr txBox="1"/>
          <p:nvPr/>
        </p:nvSpPr>
        <p:spPr>
          <a:xfrm>
            <a:off x="5133382" y="4632831"/>
            <a:ext cx="4363043" cy="1631216"/>
          </a:xfrm>
          <a:prstGeom prst="rect">
            <a:avLst/>
          </a:prstGeom>
          <a:noFill/>
        </p:spPr>
        <p:txBody>
          <a:bodyPr wrap="square" rtlCol="0">
            <a:spAutoFit/>
          </a:bodyPr>
          <a:lstStyle/>
          <a:p>
            <a:pPr algn="just"/>
            <a:r>
              <a:rPr lang="es-CO" sz="2000" i="0" u="none" strike="noStrike" dirty="0">
                <a:solidFill>
                  <a:srgbClr val="000000"/>
                </a:solidFill>
                <a:effectLst/>
                <a:latin typeface="-webkit-standard"/>
              </a:rPr>
              <a:t>Pues en marcha de 20 comprenderás electrónicas adquiridas por el IMP  y la realización de actualizaciones de aplicativos</a:t>
            </a:r>
            <a:endParaRPr lang="es-CO" sz="2000" dirty="0">
              <a:solidFill>
                <a:srgbClr val="000000"/>
              </a:solidFill>
              <a:latin typeface="-webkit-standard"/>
            </a:endParaRPr>
          </a:p>
        </p:txBody>
      </p:sp>
      <p:sp>
        <p:nvSpPr>
          <p:cNvPr id="15" name="CuadroTexto 14"/>
          <p:cNvSpPr txBox="1"/>
          <p:nvPr/>
        </p:nvSpPr>
        <p:spPr>
          <a:xfrm>
            <a:off x="3657600" y="4039587"/>
            <a:ext cx="6134100" cy="523220"/>
          </a:xfrm>
          <a:prstGeom prst="rect">
            <a:avLst/>
          </a:prstGeom>
          <a:noFill/>
        </p:spPr>
        <p:txBody>
          <a:bodyPr wrap="square" rtlCol="0">
            <a:spAutoFit/>
          </a:bodyPr>
          <a:lstStyle/>
          <a:p>
            <a:r>
              <a:rPr lang="es-CO" sz="2800" dirty="0" smtClean="0">
                <a:solidFill>
                  <a:srgbClr val="727070"/>
                </a:solidFill>
                <a:latin typeface="Montserrat Black" panose="00000A00000000000000" pitchFamily="2" charset="0"/>
              </a:rPr>
              <a:t>Comprenderas </a:t>
            </a:r>
            <a:r>
              <a:rPr lang="es-CO" sz="2800" dirty="0">
                <a:solidFill>
                  <a:srgbClr val="727070"/>
                </a:solidFill>
                <a:latin typeface="Montserrat Black" panose="00000A00000000000000" pitchFamily="2" charset="0"/>
              </a:rPr>
              <a:t>Electrónicas Propias</a:t>
            </a:r>
          </a:p>
        </p:txBody>
      </p:sp>
      <p:pic>
        <p:nvPicPr>
          <p:cNvPr id="4" name="Imagen 3">
            <a:extLst>
              <a:ext uri="{FF2B5EF4-FFF2-40B4-BE49-F238E27FC236}">
                <a16:creationId xmlns:a16="http://schemas.microsoft.com/office/drawing/2014/main" id="{C72A5EBB-7167-7D27-8A05-44903C2C0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7637" y="656042"/>
            <a:ext cx="1653987" cy="3253531"/>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72914033-4FE6-5954-08AE-7AB3F9F02A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0017" y="617472"/>
            <a:ext cx="2049558" cy="4171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Elipse 8">
            <a:extLst>
              <a:ext uri="{FF2B5EF4-FFF2-40B4-BE49-F238E27FC236}">
                <a16:creationId xmlns:a16="http://schemas.microsoft.com/office/drawing/2014/main" id="{8C34918C-A8AE-A494-F1F5-B3B6916C78D1}"/>
              </a:ext>
            </a:extLst>
          </p:cNvPr>
          <p:cNvSpPr/>
          <p:nvPr/>
        </p:nvSpPr>
        <p:spPr>
          <a:xfrm>
            <a:off x="8178119" y="1343539"/>
            <a:ext cx="521431" cy="502061"/>
          </a:xfrm>
          <a:prstGeom prst="ellipse">
            <a:avLst/>
          </a:prstGeom>
          <a:noFill/>
          <a:ln w="4127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CO"/>
          </a:p>
        </p:txBody>
      </p:sp>
      <p:pic>
        <p:nvPicPr>
          <p:cNvPr id="13" name="Picture 4" descr="https://movilidadpereira.gov.co/img/logo-transito-1.png"/>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movilidadpereira.gov.co/img/logo-transito-1.png"/>
          <p:cNvPicPr>
            <a:picLocks noChangeAspect="1" noChangeArrowheads="1"/>
          </p:cNvPicPr>
          <p:nvPr/>
        </p:nvPicPr>
        <p:blipFill rotWithShape="1">
          <a:blip r:embed="rId5">
            <a:extLst>
              <a:ext uri="{28A0092B-C50C-407E-A947-70E740481C1C}">
                <a14:useLocalDpi xmlns:a14="http://schemas.microsoft.com/office/drawing/2010/main" val="0"/>
              </a:ext>
            </a:extLst>
          </a:blip>
          <a:srcRect l="-2336" r="1" b="-6822"/>
          <a:stretch/>
        </p:blipFill>
        <p:spPr bwMode="auto">
          <a:xfrm>
            <a:off x="8668510" y="5948196"/>
            <a:ext cx="3523490" cy="909804"/>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5"/>
          <p:cNvSpPr/>
          <p:nvPr/>
        </p:nvSpPr>
        <p:spPr>
          <a:xfrm>
            <a:off x="122835" y="641864"/>
            <a:ext cx="3477615" cy="1569660"/>
          </a:xfrm>
          <a:prstGeom prst="rect">
            <a:avLst/>
          </a:prstGeom>
        </p:spPr>
        <p:txBody>
          <a:bodyPr wrap="square">
            <a:spAutoFit/>
          </a:bodyPr>
          <a:lstStyle/>
          <a:p>
            <a:pPr algn="ctr"/>
            <a:r>
              <a:rPr lang="es-CO" sz="2400" b="1" dirty="0" smtClean="0">
                <a:solidFill>
                  <a:srgbClr val="00B050"/>
                </a:solidFill>
                <a:latin typeface="Montserrat Black" panose="00000A00000000000000" pitchFamily="2" charset="0"/>
              </a:rPr>
              <a:t>SUBDIRECCION DE SISTEMAS DE INFORMACION Y TELEMATICA</a:t>
            </a:r>
            <a:endParaRPr lang="es-CO" sz="2400" b="1" dirty="0">
              <a:solidFill>
                <a:srgbClr val="00B050"/>
              </a:solidFill>
            </a:endParaRPr>
          </a:p>
        </p:txBody>
      </p:sp>
    </p:spTree>
    <p:extLst>
      <p:ext uri="{BB962C8B-B14F-4D97-AF65-F5344CB8AC3E}">
        <p14:creationId xmlns:p14="http://schemas.microsoft.com/office/powerpoint/2010/main" val="4070624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183591" y="6107133"/>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graphicFrame>
        <p:nvGraphicFramePr>
          <p:cNvPr id="12" name="Gráfico 11">
            <a:extLst>
              <a:ext uri="{FF2B5EF4-FFF2-40B4-BE49-F238E27FC236}">
                <a16:creationId xmlns:a16="http://schemas.microsoft.com/office/drawing/2014/main" id="{F2B4302B-3020-EBB6-76DC-E265C7279784}"/>
              </a:ext>
            </a:extLst>
          </p:cNvPr>
          <p:cNvGraphicFramePr>
            <a:graphicFrameLocks/>
          </p:cNvGraphicFramePr>
          <p:nvPr/>
        </p:nvGraphicFramePr>
        <p:xfrm>
          <a:off x="644434" y="235131"/>
          <a:ext cx="10258697" cy="6365965"/>
        </p:xfrm>
        <a:graphic>
          <a:graphicData uri="http://schemas.openxmlformats.org/drawingml/2006/chart">
            <c:chart xmlns:c="http://schemas.openxmlformats.org/drawingml/2006/chart" xmlns:r="http://schemas.openxmlformats.org/officeDocument/2006/relationships" r:id="rId4"/>
          </a:graphicData>
        </a:graphic>
      </p:graphicFrame>
      <p:sp>
        <p:nvSpPr>
          <p:cNvPr id="13" name="CuadroTexto 12">
            <a:extLst>
              <a:ext uri="{FF2B5EF4-FFF2-40B4-BE49-F238E27FC236}">
                <a16:creationId xmlns:a16="http://schemas.microsoft.com/office/drawing/2014/main" id="{FF55B62D-F007-5093-BEB7-A1AC86902457}"/>
              </a:ext>
            </a:extLst>
          </p:cNvPr>
          <p:cNvSpPr txBox="1"/>
          <p:nvPr/>
        </p:nvSpPr>
        <p:spPr>
          <a:xfrm>
            <a:off x="2505570" y="1212373"/>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3%</a:t>
            </a:r>
          </a:p>
        </p:txBody>
      </p:sp>
      <p:sp>
        <p:nvSpPr>
          <p:cNvPr id="14" name="CuadroTexto 13">
            <a:extLst>
              <a:ext uri="{FF2B5EF4-FFF2-40B4-BE49-F238E27FC236}">
                <a16:creationId xmlns:a16="http://schemas.microsoft.com/office/drawing/2014/main" id="{FF55B62D-F007-5093-BEB7-A1AC86902457}"/>
              </a:ext>
            </a:extLst>
          </p:cNvPr>
          <p:cNvSpPr txBox="1"/>
          <p:nvPr/>
        </p:nvSpPr>
        <p:spPr>
          <a:xfrm>
            <a:off x="4729785" y="2531721"/>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6%</a:t>
            </a:r>
          </a:p>
        </p:txBody>
      </p:sp>
      <p:sp>
        <p:nvSpPr>
          <p:cNvPr id="15" name="CuadroTexto 14">
            <a:extLst>
              <a:ext uri="{FF2B5EF4-FFF2-40B4-BE49-F238E27FC236}">
                <a16:creationId xmlns:a16="http://schemas.microsoft.com/office/drawing/2014/main" id="{FF55B62D-F007-5093-BEB7-A1AC86902457}"/>
              </a:ext>
            </a:extLst>
          </p:cNvPr>
          <p:cNvSpPr txBox="1"/>
          <p:nvPr/>
        </p:nvSpPr>
        <p:spPr>
          <a:xfrm>
            <a:off x="6964358" y="4939641"/>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0%</a:t>
            </a:r>
          </a:p>
        </p:txBody>
      </p:sp>
      <p:sp>
        <p:nvSpPr>
          <p:cNvPr id="16" name="CuadroTexto 15">
            <a:extLst>
              <a:ext uri="{FF2B5EF4-FFF2-40B4-BE49-F238E27FC236}">
                <a16:creationId xmlns:a16="http://schemas.microsoft.com/office/drawing/2014/main" id="{FF55B62D-F007-5093-BEB7-A1AC86902457}"/>
              </a:ext>
            </a:extLst>
          </p:cNvPr>
          <p:cNvSpPr txBox="1"/>
          <p:nvPr/>
        </p:nvSpPr>
        <p:spPr>
          <a:xfrm>
            <a:off x="9317380" y="3637710"/>
            <a:ext cx="10439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_tradnl" sz="2000" b="1" dirty="0">
                <a:solidFill>
                  <a:schemeClr val="tx1"/>
                </a:solidFill>
              </a:rPr>
              <a:t>-3%</a:t>
            </a:r>
          </a:p>
        </p:txBody>
      </p:sp>
      <p:pic>
        <p:nvPicPr>
          <p:cNvPr id="10" name="Picture 46">
            <a:extLst>
              <a:ext uri="{FF2B5EF4-FFF2-40B4-BE49-F238E27FC236}">
                <a16:creationId xmlns:a16="http://schemas.microsoft.com/office/drawing/2014/main" id="{7AEA84F8-8DDF-F84B-A67C-921D9A485BD1}"/>
              </a:ext>
            </a:extLst>
          </p:cNvPr>
          <p:cNvPicPr>
            <a:picLocks noChangeAspect="1"/>
          </p:cNvPicPr>
          <p:nvPr/>
        </p:nvPicPr>
        <p:blipFill>
          <a:blip r:embed="rId5"/>
          <a:srcRect/>
          <a:stretch>
            <a:fillRect/>
          </a:stretch>
        </p:blipFill>
        <p:spPr>
          <a:xfrm>
            <a:off x="8894432" y="9525"/>
            <a:ext cx="3297568" cy="815714"/>
          </a:xfrm>
          <a:prstGeom prst="rect">
            <a:avLst/>
          </a:prstGeom>
        </p:spPr>
      </p:pic>
    </p:spTree>
    <p:extLst>
      <p:ext uri="{BB962C8B-B14F-4D97-AF65-F5344CB8AC3E}">
        <p14:creationId xmlns:p14="http://schemas.microsoft.com/office/powerpoint/2010/main" val="898375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2"/>
          <a:srcRect l="75595" t="29471" r="13572" b="19312"/>
          <a:stretch/>
        </p:blipFill>
        <p:spPr>
          <a:xfrm>
            <a:off x="10591799" y="1289620"/>
            <a:ext cx="1600201" cy="4255479"/>
          </a:xfrm>
          <a:prstGeom prst="rect">
            <a:avLst/>
          </a:prstGeom>
        </p:spPr>
      </p:pic>
      <p:sp>
        <p:nvSpPr>
          <p:cNvPr id="102402" name="Rectangle 2"/>
          <p:cNvSpPr>
            <a:spLocks noChangeArrowheads="1"/>
          </p:cNvSpPr>
          <p:nvPr/>
        </p:nvSpPr>
        <p:spPr bwMode="auto">
          <a:xfrm>
            <a:off x="0" y="0"/>
            <a:ext cx="3143249"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es-CO" b="1" i="0" u="none" strike="noStrike" cap="none" normalizeH="0" baseline="0" dirty="0" smtClean="0">
                <a:ln>
                  <a:noFill/>
                </a:ln>
                <a:solidFill>
                  <a:srgbClr val="7030A0"/>
                </a:solidFill>
                <a:effectLst/>
                <a:latin typeface="Calibri" charset="0"/>
                <a:ea typeface="Calibri" charset="0"/>
                <a:cs typeface="Calibri" charset="0"/>
              </a:rPr>
              <a:t>AVANCE – Abril 13-2023</a:t>
            </a:r>
            <a:endParaRPr kumimoji="0" lang="es-CO"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Google Shape;118;g13846ba19e3_0_49"/>
          <p:cNvSpPr txBox="1">
            <a:spLocks/>
          </p:cNvSpPr>
          <p:nvPr/>
        </p:nvSpPr>
        <p:spPr>
          <a:xfrm>
            <a:off x="3371849" y="0"/>
            <a:ext cx="6124576" cy="638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chemeClr val="dk1"/>
              </a:buClr>
              <a:buSzPts val="2300"/>
              <a:buFont typeface="Arial" panose="020B0604020202020204" pitchFamily="34" charset="0"/>
              <a:buNone/>
              <a:tabLst/>
              <a:defRPr/>
            </a:pPr>
            <a:r>
              <a:rPr lang="es-CO" sz="2700" b="1" dirty="0" smtClean="0">
                <a:solidFill>
                  <a:srgbClr val="FF0000"/>
                </a:solidFill>
                <a:latin typeface="Century Gothic" panose="020B0502020202020204" pitchFamily="34" charset="0"/>
                <a:ea typeface="Arial"/>
                <a:cs typeface="Arial"/>
                <a:sym typeface="Arial"/>
              </a:rPr>
              <a:t>SEDE ALTERNA – TORRE CENTRAL</a:t>
            </a:r>
            <a:endParaRPr kumimoji="0" lang="es-CO" sz="2700" b="1" i="0" u="none" strike="noStrike" kern="1200" cap="none" spc="0" normalizeH="0" baseline="0" noProof="0" dirty="0">
              <a:ln>
                <a:noFill/>
              </a:ln>
              <a:solidFill>
                <a:srgbClr val="FF0000"/>
              </a:solidFill>
              <a:effectLst/>
              <a:uLnTx/>
              <a:uFillTx/>
              <a:latin typeface="Century Gothic" panose="020B0502020202020204" pitchFamily="34" charset="0"/>
              <a:ea typeface="Arial"/>
              <a:cs typeface="Arial"/>
              <a:sym typeface="Arial"/>
            </a:endParaRPr>
          </a:p>
        </p:txBody>
      </p:sp>
      <p:sp>
        <p:nvSpPr>
          <p:cNvPr id="12" name="CuadroTexto 1"/>
          <p:cNvSpPr txBox="1"/>
          <p:nvPr/>
        </p:nvSpPr>
        <p:spPr>
          <a:xfrm>
            <a:off x="6010275" y="523875"/>
            <a:ext cx="6181725" cy="1754326"/>
          </a:xfrm>
          <a:prstGeom prst="rect">
            <a:avLst/>
          </a:prstGeom>
          <a:noFill/>
        </p:spPr>
        <p:txBody>
          <a:bodyPr wrap="square" rtlCol="0">
            <a:spAutoFit/>
          </a:bodyPr>
          <a:lstStyle/>
          <a:p>
            <a:pPr lvl="0" algn="ctr"/>
            <a:r>
              <a:rPr lang="es-CO" b="1" dirty="0" smtClean="0">
                <a:solidFill>
                  <a:srgbClr val="7030A0"/>
                </a:solidFill>
                <a:latin typeface="Calibri" charset="0"/>
                <a:ea typeface="Calibri" charset="0"/>
                <a:cs typeface="Calibri" charset="0"/>
              </a:rPr>
              <a:t>Operación - Finales de Abril de 2023</a:t>
            </a:r>
            <a:endParaRPr lang="es-MX" b="1" dirty="0" smtClean="0"/>
          </a:p>
          <a:p>
            <a:r>
              <a:rPr lang="es-MX" dirty="0" smtClean="0"/>
              <a:t>Cuatro 4 nuevos puestos de trabajo para atención de licencias.</a:t>
            </a:r>
          </a:p>
          <a:p>
            <a:r>
              <a:rPr lang="es-MX" dirty="0" smtClean="0"/>
              <a:t>Un (1) nuevo puesto trabajo atención RUNT.</a:t>
            </a:r>
          </a:p>
          <a:p>
            <a:r>
              <a:rPr lang="es-MX" dirty="0" smtClean="0"/>
              <a:t>Un (1) nuevo puesto de trabajo pago Electrónico.</a:t>
            </a:r>
          </a:p>
          <a:p>
            <a:r>
              <a:rPr lang="es-MX" dirty="0" smtClean="0"/>
              <a:t>Resumen: 4 puestos adicionales de atención y 2 puestos apoyo. Proyección ambas sedes 400 tramites, duplicar la atención.</a:t>
            </a:r>
            <a:endParaRPr lang="es-CO" dirty="0"/>
          </a:p>
        </p:txBody>
      </p:sp>
      <p:sp>
        <p:nvSpPr>
          <p:cNvPr id="110594" name="AutoShape 2" descr="blob:https://web.whatsapp.com/3e122d72-05bf-4b3a-9ca5-0a25fdb7aaf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110596" name="AutoShape 4" descr="blob:https://web.whatsapp.com/3e122d72-05bf-4b3a-9ca5-0a25fdb7aaf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O"/>
          </a:p>
        </p:txBody>
      </p:sp>
      <p:pic>
        <p:nvPicPr>
          <p:cNvPr id="110597" name="Picture 5"/>
          <p:cNvPicPr>
            <a:picLocks noChangeAspect="1" noChangeArrowheads="1"/>
          </p:cNvPicPr>
          <p:nvPr/>
        </p:nvPicPr>
        <p:blipFill>
          <a:blip r:embed="rId3"/>
          <a:srcRect/>
          <a:stretch>
            <a:fillRect/>
          </a:stretch>
        </p:blipFill>
        <p:spPr bwMode="auto">
          <a:xfrm>
            <a:off x="5705475" y="2276475"/>
            <a:ext cx="6486525" cy="4038600"/>
          </a:xfrm>
          <a:prstGeom prst="rect">
            <a:avLst/>
          </a:prstGeom>
          <a:noFill/>
          <a:ln w="9525">
            <a:noFill/>
            <a:miter lim="800000"/>
            <a:headEnd/>
            <a:tailEnd/>
          </a:ln>
          <a:effectLst/>
        </p:spPr>
      </p:pic>
      <p:pic>
        <p:nvPicPr>
          <p:cNvPr id="14" name="Picture 4" descr="https://movilidadpereira.gov.co/img/logo-transito-1.png"/>
          <p:cNvPicPr>
            <a:picLocks noChangeAspect="1" noChangeArrowheads="1"/>
          </p:cNvPicPr>
          <p:nvPr/>
        </p:nvPicPr>
        <p:blipFill rotWithShape="1">
          <a:blip r:embed="rId4">
            <a:extLst>
              <a:ext uri="{28A0092B-C50C-407E-A947-70E740481C1C}">
                <a14:useLocalDpi xmlns:a14="http://schemas.microsoft.com/office/drawing/2010/main" val="0"/>
              </a:ext>
            </a:extLst>
          </a:blip>
          <a:srcRect l="-2336" r="1" b="-6822"/>
          <a:stretch/>
        </p:blipFill>
        <p:spPr bwMode="auto">
          <a:xfrm>
            <a:off x="4687060" y="5948196"/>
            <a:ext cx="3523490" cy="909804"/>
          </a:xfrm>
          <a:prstGeom prst="rect">
            <a:avLst/>
          </a:prstGeom>
          <a:noFill/>
          <a:extLst>
            <a:ext uri="{909E8E84-426E-40DD-AFC4-6F175D3DCCD1}">
              <a14:hiddenFill xmlns:a14="http://schemas.microsoft.com/office/drawing/2010/main">
                <a:solidFill>
                  <a:srgbClr val="FFFFFF"/>
                </a:solidFill>
              </a14:hiddenFill>
            </a:ext>
          </a:extLst>
        </p:spPr>
      </p:pic>
      <p:pic>
        <p:nvPicPr>
          <p:cNvPr id="15" name="14 Imagen" descr="C:\Users\Adriana-PC\Documents\MATRICULAS_LICENCIAS\PLAN_LICENCIAS_TORRE_CENTRAL_2023\FOTO_FINAL3.jpg"/>
          <p:cNvPicPr/>
          <p:nvPr/>
        </p:nvPicPr>
        <p:blipFill>
          <a:blip r:embed="rId5">
            <a:lum bright="29000" contrast="25000"/>
          </a:blip>
          <a:srcRect b="6609"/>
          <a:stretch>
            <a:fillRect/>
          </a:stretch>
        </p:blipFill>
        <p:spPr bwMode="auto">
          <a:xfrm>
            <a:off x="3147060" y="408305"/>
            <a:ext cx="2716530" cy="3382645"/>
          </a:xfrm>
          <a:prstGeom prst="rect">
            <a:avLst/>
          </a:prstGeom>
          <a:noFill/>
          <a:ln w="9525">
            <a:noFill/>
            <a:miter lim="800000"/>
            <a:headEnd/>
            <a:tailEnd/>
          </a:ln>
        </p:spPr>
      </p:pic>
      <p:pic>
        <p:nvPicPr>
          <p:cNvPr id="16" name="15 Imagen" descr="C:\Users\Adriana-PC\Documents\MATRICULAS_LICENCIAS\PLAN_LICENCIAS_TORRE_CENTRAL_2023\FOTO_FINAL6.jpg"/>
          <p:cNvPicPr/>
          <p:nvPr/>
        </p:nvPicPr>
        <p:blipFill>
          <a:blip r:embed="rId6"/>
          <a:srcRect/>
          <a:stretch>
            <a:fillRect/>
          </a:stretch>
        </p:blipFill>
        <p:spPr bwMode="auto">
          <a:xfrm>
            <a:off x="-1" y="3295649"/>
            <a:ext cx="4800601" cy="3448051"/>
          </a:xfrm>
          <a:prstGeom prst="rect">
            <a:avLst/>
          </a:prstGeom>
          <a:noFill/>
          <a:ln w="9525">
            <a:noFill/>
            <a:miter lim="800000"/>
            <a:headEnd/>
            <a:tailEnd/>
          </a:ln>
        </p:spPr>
      </p:pic>
      <p:pic>
        <p:nvPicPr>
          <p:cNvPr id="17" name="Picture 4" descr="https://movilidadpereira.gov.co/img/logo-transito-1.png"/>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9369083" y="0"/>
            <a:ext cx="2584793" cy="667422"/>
          </a:xfrm>
          <a:prstGeom prst="rect">
            <a:avLst/>
          </a:prstGeom>
          <a:noFill/>
          <a:extLst>
            <a:ext uri="{909E8E84-426E-40DD-AFC4-6F175D3DCCD1}">
              <a14:hiddenFill xmlns:a14="http://schemas.microsoft.com/office/drawing/2010/main">
                <a:solidFill>
                  <a:srgbClr val="FFFFFF"/>
                </a:solidFill>
              </a14:hiddenFill>
            </a:ext>
          </a:extLst>
        </p:spPr>
      </p:pic>
      <p:pic>
        <p:nvPicPr>
          <p:cNvPr id="18" name="17 Imagen" descr="C:\Users\Adriana-PC\Documents\MATRICULAS_LICENCIAS\PLAN_LICENCIAS_TORRE_CENTRAL_2023\FOTO_FINAL2.jpg"/>
          <p:cNvPicPr/>
          <p:nvPr/>
        </p:nvPicPr>
        <p:blipFill>
          <a:blip r:embed="rId7"/>
          <a:srcRect/>
          <a:stretch>
            <a:fillRect/>
          </a:stretch>
        </p:blipFill>
        <p:spPr bwMode="auto">
          <a:xfrm>
            <a:off x="135969" y="368617"/>
            <a:ext cx="2912031" cy="3431858"/>
          </a:xfrm>
          <a:prstGeom prst="rect">
            <a:avLst/>
          </a:prstGeom>
          <a:noFill/>
          <a:ln w="9525">
            <a:noFill/>
            <a:miter lim="800000"/>
            <a:headEnd/>
            <a:tailEnd/>
          </a:ln>
        </p:spPr>
      </p:pic>
    </p:spTree>
    <p:extLst>
      <p:ext uri="{BB962C8B-B14F-4D97-AF65-F5344CB8AC3E}">
        <p14:creationId xmlns:p14="http://schemas.microsoft.com/office/powerpoint/2010/main" val="381392354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12" name="Google Shape;118;g13846ba19e3_0_49"/>
          <p:cNvSpPr txBox="1">
            <a:spLocks/>
          </p:cNvSpPr>
          <p:nvPr/>
        </p:nvSpPr>
        <p:spPr>
          <a:xfrm>
            <a:off x="1552575" y="0"/>
            <a:ext cx="9458325" cy="638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chemeClr val="dk1"/>
              </a:buClr>
              <a:buSzPts val="2300"/>
              <a:buFont typeface="Arial" panose="020B0604020202020204" pitchFamily="34" charset="0"/>
              <a:buNone/>
              <a:tabLst/>
              <a:defRPr/>
            </a:pPr>
            <a:r>
              <a:rPr kumimoji="0" lang="es-CO" sz="2700" b="1" i="0" u="none" strike="noStrike" kern="1200" cap="none" spc="0" normalizeH="0" baseline="0" noProof="0" dirty="0" smtClean="0">
                <a:ln>
                  <a:noFill/>
                </a:ln>
                <a:solidFill>
                  <a:srgbClr val="FF0000"/>
                </a:solidFill>
                <a:effectLst/>
                <a:uLnTx/>
                <a:uFillTx/>
                <a:latin typeface="Century Gothic" panose="020B0502020202020204" pitchFamily="34" charset="0"/>
                <a:ea typeface="Arial"/>
                <a:cs typeface="Arial"/>
                <a:sym typeface="Arial"/>
              </a:rPr>
              <a:t>SEGUIMIENTO Y CONTROL – PATIOS OFICIALES</a:t>
            </a:r>
            <a:endParaRPr kumimoji="0" lang="es-CO" sz="2700" b="1" i="0" u="none" strike="noStrike" kern="1200" cap="none" spc="0" normalizeH="0" baseline="0" noProof="0" dirty="0">
              <a:ln>
                <a:noFill/>
              </a:ln>
              <a:solidFill>
                <a:srgbClr val="FF0000"/>
              </a:solidFill>
              <a:effectLst/>
              <a:uLnTx/>
              <a:uFillTx/>
              <a:latin typeface="Century Gothic" panose="020B0502020202020204" pitchFamily="34" charset="0"/>
              <a:ea typeface="Arial"/>
              <a:cs typeface="Arial"/>
              <a:sym typeface="Arial"/>
            </a:endParaRPr>
          </a:p>
        </p:txBody>
      </p:sp>
      <p:sp>
        <p:nvSpPr>
          <p:cNvPr id="18" name="CuadroTexto 10"/>
          <p:cNvSpPr txBox="1"/>
          <p:nvPr/>
        </p:nvSpPr>
        <p:spPr>
          <a:xfrm>
            <a:off x="6343653" y="5217899"/>
            <a:ext cx="895348" cy="400110"/>
          </a:xfrm>
          <a:prstGeom prst="rect">
            <a:avLst/>
          </a:prstGeom>
          <a:noFill/>
        </p:spPr>
        <p:txBody>
          <a:bodyPr wrap="square" rtlCol="0">
            <a:spAutoFit/>
          </a:bodyPr>
          <a:lstStyle/>
          <a:p>
            <a:r>
              <a:rPr lang="es-CO" sz="2000" b="1" dirty="0" smtClean="0">
                <a:solidFill>
                  <a:srgbClr val="FF0000"/>
                </a:solidFill>
              </a:rPr>
              <a:t>ANTES</a:t>
            </a:r>
            <a:endParaRPr lang="es-CO" sz="2000" b="1" dirty="0">
              <a:solidFill>
                <a:srgbClr val="FF0000"/>
              </a:solidFill>
            </a:endParaRPr>
          </a:p>
        </p:txBody>
      </p:sp>
      <p:pic>
        <p:nvPicPr>
          <p:cNvPr id="20" name="Picture 2" descr="C:\Users\CONTROL_INTER_03\Downloads\WhatsApp Image 2020-08-26 at 10.51.23 AM.jpeg"/>
          <p:cNvPicPr>
            <a:picLocks noChangeAspect="1" noChangeArrowheads="1"/>
          </p:cNvPicPr>
          <p:nvPr/>
        </p:nvPicPr>
        <p:blipFill rotWithShape="1">
          <a:blip r:embed="rId4">
            <a:extLst>
              <a:ext uri="{28A0092B-C50C-407E-A947-70E740481C1C}">
                <a14:useLocalDpi xmlns:a14="http://schemas.microsoft.com/office/drawing/2010/main" val="0"/>
              </a:ext>
            </a:extLst>
          </a:blip>
          <a:srcRect l="11394" t="26145" r="7293" b="17885"/>
          <a:stretch/>
        </p:blipFill>
        <p:spPr bwMode="auto">
          <a:xfrm>
            <a:off x="247672" y="761999"/>
            <a:ext cx="5200627" cy="29220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CONTROL_INTER_03\Downloads\WhatsApp Image 2020-08-26 at 10.51.22 AM.jpeg"/>
          <p:cNvPicPr>
            <a:picLocks noChangeAspect="1" noChangeArrowheads="1"/>
          </p:cNvPicPr>
          <p:nvPr/>
        </p:nvPicPr>
        <p:blipFill rotWithShape="1">
          <a:blip r:embed="rId5">
            <a:extLst>
              <a:ext uri="{28A0092B-C50C-407E-A947-70E740481C1C}">
                <a14:useLocalDpi xmlns:a14="http://schemas.microsoft.com/office/drawing/2010/main" val="0"/>
              </a:ext>
            </a:extLst>
          </a:blip>
          <a:srcRect l="1125" t="20444" r="2713" b="17540"/>
          <a:stretch/>
        </p:blipFill>
        <p:spPr bwMode="auto">
          <a:xfrm>
            <a:off x="190500" y="3438771"/>
            <a:ext cx="5281625" cy="27905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CONTROL_INTER_03\Downloads\WhatsApp Image 2020-08-26 at 1.05.15 PM.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2334" y="3453516"/>
            <a:ext cx="3899666" cy="34044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CONTROL_INTER_03\Downloads\WhatsApp Image 2020-08-26 at 10.59.16 AM.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5170" y="800099"/>
            <a:ext cx="4371135" cy="368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9235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0" y="6190578"/>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12" name="Google Shape;118;g13846ba19e3_0_49"/>
          <p:cNvSpPr txBox="1">
            <a:spLocks/>
          </p:cNvSpPr>
          <p:nvPr/>
        </p:nvSpPr>
        <p:spPr>
          <a:xfrm>
            <a:off x="1552575" y="0"/>
            <a:ext cx="9458325" cy="638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chemeClr val="dk1"/>
              </a:buClr>
              <a:buSzPts val="2300"/>
              <a:buFont typeface="Arial" panose="020B0604020202020204" pitchFamily="34" charset="0"/>
              <a:buNone/>
              <a:tabLst/>
              <a:defRPr/>
            </a:pPr>
            <a:r>
              <a:rPr kumimoji="0" lang="es-CO" sz="2700" b="1" i="0" u="none" strike="noStrike" kern="1200" cap="none" spc="0" normalizeH="0" baseline="0" noProof="0" dirty="0" smtClean="0">
                <a:ln>
                  <a:noFill/>
                </a:ln>
                <a:solidFill>
                  <a:srgbClr val="FF0000"/>
                </a:solidFill>
                <a:effectLst/>
                <a:uLnTx/>
                <a:uFillTx/>
                <a:latin typeface="Century Gothic" panose="020B0502020202020204" pitchFamily="34" charset="0"/>
                <a:ea typeface="Arial"/>
                <a:cs typeface="Arial"/>
                <a:sym typeface="Arial"/>
              </a:rPr>
              <a:t>SEGUIMIENTO Y CONTROL – PATIOS OFICIALES</a:t>
            </a:r>
            <a:endParaRPr kumimoji="0" lang="es-CO" sz="2700" b="1" i="0" u="none" strike="noStrike" kern="1200" cap="none" spc="0" normalizeH="0" baseline="0" noProof="0" dirty="0">
              <a:ln>
                <a:noFill/>
              </a:ln>
              <a:solidFill>
                <a:srgbClr val="FF0000"/>
              </a:solidFill>
              <a:effectLst/>
              <a:uLnTx/>
              <a:uFillTx/>
              <a:latin typeface="Century Gothic" panose="020B0502020202020204" pitchFamily="34" charset="0"/>
              <a:ea typeface="Arial"/>
              <a:cs typeface="Arial"/>
              <a:sym typeface="Arial"/>
            </a:endParaRPr>
          </a:p>
        </p:txBody>
      </p:sp>
      <p:pic>
        <p:nvPicPr>
          <p:cNvPr id="14" name="Marcador de contenid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1628"/>
            <a:ext cx="3807613" cy="2710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18189"/>
            <a:ext cx="3807613" cy="30449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CuadroTexto 8"/>
          <p:cNvSpPr txBox="1"/>
          <p:nvPr/>
        </p:nvSpPr>
        <p:spPr>
          <a:xfrm>
            <a:off x="7546521" y="797686"/>
            <a:ext cx="4416879" cy="1754326"/>
          </a:xfrm>
          <a:prstGeom prst="rect">
            <a:avLst/>
          </a:prstGeom>
          <a:noFill/>
        </p:spPr>
        <p:txBody>
          <a:bodyPr wrap="square" rtlCol="0">
            <a:spAutoFit/>
          </a:bodyPr>
          <a:lstStyle/>
          <a:p>
            <a:pPr marL="285750" indent="-285750">
              <a:buFont typeface="Wingdings" pitchFamily="2" charset="2"/>
              <a:buChar char="ü"/>
            </a:pPr>
            <a:r>
              <a:rPr lang="es-CO" dirty="0" smtClean="0"/>
              <a:t>Cerramiento Perimetral</a:t>
            </a:r>
          </a:p>
          <a:p>
            <a:pPr marL="285750" indent="-285750">
              <a:buFont typeface="Wingdings" pitchFamily="2" charset="2"/>
              <a:buChar char="ü"/>
            </a:pPr>
            <a:r>
              <a:rPr lang="es-CO" dirty="0" smtClean="0"/>
              <a:t>Portería y Modulo de Oficinas</a:t>
            </a:r>
          </a:p>
          <a:p>
            <a:pPr marL="285750" indent="-285750">
              <a:buFont typeface="Wingdings" pitchFamily="2" charset="2"/>
              <a:buChar char="ü"/>
            </a:pPr>
            <a:r>
              <a:rPr lang="es-CO" dirty="0" smtClean="0"/>
              <a:t>Cubierta zona de patios madera y zinc</a:t>
            </a:r>
          </a:p>
          <a:p>
            <a:pPr marL="285750" indent="-285750">
              <a:buFont typeface="Wingdings" pitchFamily="2" charset="2"/>
              <a:buChar char="ü"/>
            </a:pPr>
            <a:r>
              <a:rPr lang="es-CO" dirty="0" smtClean="0"/>
              <a:t>Capa de rodadura para vehículos</a:t>
            </a:r>
          </a:p>
          <a:p>
            <a:pPr marL="285750" indent="-285750">
              <a:buFont typeface="Wingdings" pitchFamily="2" charset="2"/>
              <a:buChar char="ü"/>
            </a:pPr>
            <a:r>
              <a:rPr lang="es-CO" dirty="0" smtClean="0"/>
              <a:t>Instalaciones para atención dotadas con sala de espera y baños</a:t>
            </a:r>
            <a:endParaRPr lang="es-CO" dirty="0"/>
          </a:p>
        </p:txBody>
      </p:sp>
      <p:sp>
        <p:nvSpPr>
          <p:cNvPr id="18" name="CuadroTexto 10"/>
          <p:cNvSpPr txBox="1"/>
          <p:nvPr/>
        </p:nvSpPr>
        <p:spPr>
          <a:xfrm>
            <a:off x="1924051" y="379199"/>
            <a:ext cx="5581649" cy="646331"/>
          </a:xfrm>
          <a:prstGeom prst="rect">
            <a:avLst/>
          </a:prstGeom>
          <a:noFill/>
        </p:spPr>
        <p:txBody>
          <a:bodyPr wrap="square" rtlCol="0">
            <a:spAutoFit/>
          </a:bodyPr>
          <a:lstStyle/>
          <a:p>
            <a:r>
              <a:rPr lang="es-ES" dirty="0" smtClean="0"/>
              <a:t>Ubicación </a:t>
            </a:r>
            <a:r>
              <a:rPr lang="es-CO" dirty="0" smtClean="0"/>
              <a:t>Barrio </a:t>
            </a:r>
            <a:r>
              <a:rPr lang="es-CO" dirty="0"/>
              <a:t>Rocío Alto Hacienda Buenos Aires.</a:t>
            </a:r>
          </a:p>
          <a:p>
            <a:endParaRPr lang="es-CO" dirty="0"/>
          </a:p>
        </p:txBody>
      </p:sp>
      <p:pic>
        <p:nvPicPr>
          <p:cNvPr id="19" name="Imagen 7"/>
          <p:cNvPicPr>
            <a:picLocks noChangeAspect="1"/>
          </p:cNvPicPr>
          <p:nvPr/>
        </p:nvPicPr>
        <p:blipFill>
          <a:blip r:embed="rId6"/>
          <a:stretch>
            <a:fillRect/>
          </a:stretch>
        </p:blipFill>
        <p:spPr>
          <a:xfrm>
            <a:off x="3015129" y="781628"/>
            <a:ext cx="3850218" cy="2710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2" descr="Parqueadero La Estación - Inic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7159" y="2570036"/>
            <a:ext cx="5834841" cy="3407457"/>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5129" y="2918189"/>
            <a:ext cx="3850219" cy="30449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4" descr="https://movilidadpereira.gov.co/img/logo-transito-1.pn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r="1" b="-6822"/>
          <a:stretch/>
        </p:blipFill>
        <p:spPr bwMode="auto">
          <a:xfrm>
            <a:off x="8592310" y="5847944"/>
            <a:ext cx="3523490" cy="90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923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12" name="Google Shape;118;g13846ba19e3_0_49"/>
          <p:cNvSpPr txBox="1">
            <a:spLocks/>
          </p:cNvSpPr>
          <p:nvPr/>
        </p:nvSpPr>
        <p:spPr>
          <a:xfrm>
            <a:off x="1552575" y="0"/>
            <a:ext cx="9458325" cy="638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chemeClr val="dk1"/>
              </a:buClr>
              <a:buSzPts val="2300"/>
              <a:buFont typeface="Arial" panose="020B0604020202020204" pitchFamily="34" charset="0"/>
              <a:buNone/>
              <a:tabLst/>
              <a:defRPr/>
            </a:pPr>
            <a:r>
              <a:rPr lang="es-CO" sz="2700" b="1" dirty="0" smtClean="0">
                <a:solidFill>
                  <a:srgbClr val="FF0000"/>
                </a:solidFill>
                <a:latin typeface="Century Gothic" panose="020B0502020202020204" pitchFamily="34" charset="0"/>
                <a:ea typeface="Arial"/>
                <a:cs typeface="Arial"/>
                <a:sym typeface="Arial"/>
              </a:rPr>
              <a:t>OPERACIÓN </a:t>
            </a:r>
            <a:r>
              <a:rPr kumimoji="0" lang="es-CO" sz="2700" b="1" i="0" u="none" strike="noStrike" kern="1200" cap="none" spc="0" normalizeH="0" baseline="0" noProof="0" dirty="0" smtClean="0">
                <a:ln>
                  <a:noFill/>
                </a:ln>
                <a:solidFill>
                  <a:srgbClr val="FF0000"/>
                </a:solidFill>
                <a:effectLst/>
                <a:uLnTx/>
                <a:uFillTx/>
                <a:latin typeface="Century Gothic" panose="020B0502020202020204" pitchFamily="34" charset="0"/>
                <a:ea typeface="Arial"/>
                <a:cs typeface="Arial"/>
                <a:sym typeface="Arial"/>
              </a:rPr>
              <a:t>– PATIOS OFICIALES</a:t>
            </a:r>
            <a:endParaRPr kumimoji="0" lang="es-CO" sz="2700" b="1" i="0" u="none" strike="noStrike" kern="1200" cap="none" spc="0" normalizeH="0" baseline="0" noProof="0" dirty="0">
              <a:ln>
                <a:noFill/>
              </a:ln>
              <a:solidFill>
                <a:srgbClr val="FF0000"/>
              </a:solidFill>
              <a:effectLst/>
              <a:uLnTx/>
              <a:uFillTx/>
              <a:latin typeface="Century Gothic" panose="020B0502020202020204" pitchFamily="34" charset="0"/>
              <a:ea typeface="Arial"/>
              <a:cs typeface="Arial"/>
              <a:sym typeface="Arial"/>
            </a:endParaRPr>
          </a:p>
        </p:txBody>
      </p:sp>
      <p:pic>
        <p:nvPicPr>
          <p:cNvPr id="6" name="Marcador de contenido 3"/>
          <p:cNvPicPr>
            <a:picLocks noChangeAspect="1"/>
          </p:cNvPicPr>
          <p:nvPr/>
        </p:nvPicPr>
        <p:blipFill>
          <a:blip r:embed="rId4"/>
          <a:stretch>
            <a:fillRect/>
          </a:stretch>
        </p:blipFill>
        <p:spPr>
          <a:xfrm>
            <a:off x="858950" y="552055"/>
            <a:ext cx="2266950" cy="2215106"/>
          </a:xfrm>
          <a:prstGeom prst="rect">
            <a:avLst/>
          </a:prstGeom>
          <a:ln w="952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pic>
      <p:sp>
        <p:nvSpPr>
          <p:cNvPr id="9" name="CuadroTexto 4"/>
          <p:cNvSpPr txBox="1"/>
          <p:nvPr/>
        </p:nvSpPr>
        <p:spPr>
          <a:xfrm>
            <a:off x="700120" y="2767161"/>
            <a:ext cx="2785495" cy="369332"/>
          </a:xfrm>
          <a:prstGeom prst="rect">
            <a:avLst/>
          </a:prstGeom>
          <a:noFill/>
        </p:spPr>
        <p:txBody>
          <a:bodyPr wrap="square" rtlCol="0">
            <a:spAutoFit/>
          </a:bodyPr>
          <a:lstStyle/>
          <a:p>
            <a:r>
              <a:rPr lang="es-CO" b="1" dirty="0" smtClean="0"/>
              <a:t>Personal Uniformado</a:t>
            </a:r>
            <a:endParaRPr lang="es-CO" b="1" dirty="0"/>
          </a:p>
        </p:txBody>
      </p:sp>
      <p:pic>
        <p:nvPicPr>
          <p:cNvPr id="10" name="Imagen 5"/>
          <p:cNvPicPr>
            <a:picLocks noChangeAspect="1"/>
          </p:cNvPicPr>
          <p:nvPr/>
        </p:nvPicPr>
        <p:blipFill>
          <a:blip r:embed="rId5"/>
          <a:stretch>
            <a:fillRect/>
          </a:stretch>
        </p:blipFill>
        <p:spPr>
          <a:xfrm>
            <a:off x="3308067" y="565118"/>
            <a:ext cx="2238375" cy="2202043"/>
          </a:xfrm>
          <a:prstGeom prst="rect">
            <a:avLst/>
          </a:prstGeom>
          <a:ln w="9525"/>
        </p:spPr>
        <p:style>
          <a:lnRef idx="2">
            <a:schemeClr val="dk1"/>
          </a:lnRef>
          <a:fillRef idx="1">
            <a:schemeClr val="lt1"/>
          </a:fillRef>
          <a:effectRef idx="0">
            <a:schemeClr val="dk1"/>
          </a:effectRef>
          <a:fontRef idx="minor">
            <a:schemeClr val="dk1"/>
          </a:fontRef>
        </p:style>
      </p:pic>
      <p:sp>
        <p:nvSpPr>
          <p:cNvPr id="11" name="CuadroTexto 6"/>
          <p:cNvSpPr txBox="1"/>
          <p:nvPr/>
        </p:nvSpPr>
        <p:spPr>
          <a:xfrm>
            <a:off x="3198664" y="2780226"/>
            <a:ext cx="2785495" cy="369332"/>
          </a:xfrm>
          <a:prstGeom prst="rect">
            <a:avLst/>
          </a:prstGeom>
          <a:noFill/>
        </p:spPr>
        <p:txBody>
          <a:bodyPr wrap="square" rtlCol="0">
            <a:spAutoFit/>
          </a:bodyPr>
          <a:lstStyle/>
          <a:p>
            <a:r>
              <a:rPr lang="es-CO" b="1" dirty="0" smtClean="0"/>
              <a:t>Grúas Identificadas</a:t>
            </a:r>
            <a:endParaRPr lang="es-CO" b="1" dirty="0"/>
          </a:p>
        </p:txBody>
      </p:sp>
      <p:pic>
        <p:nvPicPr>
          <p:cNvPr id="13" name="Imagen 7"/>
          <p:cNvPicPr>
            <a:picLocks noChangeAspect="1"/>
          </p:cNvPicPr>
          <p:nvPr/>
        </p:nvPicPr>
        <p:blipFill>
          <a:blip r:embed="rId6"/>
          <a:stretch>
            <a:fillRect/>
          </a:stretch>
        </p:blipFill>
        <p:spPr>
          <a:xfrm>
            <a:off x="5778036" y="552054"/>
            <a:ext cx="2066925" cy="2215107"/>
          </a:xfrm>
          <a:prstGeom prst="rect">
            <a:avLst/>
          </a:prstGeom>
          <a:ln w="9525"/>
        </p:spPr>
        <p:style>
          <a:lnRef idx="2">
            <a:schemeClr val="dk1"/>
          </a:lnRef>
          <a:fillRef idx="1">
            <a:schemeClr val="lt1"/>
          </a:fillRef>
          <a:effectRef idx="0">
            <a:schemeClr val="dk1"/>
          </a:effectRef>
          <a:fontRef idx="minor">
            <a:schemeClr val="dk1"/>
          </a:fontRef>
        </p:style>
      </p:pic>
      <p:sp>
        <p:nvSpPr>
          <p:cNvPr id="14" name="CuadroTexto 8"/>
          <p:cNvSpPr txBox="1"/>
          <p:nvPr/>
        </p:nvSpPr>
        <p:spPr>
          <a:xfrm>
            <a:off x="5416085" y="2783766"/>
            <a:ext cx="2785495" cy="369332"/>
          </a:xfrm>
          <a:prstGeom prst="rect">
            <a:avLst/>
          </a:prstGeom>
          <a:noFill/>
        </p:spPr>
        <p:txBody>
          <a:bodyPr wrap="square" rtlCol="0">
            <a:spAutoFit/>
          </a:bodyPr>
          <a:lstStyle/>
          <a:p>
            <a:r>
              <a:rPr lang="es-CO" b="1" dirty="0" smtClean="0"/>
              <a:t>Medios de Comunicación</a:t>
            </a:r>
            <a:endParaRPr lang="es-CO" b="1" dirty="0"/>
          </a:p>
        </p:txBody>
      </p:sp>
      <p:pic>
        <p:nvPicPr>
          <p:cNvPr id="15" name="Imagen 9"/>
          <p:cNvPicPr>
            <a:picLocks noChangeAspect="1"/>
          </p:cNvPicPr>
          <p:nvPr/>
        </p:nvPicPr>
        <p:blipFill>
          <a:blip r:embed="rId7"/>
          <a:stretch>
            <a:fillRect/>
          </a:stretch>
        </p:blipFill>
        <p:spPr>
          <a:xfrm>
            <a:off x="7997632" y="552054"/>
            <a:ext cx="2748917" cy="2228171"/>
          </a:xfrm>
          <a:prstGeom prst="rect">
            <a:avLst/>
          </a:prstGeom>
          <a:ln w="9525"/>
        </p:spPr>
        <p:style>
          <a:lnRef idx="2">
            <a:schemeClr val="dk1"/>
          </a:lnRef>
          <a:fillRef idx="1">
            <a:schemeClr val="lt1"/>
          </a:fillRef>
          <a:effectRef idx="0">
            <a:schemeClr val="dk1"/>
          </a:effectRef>
          <a:fontRef idx="minor">
            <a:schemeClr val="dk1"/>
          </a:fontRef>
        </p:style>
      </p:pic>
      <p:sp>
        <p:nvSpPr>
          <p:cNvPr id="16" name="CuadroTexto 10"/>
          <p:cNvSpPr txBox="1"/>
          <p:nvPr/>
        </p:nvSpPr>
        <p:spPr>
          <a:xfrm>
            <a:off x="7963340" y="2767161"/>
            <a:ext cx="4019109" cy="369332"/>
          </a:xfrm>
          <a:prstGeom prst="rect">
            <a:avLst/>
          </a:prstGeom>
          <a:noFill/>
        </p:spPr>
        <p:txBody>
          <a:bodyPr wrap="square" rtlCol="0">
            <a:spAutoFit/>
          </a:bodyPr>
          <a:lstStyle/>
          <a:p>
            <a:r>
              <a:rPr lang="es-CO" b="1" dirty="0" smtClean="0"/>
              <a:t>Herramientas y Elementos de seguridad</a:t>
            </a:r>
            <a:endParaRPr lang="es-CO" b="1" dirty="0"/>
          </a:p>
        </p:txBody>
      </p:sp>
      <p:pic>
        <p:nvPicPr>
          <p:cNvPr id="17" name="Imagen 11"/>
          <p:cNvPicPr>
            <a:picLocks noChangeAspect="1"/>
          </p:cNvPicPr>
          <p:nvPr/>
        </p:nvPicPr>
        <p:blipFill>
          <a:blip r:embed="rId8"/>
          <a:stretch>
            <a:fillRect/>
          </a:stretch>
        </p:blipFill>
        <p:spPr>
          <a:xfrm>
            <a:off x="969646" y="3217562"/>
            <a:ext cx="4408444" cy="2417700"/>
          </a:xfrm>
          <a:prstGeom prst="rect">
            <a:avLst/>
          </a:prstGeom>
          <a:ln w="9525">
            <a:solidFill>
              <a:schemeClr val="tx1"/>
            </a:solidFill>
          </a:ln>
        </p:spPr>
      </p:pic>
      <p:sp>
        <p:nvSpPr>
          <p:cNvPr id="18" name="CuadroTexto 12"/>
          <p:cNvSpPr txBox="1"/>
          <p:nvPr/>
        </p:nvSpPr>
        <p:spPr>
          <a:xfrm>
            <a:off x="2752010" y="5645348"/>
            <a:ext cx="1905715" cy="369332"/>
          </a:xfrm>
          <a:prstGeom prst="rect">
            <a:avLst/>
          </a:prstGeom>
          <a:noFill/>
        </p:spPr>
        <p:txBody>
          <a:bodyPr wrap="square" rtlCol="0">
            <a:spAutoFit/>
          </a:bodyPr>
          <a:lstStyle/>
          <a:p>
            <a:r>
              <a:rPr lang="es-CO" b="1" dirty="0" smtClean="0"/>
              <a:t>Inventarios </a:t>
            </a:r>
            <a:endParaRPr lang="es-CO" b="1" dirty="0"/>
          </a:p>
        </p:txBody>
      </p:sp>
      <p:pic>
        <p:nvPicPr>
          <p:cNvPr id="19" name="Imagen 13"/>
          <p:cNvPicPr>
            <a:picLocks noChangeAspect="1"/>
          </p:cNvPicPr>
          <p:nvPr/>
        </p:nvPicPr>
        <p:blipFill>
          <a:blip r:embed="rId9"/>
          <a:stretch>
            <a:fillRect/>
          </a:stretch>
        </p:blipFill>
        <p:spPr>
          <a:xfrm>
            <a:off x="5539911" y="3262477"/>
            <a:ext cx="2667271" cy="2381147"/>
          </a:xfrm>
          <a:prstGeom prst="rect">
            <a:avLst/>
          </a:prstGeom>
          <a:ln w="9525">
            <a:solidFill>
              <a:schemeClr val="tx1"/>
            </a:solidFill>
          </a:ln>
        </p:spPr>
      </p:pic>
      <p:sp>
        <p:nvSpPr>
          <p:cNvPr id="20" name="CuadroTexto 14"/>
          <p:cNvSpPr txBox="1"/>
          <p:nvPr/>
        </p:nvSpPr>
        <p:spPr>
          <a:xfrm>
            <a:off x="5755992" y="5635262"/>
            <a:ext cx="2562497" cy="369332"/>
          </a:xfrm>
          <a:prstGeom prst="rect">
            <a:avLst/>
          </a:prstGeom>
          <a:noFill/>
        </p:spPr>
        <p:txBody>
          <a:bodyPr wrap="square" rtlCol="0">
            <a:spAutoFit/>
          </a:bodyPr>
          <a:lstStyle/>
          <a:p>
            <a:r>
              <a:rPr lang="es-CO" b="1" dirty="0" smtClean="0"/>
              <a:t>Sellos de seguridad </a:t>
            </a:r>
            <a:endParaRPr lang="es-CO" b="1" dirty="0"/>
          </a:p>
        </p:txBody>
      </p:sp>
      <p:pic>
        <p:nvPicPr>
          <p:cNvPr id="21" name="Imagen 15"/>
          <p:cNvPicPr>
            <a:picLocks noChangeAspect="1"/>
          </p:cNvPicPr>
          <p:nvPr/>
        </p:nvPicPr>
        <p:blipFill>
          <a:blip r:embed="rId10"/>
          <a:stretch>
            <a:fillRect/>
          </a:stretch>
        </p:blipFill>
        <p:spPr>
          <a:xfrm>
            <a:off x="8319576" y="3262477"/>
            <a:ext cx="2636523" cy="2381147"/>
          </a:xfrm>
          <a:prstGeom prst="rect">
            <a:avLst/>
          </a:prstGeom>
          <a:ln w="9525">
            <a:solidFill>
              <a:schemeClr val="tx1"/>
            </a:solidFill>
          </a:ln>
        </p:spPr>
      </p:pic>
      <p:sp>
        <p:nvSpPr>
          <p:cNvPr id="22" name="CuadroTexto 16"/>
          <p:cNvSpPr txBox="1"/>
          <p:nvPr/>
        </p:nvSpPr>
        <p:spPr>
          <a:xfrm>
            <a:off x="8492081" y="5635262"/>
            <a:ext cx="2562497" cy="369332"/>
          </a:xfrm>
          <a:prstGeom prst="rect">
            <a:avLst/>
          </a:prstGeom>
          <a:noFill/>
        </p:spPr>
        <p:txBody>
          <a:bodyPr wrap="square" rtlCol="0">
            <a:spAutoFit/>
          </a:bodyPr>
          <a:lstStyle/>
          <a:p>
            <a:r>
              <a:rPr lang="es-CO" b="1" dirty="0" smtClean="0"/>
              <a:t>Seguridad Patios CCTV</a:t>
            </a:r>
            <a:endParaRPr lang="es-CO" b="1" dirty="0"/>
          </a:p>
        </p:txBody>
      </p:sp>
      <p:pic>
        <p:nvPicPr>
          <p:cNvPr id="23" name="Picture 4" descr="https://movilidadpereira.gov.co/img/logo-transito-1.pn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r="1" b="-6822"/>
          <a:stretch/>
        </p:blipFill>
        <p:spPr bwMode="auto">
          <a:xfrm>
            <a:off x="8592310" y="5847944"/>
            <a:ext cx="3523490" cy="90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9235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12" name="Google Shape;118;g13846ba19e3_0_49"/>
          <p:cNvSpPr txBox="1">
            <a:spLocks/>
          </p:cNvSpPr>
          <p:nvPr/>
        </p:nvSpPr>
        <p:spPr>
          <a:xfrm>
            <a:off x="1552575" y="0"/>
            <a:ext cx="9458325" cy="638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chemeClr val="dk1"/>
              </a:buClr>
              <a:buSzPts val="2300"/>
              <a:buFont typeface="Arial" panose="020B0604020202020204" pitchFamily="34" charset="0"/>
              <a:buNone/>
              <a:tabLst/>
              <a:defRPr/>
            </a:pPr>
            <a:r>
              <a:rPr kumimoji="0" lang="es-CO" sz="2700" b="1" i="0" u="none" strike="noStrike" kern="1200" cap="none" spc="0" normalizeH="0" baseline="0" noProof="0" dirty="0" smtClean="0">
                <a:ln>
                  <a:noFill/>
                </a:ln>
                <a:solidFill>
                  <a:srgbClr val="FF0000"/>
                </a:solidFill>
                <a:effectLst/>
                <a:uLnTx/>
                <a:uFillTx/>
                <a:latin typeface="Century Gothic" panose="020B0502020202020204" pitchFamily="34" charset="0"/>
                <a:ea typeface="Arial"/>
                <a:cs typeface="Arial"/>
                <a:sym typeface="Arial"/>
              </a:rPr>
              <a:t>SEGUIMIENTO Y CONTROL – PATIOS OFICIALES</a:t>
            </a:r>
            <a:endParaRPr kumimoji="0" lang="es-CO" sz="2700" b="1" i="0" u="none" strike="noStrike" kern="1200" cap="none" spc="0" normalizeH="0" baseline="0" noProof="0" dirty="0">
              <a:ln>
                <a:noFill/>
              </a:ln>
              <a:solidFill>
                <a:srgbClr val="FF0000"/>
              </a:solidFill>
              <a:effectLst/>
              <a:uLnTx/>
              <a:uFillTx/>
              <a:latin typeface="Century Gothic" panose="020B0502020202020204" pitchFamily="34" charset="0"/>
              <a:ea typeface="Arial"/>
              <a:cs typeface="Arial"/>
              <a:sym typeface="Arial"/>
            </a:endParaRPr>
          </a:p>
        </p:txBody>
      </p:sp>
      <p:pic>
        <p:nvPicPr>
          <p:cNvPr id="6"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692" y="439530"/>
            <a:ext cx="3006907" cy="2341808"/>
          </a:xfrm>
          <a:prstGeom prst="rect">
            <a:avLst/>
          </a:prstGeom>
          <a:ln w="9525">
            <a:solidFill>
              <a:schemeClr val="tx1"/>
            </a:solidFill>
          </a:ln>
        </p:spPr>
      </p:pic>
      <p:sp>
        <p:nvSpPr>
          <p:cNvPr id="9" name="CuadroTexto 5"/>
          <p:cNvSpPr txBox="1"/>
          <p:nvPr/>
        </p:nvSpPr>
        <p:spPr>
          <a:xfrm>
            <a:off x="247651" y="2747137"/>
            <a:ext cx="4162424" cy="369332"/>
          </a:xfrm>
          <a:prstGeom prst="rect">
            <a:avLst/>
          </a:prstGeom>
          <a:noFill/>
        </p:spPr>
        <p:txBody>
          <a:bodyPr wrap="square" rtlCol="0">
            <a:spAutoFit/>
          </a:bodyPr>
          <a:lstStyle/>
          <a:p>
            <a:r>
              <a:rPr lang="es-CO" dirty="0" smtClean="0"/>
              <a:t>Georefenciacion Grúas desde Central IMP</a:t>
            </a:r>
            <a:endParaRPr lang="es-CO" dirty="0"/>
          </a:p>
        </p:txBody>
      </p:sp>
      <p:pic>
        <p:nvPicPr>
          <p:cNvPr id="10" name="Imagen 6"/>
          <p:cNvPicPr>
            <a:picLocks noChangeAspect="1"/>
          </p:cNvPicPr>
          <p:nvPr/>
        </p:nvPicPr>
        <p:blipFill>
          <a:blip r:embed="rId5"/>
          <a:stretch>
            <a:fillRect/>
          </a:stretch>
        </p:blipFill>
        <p:spPr>
          <a:xfrm>
            <a:off x="4796790" y="3116556"/>
            <a:ext cx="5161946" cy="2865144"/>
          </a:xfrm>
          <a:prstGeom prst="rect">
            <a:avLst/>
          </a:prstGeom>
          <a:ln w="9525">
            <a:solidFill>
              <a:schemeClr val="tx1"/>
            </a:solidFill>
          </a:ln>
        </p:spPr>
      </p:pic>
      <p:sp>
        <p:nvSpPr>
          <p:cNvPr id="11" name="CuadroTexto 7"/>
          <p:cNvSpPr txBox="1"/>
          <p:nvPr/>
        </p:nvSpPr>
        <p:spPr>
          <a:xfrm>
            <a:off x="10096499" y="4122399"/>
            <a:ext cx="1928949" cy="646331"/>
          </a:xfrm>
          <a:prstGeom prst="rect">
            <a:avLst/>
          </a:prstGeom>
          <a:noFill/>
        </p:spPr>
        <p:txBody>
          <a:bodyPr wrap="square" rtlCol="0">
            <a:spAutoFit/>
          </a:bodyPr>
          <a:lstStyle/>
          <a:p>
            <a:r>
              <a:rPr lang="es-CO" dirty="0" smtClean="0"/>
              <a:t>Registros digitales inventarios - Fotos</a:t>
            </a:r>
            <a:endParaRPr lang="es-CO" dirty="0"/>
          </a:p>
        </p:txBody>
      </p:sp>
      <p:pic>
        <p:nvPicPr>
          <p:cNvPr id="13" name="Imagen 9"/>
          <p:cNvPicPr>
            <a:picLocks noChangeAspect="1"/>
          </p:cNvPicPr>
          <p:nvPr/>
        </p:nvPicPr>
        <p:blipFill>
          <a:blip r:embed="rId6"/>
          <a:stretch>
            <a:fillRect/>
          </a:stretch>
        </p:blipFill>
        <p:spPr>
          <a:xfrm>
            <a:off x="9056641" y="590329"/>
            <a:ext cx="2666095" cy="2048115"/>
          </a:xfrm>
          <a:prstGeom prst="rect">
            <a:avLst/>
          </a:prstGeom>
          <a:ln w="9525">
            <a:solidFill>
              <a:schemeClr val="tx1"/>
            </a:solidFill>
          </a:ln>
        </p:spPr>
      </p:pic>
      <p:sp>
        <p:nvSpPr>
          <p:cNvPr id="14" name="CuadroTexto 10"/>
          <p:cNvSpPr txBox="1"/>
          <p:nvPr/>
        </p:nvSpPr>
        <p:spPr>
          <a:xfrm>
            <a:off x="8820150" y="2676042"/>
            <a:ext cx="3371850" cy="369332"/>
          </a:xfrm>
          <a:prstGeom prst="rect">
            <a:avLst/>
          </a:prstGeom>
          <a:noFill/>
        </p:spPr>
        <p:txBody>
          <a:bodyPr wrap="square" rtlCol="0">
            <a:spAutoFit/>
          </a:bodyPr>
          <a:lstStyle/>
          <a:p>
            <a:r>
              <a:rPr lang="es-CO" dirty="0" smtClean="0"/>
              <a:t>Almacenamiento digital NAS IMP</a:t>
            </a:r>
            <a:endParaRPr lang="es-CO" dirty="0"/>
          </a:p>
        </p:txBody>
      </p:sp>
      <p:pic>
        <p:nvPicPr>
          <p:cNvPr id="15" name="Imagen 11"/>
          <p:cNvPicPr>
            <a:picLocks noChangeAspect="1"/>
          </p:cNvPicPr>
          <p:nvPr/>
        </p:nvPicPr>
        <p:blipFill>
          <a:blip r:embed="rId7"/>
          <a:stretch>
            <a:fillRect/>
          </a:stretch>
        </p:blipFill>
        <p:spPr>
          <a:xfrm>
            <a:off x="250643" y="3087708"/>
            <a:ext cx="3759382" cy="2360673"/>
          </a:xfrm>
          <a:prstGeom prst="rect">
            <a:avLst/>
          </a:prstGeom>
          <a:ln w="9525">
            <a:solidFill>
              <a:schemeClr val="tx1"/>
            </a:solidFill>
          </a:ln>
        </p:spPr>
      </p:pic>
      <p:sp>
        <p:nvSpPr>
          <p:cNvPr id="16" name="CuadroTexto 12"/>
          <p:cNvSpPr txBox="1"/>
          <p:nvPr/>
        </p:nvSpPr>
        <p:spPr>
          <a:xfrm>
            <a:off x="314326" y="5394412"/>
            <a:ext cx="3977368" cy="369332"/>
          </a:xfrm>
          <a:prstGeom prst="rect">
            <a:avLst/>
          </a:prstGeom>
          <a:noFill/>
        </p:spPr>
        <p:txBody>
          <a:bodyPr wrap="square" rtlCol="0">
            <a:spAutoFit/>
          </a:bodyPr>
          <a:lstStyle/>
          <a:p>
            <a:r>
              <a:rPr lang="es-CO" dirty="0" smtClean="0"/>
              <a:t>Reporte diario Inmovilizaciones </a:t>
            </a:r>
            <a:endParaRPr lang="es-CO" dirty="0"/>
          </a:p>
        </p:txBody>
      </p:sp>
      <p:pic>
        <p:nvPicPr>
          <p:cNvPr id="17" name="Imagen 14"/>
          <p:cNvPicPr>
            <a:picLocks noChangeAspect="1"/>
          </p:cNvPicPr>
          <p:nvPr/>
        </p:nvPicPr>
        <p:blipFill>
          <a:blip r:embed="rId8"/>
          <a:stretch>
            <a:fillRect/>
          </a:stretch>
        </p:blipFill>
        <p:spPr>
          <a:xfrm>
            <a:off x="5400357" y="725507"/>
            <a:ext cx="2514646" cy="2005565"/>
          </a:xfrm>
          <a:prstGeom prst="rect">
            <a:avLst/>
          </a:prstGeom>
          <a:ln w="9525">
            <a:solidFill>
              <a:schemeClr val="tx1"/>
            </a:solidFill>
          </a:ln>
        </p:spPr>
      </p:pic>
      <p:sp>
        <p:nvSpPr>
          <p:cNvPr id="18" name="CuadroTexto 15"/>
          <p:cNvSpPr txBox="1"/>
          <p:nvPr/>
        </p:nvSpPr>
        <p:spPr>
          <a:xfrm>
            <a:off x="4326482" y="2756890"/>
            <a:ext cx="4341268" cy="369332"/>
          </a:xfrm>
          <a:prstGeom prst="rect">
            <a:avLst/>
          </a:prstGeom>
          <a:noFill/>
        </p:spPr>
        <p:txBody>
          <a:bodyPr wrap="square" rtlCol="0">
            <a:spAutoFit/>
          </a:bodyPr>
          <a:lstStyle/>
          <a:p>
            <a:r>
              <a:rPr lang="es-CO" dirty="0" smtClean="0"/>
              <a:t>Ordenes de salida generadas desde el IMP</a:t>
            </a:r>
            <a:endParaRPr lang="es-CO" dirty="0"/>
          </a:p>
        </p:txBody>
      </p:sp>
      <p:pic>
        <p:nvPicPr>
          <p:cNvPr id="19" name="Picture 4" descr="https://movilidadpereira.gov.co/img/logo-transito-1.pn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r="1" b="-6822"/>
          <a:stretch/>
        </p:blipFill>
        <p:spPr bwMode="auto">
          <a:xfrm>
            <a:off x="8592310" y="5847944"/>
            <a:ext cx="3523490" cy="90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9235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movilidadpereira.gov.co/img/logo-transito-1.pn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336" r="1" b="-6822"/>
          <a:stretch/>
        </p:blipFill>
        <p:spPr bwMode="auto">
          <a:xfrm>
            <a:off x="463208" y="5915535"/>
            <a:ext cx="2584793" cy="66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591799" y="0"/>
            <a:ext cx="16002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8" name="Imagen 7"/>
          <p:cNvPicPr>
            <a:picLocks noChangeAspect="1"/>
          </p:cNvPicPr>
          <p:nvPr/>
        </p:nvPicPr>
        <p:blipFill rotWithShape="1">
          <a:blip r:embed="rId3"/>
          <a:srcRect l="75595" t="29471" r="13572" b="19312"/>
          <a:stretch/>
        </p:blipFill>
        <p:spPr>
          <a:xfrm>
            <a:off x="10591799" y="1289620"/>
            <a:ext cx="1600201" cy="4255479"/>
          </a:xfrm>
          <a:prstGeom prst="rect">
            <a:avLst/>
          </a:prstGeom>
        </p:spPr>
      </p:pic>
      <p:sp>
        <p:nvSpPr>
          <p:cNvPr id="12" name="Google Shape;118;g13846ba19e3_0_49"/>
          <p:cNvSpPr txBox="1">
            <a:spLocks/>
          </p:cNvSpPr>
          <p:nvPr/>
        </p:nvSpPr>
        <p:spPr>
          <a:xfrm>
            <a:off x="1552575" y="0"/>
            <a:ext cx="9458325" cy="638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chemeClr val="dk1"/>
              </a:buClr>
              <a:buSzPts val="2300"/>
              <a:buFont typeface="Arial" panose="020B0604020202020204" pitchFamily="34" charset="0"/>
              <a:buNone/>
              <a:tabLst/>
              <a:defRPr/>
            </a:pPr>
            <a:r>
              <a:rPr kumimoji="0" lang="es-CO" sz="2700" b="1" i="0" u="none" strike="noStrike" kern="1200" cap="none" spc="0" normalizeH="0" baseline="0" noProof="0" dirty="0" smtClean="0">
                <a:ln>
                  <a:noFill/>
                </a:ln>
                <a:solidFill>
                  <a:srgbClr val="FF0000"/>
                </a:solidFill>
                <a:effectLst/>
                <a:uLnTx/>
                <a:uFillTx/>
                <a:latin typeface="Century Gothic" panose="020B0502020202020204" pitchFamily="34" charset="0"/>
                <a:ea typeface="Arial"/>
                <a:cs typeface="Arial"/>
                <a:sym typeface="Arial"/>
              </a:rPr>
              <a:t>SEGUIMIENTO Y CONTROL – PATIOS OFICIALES</a:t>
            </a:r>
            <a:endParaRPr kumimoji="0" lang="es-CO" sz="2700" b="1" i="0" u="none" strike="noStrike" kern="1200" cap="none" spc="0" normalizeH="0" baseline="0" noProof="0" dirty="0">
              <a:ln>
                <a:noFill/>
              </a:ln>
              <a:solidFill>
                <a:srgbClr val="FF0000"/>
              </a:solidFill>
              <a:effectLst/>
              <a:uLnTx/>
              <a:uFillTx/>
              <a:latin typeface="Century Gothic" panose="020B0502020202020204" pitchFamily="34" charset="0"/>
              <a:ea typeface="Arial"/>
              <a:cs typeface="Arial"/>
              <a:sym typeface="Arial"/>
            </a:endParaRPr>
          </a:p>
        </p:txBody>
      </p:sp>
      <p:pic>
        <p:nvPicPr>
          <p:cNvPr id="9" name="Imagen 3"/>
          <p:cNvPicPr>
            <a:picLocks noChangeAspect="1"/>
          </p:cNvPicPr>
          <p:nvPr/>
        </p:nvPicPr>
        <p:blipFill>
          <a:blip r:embed="rId4"/>
          <a:stretch>
            <a:fillRect/>
          </a:stretch>
        </p:blipFill>
        <p:spPr>
          <a:xfrm>
            <a:off x="306433" y="3629932"/>
            <a:ext cx="4282218" cy="2180318"/>
          </a:xfrm>
          <a:prstGeom prst="rect">
            <a:avLst/>
          </a:prstGeom>
          <a:ln w="9525">
            <a:solidFill>
              <a:schemeClr val="tx1"/>
            </a:solidFill>
          </a:ln>
        </p:spPr>
      </p:pic>
      <p:pic>
        <p:nvPicPr>
          <p:cNvPr id="10" name="Imagen 4"/>
          <p:cNvPicPr>
            <a:picLocks noChangeAspect="1"/>
          </p:cNvPicPr>
          <p:nvPr/>
        </p:nvPicPr>
        <p:blipFill>
          <a:blip r:embed="rId5"/>
          <a:stretch>
            <a:fillRect/>
          </a:stretch>
        </p:blipFill>
        <p:spPr>
          <a:xfrm>
            <a:off x="312148" y="1149213"/>
            <a:ext cx="4050302" cy="2446694"/>
          </a:xfrm>
          <a:prstGeom prst="rect">
            <a:avLst/>
          </a:prstGeom>
          <a:ln w="9525">
            <a:solidFill>
              <a:schemeClr val="tx1"/>
            </a:solidFill>
          </a:ln>
        </p:spPr>
      </p:pic>
      <p:pic>
        <p:nvPicPr>
          <p:cNvPr id="11" name="Imagen 6"/>
          <p:cNvPicPr>
            <a:picLocks noChangeAspect="1"/>
          </p:cNvPicPr>
          <p:nvPr/>
        </p:nvPicPr>
        <p:blipFill>
          <a:blip r:embed="rId6"/>
          <a:stretch>
            <a:fillRect/>
          </a:stretch>
        </p:blipFill>
        <p:spPr>
          <a:xfrm>
            <a:off x="5930537" y="553565"/>
            <a:ext cx="5137513" cy="4050610"/>
          </a:xfrm>
          <a:prstGeom prst="rect">
            <a:avLst/>
          </a:prstGeom>
          <a:ln w="9525">
            <a:solidFill>
              <a:schemeClr val="tx1"/>
            </a:solidFill>
          </a:ln>
        </p:spPr>
      </p:pic>
      <p:sp>
        <p:nvSpPr>
          <p:cNvPr id="13" name="CuadroTexto 7"/>
          <p:cNvSpPr txBox="1"/>
          <p:nvPr/>
        </p:nvSpPr>
        <p:spPr>
          <a:xfrm>
            <a:off x="4762500" y="4809090"/>
            <a:ext cx="6446996" cy="1323439"/>
          </a:xfrm>
          <a:prstGeom prst="rect">
            <a:avLst/>
          </a:prstGeom>
          <a:noFill/>
        </p:spPr>
        <p:txBody>
          <a:bodyPr wrap="square" rtlCol="0">
            <a:spAutoFit/>
          </a:bodyPr>
          <a:lstStyle/>
          <a:p>
            <a:r>
              <a:rPr lang="es-MX" sz="2000" dirty="0" smtClean="0"/>
              <a:t>Registro Inmovilización incluye: fecha, motivo, registro fotográfico y ruta de inmovilización.</a:t>
            </a:r>
          </a:p>
          <a:p>
            <a:r>
              <a:rPr lang="es-CO" sz="2000" dirty="0">
                <a:hlinkClick r:id="rId7"/>
              </a:rPr>
              <a:t>https://</a:t>
            </a:r>
            <a:r>
              <a:rPr lang="es-CO" sz="2000" dirty="0" smtClean="0">
                <a:hlinkClick r:id="rId7"/>
              </a:rPr>
              <a:t>www.movilidadpereira.gov.co/Inmovilizacion.html</a:t>
            </a:r>
            <a:endParaRPr lang="es-CO" sz="2000" dirty="0" smtClean="0"/>
          </a:p>
          <a:p>
            <a:r>
              <a:rPr lang="es-CO" sz="2000" dirty="0"/>
              <a:t>https://www.firejc.com/</a:t>
            </a:r>
          </a:p>
        </p:txBody>
      </p:sp>
      <p:sp>
        <p:nvSpPr>
          <p:cNvPr id="104449" name="Rectangle 1"/>
          <p:cNvSpPr>
            <a:spLocks noChangeArrowheads="1"/>
          </p:cNvSpPr>
          <p:nvPr/>
        </p:nvSpPr>
        <p:spPr bwMode="auto">
          <a:xfrm>
            <a:off x="628649" y="542925"/>
            <a:ext cx="3048001"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b="1" i="0" u="none" strike="noStrike" cap="none" normalizeH="0" baseline="0" dirty="0" smtClean="0">
                <a:ln>
                  <a:noFill/>
                </a:ln>
                <a:solidFill>
                  <a:schemeClr val="tx1"/>
                </a:solidFill>
                <a:effectLst/>
                <a:latin typeface="Calibri" charset="0"/>
                <a:ea typeface="Calibri" charset="0"/>
                <a:cs typeface="Times New Roman" pitchFamily="18" charset="0"/>
              </a:rPr>
              <a:t>Sistemas redundantes: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CO" b="1" i="0" u="none" strike="noStrike" cap="none" normalizeH="0" baseline="0" dirty="0" smtClean="0">
                <a:ln>
                  <a:noFill/>
                </a:ln>
                <a:solidFill>
                  <a:schemeClr val="tx1"/>
                </a:solidFill>
                <a:effectLst/>
                <a:latin typeface="Calibri" charset="0"/>
                <a:ea typeface="Calibri" charset="0"/>
                <a:cs typeface="Times New Roman" pitchFamily="18" charset="0"/>
              </a:rPr>
              <a:t>QX IMP y Pascal Concesión</a:t>
            </a:r>
            <a:endParaRPr kumimoji="0" lang="es-CO" b="1" i="0" u="none" strike="noStrike" cap="none" normalizeH="0" baseline="0" dirty="0" smtClean="0">
              <a:ln>
                <a:noFill/>
              </a:ln>
              <a:solidFill>
                <a:schemeClr val="tx1"/>
              </a:solidFill>
              <a:effectLst/>
              <a:latin typeface="Arial" pitchFamily="34" charset="0"/>
              <a:cs typeface="Arial" pitchFamily="34" charset="0"/>
            </a:endParaRPr>
          </a:p>
        </p:txBody>
      </p:sp>
      <p:pic>
        <p:nvPicPr>
          <p:cNvPr id="14" name="Picture 4" descr="https://movilidadpereira.gov.co/img/logo-transito-1.png"/>
          <p:cNvPicPr>
            <a:picLocks noChangeAspect="1" noChangeArrowheads="1"/>
          </p:cNvPicPr>
          <p:nvPr/>
        </p:nvPicPr>
        <p:blipFill rotWithShape="1">
          <a:blip r:embed="rId2">
            <a:extLst>
              <a:ext uri="{28A0092B-C50C-407E-A947-70E740481C1C}">
                <a14:useLocalDpi xmlns:a14="http://schemas.microsoft.com/office/drawing/2010/main" val="0"/>
              </a:ext>
            </a:extLst>
          </a:blip>
          <a:srcRect l="-2336" r="1" b="-6822"/>
          <a:stretch/>
        </p:blipFill>
        <p:spPr bwMode="auto">
          <a:xfrm>
            <a:off x="8592310" y="5847944"/>
            <a:ext cx="3523490" cy="90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9235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Vista aérea de una ciudad&#10;&#10;Descripción generada automáticamente">
            <a:extLst>
              <a:ext uri="{FF2B5EF4-FFF2-40B4-BE49-F238E27FC236}">
                <a16:creationId xmlns:a16="http://schemas.microsoft.com/office/drawing/2014/main" id="{25288352-8C33-466A-86B4-84D4FAD5F32B}"/>
              </a:ext>
            </a:extLst>
          </p:cNvPr>
          <p:cNvPicPr>
            <a:picLocks noChangeAspect="1"/>
          </p:cNvPicPr>
          <p:nvPr/>
        </p:nvPicPr>
        <p:blipFill rotWithShape="1">
          <a:blip r:embed="rId2">
            <a:extLst>
              <a:ext uri="{28A0092B-C50C-407E-A947-70E740481C1C}">
                <a14:useLocalDpi xmlns:a14="http://schemas.microsoft.com/office/drawing/2010/main" val="0"/>
              </a:ext>
            </a:extLst>
          </a:blip>
          <a:srcRect l="13818" t="9091"/>
          <a:stretch/>
        </p:blipFill>
        <p:spPr>
          <a:xfrm>
            <a:off x="-2" y="10"/>
            <a:ext cx="8668512" cy="6857990"/>
          </a:xfrm>
          <a:prstGeom prst="rect">
            <a:avLst/>
          </a:prstGeom>
        </p:spPr>
      </p:pic>
      <p:pic>
        <p:nvPicPr>
          <p:cNvPr id="3" name="Picture 4" descr="https://movilidadpereira.gov.co/img/logo-transito-1.png"/>
          <p:cNvPicPr>
            <a:picLocks noChangeAspect="1" noChangeArrowheads="1"/>
          </p:cNvPicPr>
          <p:nvPr/>
        </p:nvPicPr>
        <p:blipFill rotWithShape="1">
          <a:blip r:embed="rId3">
            <a:extLst>
              <a:ext uri="{28A0092B-C50C-407E-A947-70E740481C1C}">
                <a14:useLocalDpi xmlns:a14="http://schemas.microsoft.com/office/drawing/2010/main" val="0"/>
              </a:ext>
            </a:extLst>
          </a:blip>
          <a:srcRect l="-2336" r="1" b="-6822"/>
          <a:stretch/>
        </p:blipFill>
        <p:spPr bwMode="auto">
          <a:xfrm>
            <a:off x="8592310" y="5847944"/>
            <a:ext cx="3523490" cy="90980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9"/>
          <p:cNvSpPr/>
          <p:nvPr/>
        </p:nvSpPr>
        <p:spPr>
          <a:xfrm>
            <a:off x="8104780" y="2855868"/>
            <a:ext cx="4574751" cy="1569660"/>
          </a:xfrm>
          <a:prstGeom prst="rect">
            <a:avLst/>
          </a:prstGeom>
        </p:spPr>
        <p:txBody>
          <a:bodyPr wrap="square">
            <a:spAutoFit/>
          </a:bodyPr>
          <a:lstStyle/>
          <a:p>
            <a:pPr algn="ctr"/>
            <a:r>
              <a:rPr lang="es-CO" sz="3200" b="1" dirty="0">
                <a:latin typeface="Futura-Normal"/>
              </a:rPr>
              <a:t>GRACIAS</a:t>
            </a:r>
          </a:p>
          <a:p>
            <a:pPr algn="ctr"/>
            <a:endParaRPr lang="en-US" sz="3200" b="1" dirty="0">
              <a:latin typeface="Futura-Normal"/>
            </a:endParaRPr>
          </a:p>
          <a:p>
            <a:pPr algn="ctr"/>
            <a:endParaRPr lang="en-US" sz="3200" b="1" dirty="0">
              <a:latin typeface="Futura-Normal"/>
            </a:endParaRPr>
          </a:p>
        </p:txBody>
      </p:sp>
      <p:cxnSp>
        <p:nvCxnSpPr>
          <p:cNvPr id="6" name="Conector recto 5"/>
          <p:cNvCxnSpPr/>
          <p:nvPr/>
        </p:nvCxnSpPr>
        <p:spPr>
          <a:xfrm flipH="1" flipV="1">
            <a:off x="8662086" y="-12355"/>
            <a:ext cx="6424" cy="687035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61283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5026</TotalTime>
  <Words>5256</Words>
  <Application>Microsoft Office PowerPoint</Application>
  <PresentationFormat>Panorámica</PresentationFormat>
  <Paragraphs>1399</Paragraphs>
  <Slides>96</Slides>
  <Notes>7</Notes>
  <HiddenSlides>0</HiddenSlides>
  <MMClips>0</MMClips>
  <ScaleCrop>false</ScaleCrop>
  <HeadingPairs>
    <vt:vector size="6" baseType="variant">
      <vt:variant>
        <vt:lpstr>Fuentes usadas</vt:lpstr>
      </vt:variant>
      <vt:variant>
        <vt:i4>18</vt:i4>
      </vt:variant>
      <vt:variant>
        <vt:lpstr>Tema</vt:lpstr>
      </vt:variant>
      <vt:variant>
        <vt:i4>1</vt:i4>
      </vt:variant>
      <vt:variant>
        <vt:lpstr>Títulos de diapositiva</vt:lpstr>
      </vt:variant>
      <vt:variant>
        <vt:i4>96</vt:i4>
      </vt:variant>
    </vt:vector>
  </HeadingPairs>
  <TitlesOfParts>
    <vt:vector size="115" baseType="lpstr">
      <vt:lpstr>Arial</vt:lpstr>
      <vt:lpstr>Arial MT</vt:lpstr>
      <vt:lpstr>ArialMT</vt:lpstr>
      <vt:lpstr>Calibri</vt:lpstr>
      <vt:lpstr>Calibri Light</vt:lpstr>
      <vt:lpstr>Century Gothic</vt:lpstr>
      <vt:lpstr>Courier New</vt:lpstr>
      <vt:lpstr>Futura-Normal</vt:lpstr>
      <vt:lpstr>Montserrat</vt:lpstr>
      <vt:lpstr>Montserrat Black</vt:lpstr>
      <vt:lpstr>Montserrat Medium</vt:lpstr>
      <vt:lpstr>Montserrat SemiBold</vt:lpstr>
      <vt:lpstr>新細明體</vt:lpstr>
      <vt:lpstr>Poppins</vt:lpstr>
      <vt:lpstr>Times New Roman</vt:lpstr>
      <vt:lpstr>Verdana</vt:lpstr>
      <vt:lpstr>-webkit-standard</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 DE COBRO COACTIVO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 MEGABICI COMO ESTRATEGIA DE PROMOCIÓN AL USO DE LA BICI COMO MEDIO DE TRANSPORTE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Pablo González Cañas</dc:creator>
  <cp:lastModifiedBy>PLANEACION_02</cp:lastModifiedBy>
  <cp:revision>516</cp:revision>
  <cp:lastPrinted>2022-09-23T19:06:09Z</cp:lastPrinted>
  <dcterms:created xsi:type="dcterms:W3CDTF">2020-01-08T22:04:33Z</dcterms:created>
  <dcterms:modified xsi:type="dcterms:W3CDTF">2023-04-19T16:17:19Z</dcterms:modified>
</cp:coreProperties>
</file>